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tiff" ContentType="image/tiff"/>
  <Default Extension="emf" ContentType="image/x-emf"/>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20"/>
  </p:handoutMasterIdLst>
  <p:sldIdLst>
    <p:sldId id="256" r:id="rId3"/>
    <p:sldId id="341" r:id="rId5"/>
    <p:sldId id="541" r:id="rId6"/>
    <p:sldId id="542" r:id="rId7"/>
    <p:sldId id="543" r:id="rId8"/>
    <p:sldId id="544" r:id="rId9"/>
    <p:sldId id="545" r:id="rId10"/>
    <p:sldId id="546" r:id="rId11"/>
    <p:sldId id="547" r:id="rId12"/>
    <p:sldId id="548" r:id="rId13"/>
    <p:sldId id="549" r:id="rId14"/>
    <p:sldId id="550" r:id="rId15"/>
    <p:sldId id="551" r:id="rId16"/>
    <p:sldId id="552" r:id="rId17"/>
    <p:sldId id="553" r:id="rId18"/>
    <p:sldId id="554" r:id="rId19"/>
    <p:sldId id="556" r:id="rId20"/>
    <p:sldId id="557" r:id="rId21"/>
    <p:sldId id="558" r:id="rId22"/>
    <p:sldId id="559" r:id="rId23"/>
    <p:sldId id="555" r:id="rId24"/>
    <p:sldId id="560" r:id="rId25"/>
    <p:sldId id="561" r:id="rId26"/>
    <p:sldId id="562" r:id="rId27"/>
    <p:sldId id="563" r:id="rId28"/>
    <p:sldId id="564" r:id="rId29"/>
    <p:sldId id="565" r:id="rId30"/>
    <p:sldId id="566" r:id="rId31"/>
    <p:sldId id="568" r:id="rId32"/>
    <p:sldId id="569" r:id="rId33"/>
    <p:sldId id="567" r:id="rId34"/>
    <p:sldId id="571" r:id="rId35"/>
    <p:sldId id="570" r:id="rId36"/>
    <p:sldId id="572" r:id="rId37"/>
    <p:sldId id="573" r:id="rId38"/>
    <p:sldId id="574" r:id="rId39"/>
    <p:sldId id="575" r:id="rId40"/>
    <p:sldId id="576" r:id="rId41"/>
    <p:sldId id="577" r:id="rId42"/>
    <p:sldId id="579" r:id="rId43"/>
    <p:sldId id="580" r:id="rId44"/>
    <p:sldId id="581" r:id="rId45"/>
    <p:sldId id="582" r:id="rId46"/>
    <p:sldId id="583" r:id="rId47"/>
    <p:sldId id="584" r:id="rId48"/>
    <p:sldId id="585" r:id="rId49"/>
    <p:sldId id="586" r:id="rId50"/>
    <p:sldId id="587" r:id="rId51"/>
    <p:sldId id="588" r:id="rId52"/>
    <p:sldId id="589" r:id="rId53"/>
    <p:sldId id="590" r:id="rId54"/>
    <p:sldId id="591" r:id="rId55"/>
    <p:sldId id="592" r:id="rId56"/>
    <p:sldId id="593" r:id="rId57"/>
    <p:sldId id="594" r:id="rId58"/>
    <p:sldId id="595" r:id="rId59"/>
    <p:sldId id="596" r:id="rId60"/>
    <p:sldId id="597" r:id="rId61"/>
    <p:sldId id="598" r:id="rId62"/>
    <p:sldId id="599" r:id="rId63"/>
    <p:sldId id="600" r:id="rId64"/>
    <p:sldId id="601" r:id="rId65"/>
    <p:sldId id="602" r:id="rId66"/>
    <p:sldId id="603" r:id="rId67"/>
    <p:sldId id="604" r:id="rId68"/>
    <p:sldId id="605" r:id="rId69"/>
    <p:sldId id="606" r:id="rId70"/>
    <p:sldId id="607" r:id="rId71"/>
    <p:sldId id="608" r:id="rId72"/>
    <p:sldId id="609" r:id="rId73"/>
    <p:sldId id="610" r:id="rId74"/>
    <p:sldId id="611" r:id="rId75"/>
    <p:sldId id="613" r:id="rId76"/>
    <p:sldId id="612" r:id="rId77"/>
    <p:sldId id="614" r:id="rId78"/>
    <p:sldId id="615" r:id="rId79"/>
    <p:sldId id="616" r:id="rId80"/>
    <p:sldId id="617" r:id="rId81"/>
    <p:sldId id="618" r:id="rId82"/>
    <p:sldId id="619" r:id="rId83"/>
    <p:sldId id="620" r:id="rId84"/>
    <p:sldId id="621" r:id="rId85"/>
    <p:sldId id="622" r:id="rId86"/>
    <p:sldId id="623" r:id="rId87"/>
    <p:sldId id="624" r:id="rId88"/>
    <p:sldId id="625" r:id="rId89"/>
    <p:sldId id="626" r:id="rId90"/>
    <p:sldId id="627" r:id="rId91"/>
    <p:sldId id="628" r:id="rId92"/>
    <p:sldId id="630" r:id="rId93"/>
    <p:sldId id="631" r:id="rId94"/>
    <p:sldId id="632" r:id="rId95"/>
    <p:sldId id="633" r:id="rId96"/>
    <p:sldId id="634" r:id="rId97"/>
    <p:sldId id="635" r:id="rId98"/>
    <p:sldId id="636" r:id="rId99"/>
    <p:sldId id="637" r:id="rId100"/>
    <p:sldId id="638" r:id="rId101"/>
    <p:sldId id="639" r:id="rId102"/>
    <p:sldId id="640" r:id="rId103"/>
    <p:sldId id="641" r:id="rId104"/>
    <p:sldId id="642" r:id="rId105"/>
    <p:sldId id="643" r:id="rId106"/>
    <p:sldId id="644" r:id="rId107"/>
    <p:sldId id="645" r:id="rId108"/>
    <p:sldId id="646" r:id="rId109"/>
    <p:sldId id="647" r:id="rId110"/>
    <p:sldId id="648" r:id="rId111"/>
    <p:sldId id="649" r:id="rId112"/>
    <p:sldId id="650" r:id="rId113"/>
    <p:sldId id="651" r:id="rId114"/>
    <p:sldId id="652" r:id="rId115"/>
    <p:sldId id="653" r:id="rId116"/>
    <p:sldId id="654" r:id="rId117"/>
    <p:sldId id="655" r:id="rId118"/>
    <p:sldId id="656" r:id="rId11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1B0C"/>
    <a:srgbClr val="730372"/>
    <a:srgbClr val="00349E"/>
    <a:srgbClr val="000000"/>
    <a:srgbClr val="FFFFFF"/>
    <a:srgbClr val="B10303"/>
    <a:srgbClr val="740000"/>
    <a:srgbClr val="F8F8F8"/>
    <a:srgbClr val="DDDDDD"/>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4794" autoAdjust="0"/>
  </p:normalViewPr>
  <p:slideViewPr>
    <p:cSldViewPr>
      <p:cViewPr>
        <p:scale>
          <a:sx n="42" d="100"/>
          <a:sy n="42" d="100"/>
        </p:scale>
        <p:origin x="-1258" y="-77"/>
      </p:cViewPr>
      <p:guideLst>
        <p:guide orient="horz" pos="2077"/>
        <p:guide pos="2880"/>
      </p:guideLst>
    </p:cSldViewPr>
  </p:slideViewPr>
  <p:notesTextViewPr>
    <p:cViewPr>
      <p:scale>
        <a:sx n="100" d="100"/>
        <a:sy n="100" d="100"/>
      </p:scale>
      <p:origin x="0" y="0"/>
    </p:cViewPr>
  </p:notesTextViewPr>
  <p:sorterViewPr>
    <p:cViewPr>
      <p:scale>
        <a:sx n="66" d="100"/>
        <a:sy n="66" d="100"/>
      </p:scale>
      <p:origin x="0" y="4445"/>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3" Type="http://schemas.openxmlformats.org/officeDocument/2006/relationships/tableStyles" Target="tableStyles.xml"/><Relationship Id="rId122" Type="http://schemas.openxmlformats.org/officeDocument/2006/relationships/viewProps" Target="viewProps.xml"/><Relationship Id="rId121" Type="http://schemas.openxmlformats.org/officeDocument/2006/relationships/presProps" Target="presProps.xml"/><Relationship Id="rId120" Type="http://schemas.openxmlformats.org/officeDocument/2006/relationships/handoutMaster" Target="handoutMasters/handoutMaster1.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4.vml.rels><?xml version="1.0" encoding="UTF-8" standalone="yes"?>
<Relationships xmlns="http://schemas.openxmlformats.org/package/2006/relationships"><Relationship Id="rId4" Type="http://schemas.openxmlformats.org/officeDocument/2006/relationships/image" Target="../media/image35.wmf"/><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6" Type="http://schemas.openxmlformats.org/officeDocument/2006/relationships/image" Target="../media/image16.wmf"/><Relationship Id="rId5" Type="http://schemas.openxmlformats.org/officeDocument/2006/relationships/image" Target="../media/image15.wmf"/><Relationship Id="rId4" Type="http://schemas.openxmlformats.org/officeDocument/2006/relationships/image" Target="../media/image14.wmf"/><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CC15A9-E68D-43DB-9F27-620F3E057C8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B27ACE-7591-4D2A-9DF1-E79EEEC70C7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6B27ACE-7591-4D2A-9DF1-E79EEEC70C7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4" name="文本框 3"/>
          <p:cNvSpPr txBox="1"/>
          <p:nvPr userDrawn="1"/>
        </p:nvSpPr>
        <p:spPr>
          <a:xfrm>
            <a:off x="3473450" y="3562350"/>
            <a:ext cx="5104765" cy="737235"/>
          </a:xfrm>
          <a:prstGeom prst="rect">
            <a:avLst/>
          </a:prstGeom>
          <a:noFill/>
          <a:effectLst>
            <a:outerShdw blurRad="50800" dist="25400" dir="2400000" algn="ctr" rotWithShape="0">
              <a:srgbClr val="000000">
                <a:alpha val="43000"/>
              </a:srgbClr>
            </a:outerShdw>
          </a:effectLst>
        </p:spPr>
        <p:txBody>
          <a:bodyPr wrap="square" rtlCol="0">
            <a:spAutoFit/>
          </a:bodyPr>
          <a:p>
            <a:pPr>
              <a:lnSpc>
                <a:spcPct val="150000"/>
              </a:lnSpc>
            </a:pPr>
            <a:r>
              <a:rPr lang="zh-CN" altLang="en-US" sz="2800" i="1">
                <a:latin typeface="微软雅黑" panose="020B0503020204020204" pitchFamily="34" charset="-122"/>
                <a:ea typeface="微软雅黑" panose="020B0503020204020204" pitchFamily="34" charset="-122"/>
              </a:rPr>
              <a:t>微机原理与接口技术（第</a:t>
            </a:r>
            <a:r>
              <a:rPr lang="en-US" altLang="zh-CN" sz="2800" i="1">
                <a:latin typeface="微软雅黑" panose="020B0503020204020204" pitchFamily="34" charset="-122"/>
                <a:ea typeface="微软雅黑" panose="020B0503020204020204" pitchFamily="34" charset="-122"/>
              </a:rPr>
              <a:t>3</a:t>
            </a:r>
            <a:r>
              <a:rPr lang="zh-CN" altLang="en-US" sz="2800" i="1">
                <a:latin typeface="微软雅黑" panose="020B0503020204020204" pitchFamily="34" charset="-122"/>
                <a:ea typeface="微软雅黑" panose="020B0503020204020204" pitchFamily="34" charset="-122"/>
              </a:rPr>
              <a:t>版）</a:t>
            </a:r>
            <a:endParaRPr lang="en-US" altLang="zh-CN" sz="2800" i="1">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4211638" y="5536565"/>
            <a:ext cx="2296795" cy="368300"/>
          </a:xfrm>
          <a:prstGeom prst="rect">
            <a:avLst/>
          </a:prstGeom>
          <a:noFill/>
          <a:effectLst>
            <a:outerShdw blurRad="50800" dist="12700" dir="5400000" algn="ctr" rotWithShape="0">
              <a:srgbClr val="000000">
                <a:alpha val="43000"/>
              </a:srgbClr>
            </a:outerShdw>
          </a:effectLst>
        </p:spPr>
        <p:txBody>
          <a:bodyPr wrap="square" rtlCol="0">
            <a:spAutoFit/>
          </a:bodyPr>
          <a:p>
            <a:pPr algn="ctr"/>
            <a:r>
              <a:rPr lang="zh-CN" altLang="en-US" sz="1800">
                <a:latin typeface="微软雅黑" panose="020B0503020204020204" pitchFamily="34" charset="-122"/>
                <a:ea typeface="微软雅黑" panose="020B0503020204020204" pitchFamily="34" charset="-122"/>
              </a:rPr>
              <a:t>清华大学出版社</a:t>
            </a:r>
            <a:endParaRPr lang="zh-CN" altLang="en-US" sz="1800">
              <a:latin typeface="微软雅黑" panose="020B0503020204020204" pitchFamily="34" charset="-122"/>
              <a:ea typeface="微软雅黑" panose="020B0503020204020204" pitchFamily="34" charset="-122"/>
            </a:endParaRPr>
          </a:p>
        </p:txBody>
      </p:sp>
      <p:grpSp>
        <p:nvGrpSpPr>
          <p:cNvPr id="3078" name="组合 29"/>
          <p:cNvGrpSpPr/>
          <p:nvPr userDrawn="1"/>
        </p:nvGrpSpPr>
        <p:grpSpPr>
          <a:xfrm>
            <a:off x="0" y="6597650"/>
            <a:ext cx="9144000" cy="260350"/>
            <a:chOff x="0" y="0"/>
            <a:chExt cx="8792204" cy="764704"/>
          </a:xfrm>
        </p:grpSpPr>
        <p:sp>
          <p:nvSpPr>
            <p:cNvPr id="3079" name="矩形 14"/>
            <p:cNvSpPr/>
            <p:nvPr/>
          </p:nvSpPr>
          <p:spPr>
            <a:xfrm>
              <a:off x="0" y="0"/>
              <a:ext cx="1267876" cy="764704"/>
            </a:xfrm>
            <a:prstGeom prst="rect">
              <a:avLst/>
            </a:prstGeom>
            <a:solidFill>
              <a:srgbClr val="160B37"/>
            </a:solidFill>
            <a:ln w="9525">
              <a:noFill/>
            </a:ln>
          </p:spPr>
          <p:txBody>
            <a:bodyPr anchor="ctr"/>
            <a:p>
              <a:pPr algn="ctr"/>
              <a:endParaRPr lang="zh-CN" altLang="en-US" dirty="0">
                <a:solidFill>
                  <a:srgbClr val="FFFFFF"/>
                </a:solidFill>
                <a:ea typeface="宋体" panose="02010600030101010101" pitchFamily="2" charset="-122"/>
              </a:endParaRPr>
            </a:p>
          </p:txBody>
        </p:sp>
        <p:sp>
          <p:nvSpPr>
            <p:cNvPr id="3080" name="矩形 15"/>
            <p:cNvSpPr/>
            <p:nvPr/>
          </p:nvSpPr>
          <p:spPr>
            <a:xfrm>
              <a:off x="1267876" y="0"/>
              <a:ext cx="1267876" cy="764704"/>
            </a:xfrm>
            <a:prstGeom prst="rect">
              <a:avLst/>
            </a:prstGeom>
            <a:solidFill>
              <a:srgbClr val="201053"/>
            </a:solidFill>
            <a:ln w="9525">
              <a:noFill/>
            </a:ln>
          </p:spPr>
          <p:txBody>
            <a:bodyPr anchor="ctr"/>
            <a:p>
              <a:pPr algn="ctr"/>
              <a:endParaRPr lang="zh-CN" altLang="en-US" dirty="0">
                <a:solidFill>
                  <a:srgbClr val="FFFFFF"/>
                </a:solidFill>
                <a:ea typeface="宋体" panose="02010600030101010101" pitchFamily="2" charset="-122"/>
              </a:endParaRPr>
            </a:p>
          </p:txBody>
        </p:sp>
        <p:sp>
          <p:nvSpPr>
            <p:cNvPr id="3081" name="矩形 16"/>
            <p:cNvSpPr/>
            <p:nvPr/>
          </p:nvSpPr>
          <p:spPr>
            <a:xfrm>
              <a:off x="3761434" y="0"/>
              <a:ext cx="1267876" cy="764704"/>
            </a:xfrm>
            <a:prstGeom prst="rect">
              <a:avLst/>
            </a:prstGeom>
            <a:solidFill>
              <a:srgbClr val="2B70FF"/>
            </a:solidFill>
            <a:ln w="9525">
              <a:noFill/>
            </a:ln>
          </p:spPr>
          <p:txBody>
            <a:bodyPr anchor="ctr"/>
            <a:p>
              <a:pPr algn="ctr"/>
              <a:endParaRPr lang="zh-CN" altLang="en-US" dirty="0">
                <a:solidFill>
                  <a:srgbClr val="FFFFFF"/>
                </a:solidFill>
                <a:ea typeface="宋体" panose="02010600030101010101" pitchFamily="2" charset="-122"/>
              </a:endParaRPr>
            </a:p>
          </p:txBody>
        </p:sp>
        <p:sp>
          <p:nvSpPr>
            <p:cNvPr id="3082" name="矩形 18"/>
            <p:cNvSpPr/>
            <p:nvPr/>
          </p:nvSpPr>
          <p:spPr>
            <a:xfrm>
              <a:off x="5032316" y="0"/>
              <a:ext cx="1267876" cy="764704"/>
            </a:xfrm>
            <a:prstGeom prst="rect">
              <a:avLst/>
            </a:prstGeom>
            <a:solidFill>
              <a:srgbClr val="729EFF"/>
            </a:solidFill>
            <a:ln w="9525">
              <a:noFill/>
            </a:ln>
          </p:spPr>
          <p:txBody>
            <a:bodyPr anchor="ctr"/>
            <a:p>
              <a:pPr algn="ctr"/>
              <a:endParaRPr lang="zh-CN" altLang="en-US" dirty="0">
                <a:solidFill>
                  <a:srgbClr val="FFFFFF"/>
                </a:solidFill>
                <a:ea typeface="宋体" panose="02010600030101010101" pitchFamily="2" charset="-122"/>
              </a:endParaRPr>
            </a:p>
          </p:txBody>
        </p:sp>
        <p:sp>
          <p:nvSpPr>
            <p:cNvPr id="3083" name="矩形 19"/>
            <p:cNvSpPr/>
            <p:nvPr/>
          </p:nvSpPr>
          <p:spPr>
            <a:xfrm>
              <a:off x="2495411" y="0"/>
              <a:ext cx="1267876" cy="764704"/>
            </a:xfrm>
            <a:prstGeom prst="rect">
              <a:avLst/>
            </a:prstGeom>
            <a:solidFill>
              <a:srgbClr val="000099"/>
            </a:solidFill>
            <a:ln w="9525">
              <a:noFill/>
            </a:ln>
          </p:spPr>
          <p:txBody>
            <a:bodyPr anchor="ctr"/>
            <a:p>
              <a:pPr algn="ctr"/>
              <a:endParaRPr lang="zh-CN" altLang="en-US" dirty="0">
                <a:solidFill>
                  <a:srgbClr val="FFFFFF"/>
                </a:solidFill>
                <a:ea typeface="宋体" panose="02010600030101010101" pitchFamily="2" charset="-122"/>
              </a:endParaRPr>
            </a:p>
          </p:txBody>
        </p:sp>
        <p:sp>
          <p:nvSpPr>
            <p:cNvPr id="3084" name="矩形 26"/>
            <p:cNvSpPr/>
            <p:nvPr/>
          </p:nvSpPr>
          <p:spPr>
            <a:xfrm>
              <a:off x="7524328" y="0"/>
              <a:ext cx="1267876" cy="764704"/>
            </a:xfrm>
            <a:prstGeom prst="rect">
              <a:avLst/>
            </a:prstGeom>
            <a:solidFill>
              <a:srgbClr val="E3DCF8"/>
            </a:solidFill>
            <a:ln w="9525">
              <a:noFill/>
            </a:ln>
          </p:spPr>
          <p:txBody>
            <a:bodyPr anchor="ctr"/>
            <a:p>
              <a:pPr algn="ctr"/>
              <a:endParaRPr lang="zh-CN" altLang="en-US" dirty="0">
                <a:solidFill>
                  <a:srgbClr val="FFFFFF"/>
                </a:solidFill>
                <a:ea typeface="宋体" panose="02010600030101010101" pitchFamily="2" charset="-122"/>
              </a:endParaRPr>
            </a:p>
          </p:txBody>
        </p:sp>
        <p:sp>
          <p:nvSpPr>
            <p:cNvPr id="3085" name="矩形 28"/>
            <p:cNvSpPr/>
            <p:nvPr/>
          </p:nvSpPr>
          <p:spPr>
            <a:xfrm>
              <a:off x="6258305" y="0"/>
              <a:ext cx="1267876" cy="764704"/>
            </a:xfrm>
            <a:prstGeom prst="rect">
              <a:avLst/>
            </a:prstGeom>
            <a:solidFill>
              <a:srgbClr val="AFAFFF"/>
            </a:solidFill>
            <a:ln w="9525">
              <a:noFill/>
            </a:ln>
          </p:spPr>
          <p:txBody>
            <a:bodyPr anchor="ctr"/>
            <a:p>
              <a:pPr algn="ctr"/>
              <a:endParaRPr lang="zh-CN" altLang="en-US" dirty="0">
                <a:solidFill>
                  <a:srgbClr val="FFFFFF"/>
                </a:solidFill>
                <a:ea typeface="宋体" panose="02010600030101010101" pitchFamily="2" charset="-122"/>
              </a:endParaRPr>
            </a:p>
          </p:txBody>
        </p:sp>
      </p:grpSp>
      <p:sp>
        <p:nvSpPr>
          <p:cNvPr id="13" name="Rectangle 52"/>
          <p:cNvSpPr/>
          <p:nvPr userDrawn="1"/>
        </p:nvSpPr>
        <p:spPr>
          <a:xfrm>
            <a:off x="5895975" y="635"/>
            <a:ext cx="3248025" cy="2781300"/>
          </a:xfrm>
          <a:prstGeom prst="rect">
            <a:avLst/>
          </a:prstGeom>
          <a:solidFill>
            <a:schemeClr val="accent1"/>
          </a:solidFill>
          <a:ln w="9525">
            <a:noFill/>
          </a:ln>
        </p:spPr>
        <p:txBody>
          <a:bodyPr wrap="none" anchor="ctr"/>
          <a:p>
            <a:pPr eaLnBrk="1" hangingPunct="1"/>
            <a:endParaRPr lang="zh-CN" altLang="en-US" dirty="0">
              <a:ea typeface="宋体" panose="02010600030101010101" pitchFamily="2" charset="-122"/>
            </a:endParaRPr>
          </a:p>
        </p:txBody>
      </p:sp>
      <p:sp>
        <p:nvSpPr>
          <p:cNvPr id="3076" name="Line 5"/>
          <p:cNvSpPr/>
          <p:nvPr userDrawn="1"/>
        </p:nvSpPr>
        <p:spPr>
          <a:xfrm>
            <a:off x="7164388" y="4867275"/>
            <a:ext cx="1349375" cy="1588"/>
          </a:xfrm>
          <a:prstGeom prst="line">
            <a:avLst/>
          </a:prstGeom>
          <a:ln w="76200" cap="rnd" cmpd="sng">
            <a:solidFill>
              <a:srgbClr val="000099"/>
            </a:solidFill>
            <a:prstDash val="sysDot"/>
            <a:headEnd type="none" w="med" len="med"/>
            <a:tailEnd type="none" w="med" len="med"/>
          </a:ln>
        </p:spPr>
        <p:txBody>
          <a:bodyPr/>
          <a:p>
            <a:endParaRPr lang="zh-CN" altLang="en-US" dirty="0">
              <a:solidFill>
                <a:srgbClr val="00349E"/>
              </a:solidFill>
              <a:ea typeface="宋体" panose="02010600030101010101" pitchFamily="2" charset="-122"/>
              <a:sym typeface="Verdana" panose="020B0604030504040204" pitchFamily="34" charset="0"/>
            </a:endParaRPr>
          </a:p>
        </p:txBody>
      </p:sp>
      <p:grpSp>
        <p:nvGrpSpPr>
          <p:cNvPr id="17" name="Group 53"/>
          <p:cNvGrpSpPr/>
          <p:nvPr userDrawn="1"/>
        </p:nvGrpSpPr>
        <p:grpSpPr>
          <a:xfrm>
            <a:off x="19050" y="2330450"/>
            <a:ext cx="9115425" cy="358775"/>
            <a:chOff x="0" y="0"/>
            <a:chExt cx="1927" cy="226"/>
          </a:xfrm>
        </p:grpSpPr>
        <p:sp>
          <p:nvSpPr>
            <p:cNvPr id="18" name="Line 54"/>
            <p:cNvSpPr/>
            <p:nvPr/>
          </p:nvSpPr>
          <p:spPr>
            <a:xfrm>
              <a:off x="0" y="0"/>
              <a:ext cx="1927" cy="0"/>
            </a:xfrm>
            <a:prstGeom prst="line">
              <a:avLst/>
            </a:prstGeom>
            <a:ln w="19050" cap="rnd" cmpd="sng">
              <a:solidFill>
                <a:schemeClr val="bg1"/>
              </a:solidFill>
              <a:prstDash val="sysDot"/>
              <a:headEnd type="none" w="med" len="med"/>
              <a:tailEnd type="none" w="med" len="med"/>
            </a:ln>
          </p:spPr>
        </p:sp>
        <p:sp>
          <p:nvSpPr>
            <p:cNvPr id="19" name="Line 55"/>
            <p:cNvSpPr/>
            <p:nvPr/>
          </p:nvSpPr>
          <p:spPr>
            <a:xfrm>
              <a:off x="0" y="72"/>
              <a:ext cx="1927" cy="0"/>
            </a:xfrm>
            <a:prstGeom prst="line">
              <a:avLst/>
            </a:prstGeom>
            <a:ln w="19050" cap="rnd" cmpd="sng">
              <a:solidFill>
                <a:schemeClr val="bg1"/>
              </a:solidFill>
              <a:prstDash val="sysDot"/>
              <a:headEnd type="none" w="med" len="med"/>
              <a:tailEnd type="none" w="med" len="med"/>
            </a:ln>
          </p:spPr>
        </p:sp>
        <p:sp>
          <p:nvSpPr>
            <p:cNvPr id="20" name="Line 56"/>
            <p:cNvSpPr/>
            <p:nvPr/>
          </p:nvSpPr>
          <p:spPr>
            <a:xfrm>
              <a:off x="0" y="148"/>
              <a:ext cx="1927" cy="0"/>
            </a:xfrm>
            <a:prstGeom prst="line">
              <a:avLst/>
            </a:prstGeom>
            <a:ln w="19050" cap="rnd" cmpd="sng">
              <a:solidFill>
                <a:schemeClr val="bg1"/>
              </a:solidFill>
              <a:prstDash val="sysDot"/>
              <a:headEnd type="none" w="med" len="med"/>
              <a:tailEnd type="none" w="med" len="med"/>
            </a:ln>
          </p:spPr>
        </p:sp>
        <p:sp>
          <p:nvSpPr>
            <p:cNvPr id="21" name="Line 57"/>
            <p:cNvSpPr/>
            <p:nvPr/>
          </p:nvSpPr>
          <p:spPr>
            <a:xfrm>
              <a:off x="0" y="226"/>
              <a:ext cx="1927" cy="0"/>
            </a:xfrm>
            <a:prstGeom prst="line">
              <a:avLst/>
            </a:prstGeom>
            <a:ln w="19050" cap="rnd" cmpd="sng">
              <a:solidFill>
                <a:schemeClr val="bg1"/>
              </a:solidFill>
              <a:prstDash val="sysDot"/>
              <a:headEnd type="none" w="med" len="med"/>
              <a:tailEnd type="none" w="med" len="med"/>
            </a:ln>
          </p:spPr>
        </p:sp>
      </p:grpSp>
      <p:pic>
        <p:nvPicPr>
          <p:cNvPr id="22" name="图片 21" descr="timg (1)"/>
          <p:cNvPicPr>
            <a:picLocks noChangeAspect="1"/>
          </p:cNvPicPr>
          <p:nvPr userDrawn="1"/>
        </p:nvPicPr>
        <p:blipFill>
          <a:blip r:embed="rId2"/>
          <a:srcRect t="-1392" r="26943"/>
          <a:stretch>
            <a:fillRect/>
          </a:stretch>
        </p:blipFill>
        <p:spPr>
          <a:xfrm>
            <a:off x="0" y="-39370"/>
            <a:ext cx="3279140" cy="2820670"/>
          </a:xfrm>
          <a:prstGeom prst="rect">
            <a:avLst/>
          </a:prstGeom>
        </p:spPr>
      </p:pic>
      <p:pic>
        <p:nvPicPr>
          <p:cNvPr id="27" name="Picture 62"/>
          <p:cNvPicPr>
            <a:picLocks noChangeAspect="1"/>
          </p:cNvPicPr>
          <p:nvPr userDrawn="1"/>
        </p:nvPicPr>
        <p:blipFill>
          <a:blip r:embed="rId3"/>
          <a:stretch>
            <a:fillRect/>
          </a:stretch>
        </p:blipFill>
        <p:spPr>
          <a:xfrm>
            <a:off x="3243263" y="0"/>
            <a:ext cx="3011487" cy="2781300"/>
          </a:xfrm>
          <a:prstGeom prst="rect">
            <a:avLst/>
          </a:prstGeom>
          <a:noFill/>
          <a:ln w="9525">
            <a:noFill/>
          </a:ln>
        </p:spPr>
      </p:pic>
      <p:grpSp>
        <p:nvGrpSpPr>
          <p:cNvPr id="34" name="组合 33"/>
          <p:cNvGrpSpPr/>
          <p:nvPr userDrawn="1"/>
        </p:nvGrpSpPr>
        <p:grpSpPr>
          <a:xfrm>
            <a:off x="3810" y="3756660"/>
            <a:ext cx="9131935" cy="775970"/>
            <a:chOff x="6" y="5916"/>
            <a:chExt cx="14381" cy="1222"/>
          </a:xfrm>
          <a:effectLst>
            <a:outerShdw blurRad="50800" dist="38100" dir="2700000" algn="tl" rotWithShape="0">
              <a:prstClr val="black">
                <a:alpha val="40000"/>
              </a:prstClr>
            </a:outerShdw>
          </a:effectLst>
        </p:grpSpPr>
        <p:cxnSp>
          <p:nvCxnSpPr>
            <p:cNvPr id="28" name="直接连接符 27"/>
            <p:cNvCxnSpPr/>
            <p:nvPr userDrawn="1"/>
          </p:nvCxnSpPr>
          <p:spPr>
            <a:xfrm>
              <a:off x="6" y="5916"/>
              <a:ext cx="4680" cy="0"/>
            </a:xfrm>
            <a:prstGeom prst="line">
              <a:avLst/>
            </a:prstGeom>
            <a:ln w="60325" cmpd="sng">
              <a:solidFill>
                <a:srgbClr val="00349E"/>
              </a:solidFill>
              <a:prstDash val="soli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flipV="1">
              <a:off x="4591" y="7090"/>
              <a:ext cx="9796" cy="11"/>
            </a:xfrm>
            <a:prstGeom prst="line">
              <a:avLst/>
            </a:prstGeom>
            <a:ln w="60325" cmpd="sng">
              <a:solidFill>
                <a:srgbClr val="00349E"/>
              </a:solidFill>
              <a:prstDash val="soli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a:off x="4633" y="5916"/>
              <a:ext cx="0" cy="1222"/>
            </a:xfrm>
            <a:prstGeom prst="line">
              <a:avLst/>
            </a:prstGeom>
            <a:ln w="60325"/>
          </p:spPr>
          <p:style>
            <a:lnRef idx="1">
              <a:schemeClr val="accent1"/>
            </a:lnRef>
            <a:fillRef idx="0">
              <a:schemeClr val="accent1"/>
            </a:fillRef>
            <a:effectRef idx="0">
              <a:schemeClr val="accent1"/>
            </a:effectRef>
            <a:fontRef idx="minor">
              <a:schemeClr val="tx1"/>
            </a:fontRef>
          </p:style>
        </p:cxnSp>
      </p:grpSp>
      <p:pic>
        <p:nvPicPr>
          <p:cNvPr id="33" name="图片 32" descr="cover"/>
          <p:cNvPicPr>
            <a:picLocks noChangeAspect="1"/>
          </p:cNvPicPr>
          <p:nvPr userDrawn="1"/>
        </p:nvPicPr>
        <p:blipFill>
          <a:blip r:embed="rId4"/>
          <a:stretch>
            <a:fillRect/>
          </a:stretch>
        </p:blipFill>
        <p:spPr>
          <a:xfrm>
            <a:off x="901065" y="2884805"/>
            <a:ext cx="1567815" cy="2091690"/>
          </a:xfrm>
          <a:prstGeom prst="rect">
            <a:avLst/>
          </a:prstGeom>
        </p:spPr>
      </p:pic>
      <p:sp>
        <p:nvSpPr>
          <p:cNvPr id="2" name="文本框 1"/>
          <p:cNvSpPr txBox="1"/>
          <p:nvPr userDrawn="1"/>
        </p:nvSpPr>
        <p:spPr>
          <a:xfrm>
            <a:off x="4211638" y="5044440"/>
            <a:ext cx="2296795" cy="368300"/>
          </a:xfrm>
          <a:prstGeom prst="rect">
            <a:avLst/>
          </a:prstGeom>
          <a:noFill/>
          <a:effectLst>
            <a:outerShdw blurRad="50800" dist="12700" dir="5400000" algn="ctr" rotWithShape="0">
              <a:srgbClr val="000000">
                <a:alpha val="43000"/>
              </a:srgbClr>
            </a:outerShdw>
          </a:effectLst>
        </p:spPr>
        <p:txBody>
          <a:bodyPr wrap="square" rtlCol="0">
            <a:spAutoFit/>
          </a:bodyPr>
          <a:p>
            <a:pPr algn="ctr"/>
            <a:r>
              <a:rPr lang="zh-CN" altLang="en-US" sz="1800">
                <a:latin typeface="仿宋" panose="02010609060101010101" charset="-122"/>
                <a:ea typeface="仿宋" panose="02010609060101010101" charset="-122"/>
                <a:cs typeface="仿宋" panose="02010609060101010101" charset="-122"/>
              </a:rPr>
              <a:t>牟  琦  主编</a:t>
            </a:r>
            <a:endParaRPr lang="zh-CN" altLang="en-US" sz="1800">
              <a:latin typeface="仿宋" panose="02010609060101010101" charset="-122"/>
              <a:ea typeface="仿宋" panose="02010609060101010101" charset="-122"/>
              <a:cs typeface="仿宋" panose="02010609060101010101" charset="-122"/>
            </a:endParaRPr>
          </a:p>
        </p:txBody>
      </p:sp>
    </p:spTree>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98450" y="287338"/>
            <a:ext cx="6172200" cy="563562"/>
          </a:xfrm>
        </p:spPr>
        <p:txBody>
          <a:bodyPr/>
          <a:lstStyle>
            <a:lvl1pPr>
              <a:defRPr sz="2800" i="1">
                <a:latin typeface="微软雅黑" panose="020B0503020204020204" pitchFamily="34" charset="-122"/>
                <a:ea typeface="微软雅黑" panose="020B0503020204020204" pitchFamily="34" charset="-122"/>
              </a:defRPr>
            </a:lvl1pPr>
          </a:lstStyle>
          <a:p>
            <a:r>
              <a:rPr lang="zh-CN" altLang="en-US">
                <a:sym typeface="+mn-ea"/>
              </a:rPr>
              <a:t>7 输入输出技术</a:t>
            </a:r>
            <a:endParaRPr lang="zh-CN" altLang="en-US" dirty="0"/>
          </a:p>
        </p:txBody>
      </p:sp>
      <p:sp>
        <p:nvSpPr>
          <p:cNvPr id="3" name="内容占位符 2"/>
          <p:cNvSpPr>
            <a:spLocks noGrp="1"/>
          </p:cNvSpPr>
          <p:nvPr>
            <p:ph idx="1"/>
          </p:nvPr>
        </p:nvSpPr>
        <p:spPr>
          <a:xfrm>
            <a:off x="336550" y="1353458"/>
            <a:ext cx="8229600" cy="4263752"/>
          </a:xfrm>
          <a:prstGeom prst="rect">
            <a:avLst/>
          </a:prstGeom>
        </p:spPr>
        <p:txBody>
          <a:bodyPr/>
          <a:lstStyle>
            <a:lvl1pPr marL="0" indent="0">
              <a:buNone/>
              <a:defRPr b="0">
                <a:latin typeface="微软雅黑" panose="020B0503020204020204" pitchFamily="34" charset="-122"/>
                <a:ea typeface="微软雅黑" panose="020B0503020204020204" pitchFamily="34" charset="-122"/>
              </a:defRPr>
            </a:lvl1pPr>
            <a:lvl2pPr>
              <a:buFont typeface="Wingdings" panose="05000000000000000000" charset="0"/>
              <a:buChar char="n"/>
              <a:defRPr b="0">
                <a:latin typeface="微软雅黑" panose="020B0503020204020204" pitchFamily="34" charset="-122"/>
                <a:ea typeface="微软雅黑" panose="020B0503020204020204" pitchFamily="34" charset="-122"/>
              </a:defRPr>
            </a:lvl2pPr>
            <a:lvl3pPr>
              <a:buFont typeface="Wingdings" panose="05000000000000000000" charset="0"/>
              <a:buChar char="p"/>
              <a:defRPr b="0">
                <a:latin typeface="微软雅黑" panose="020B0503020204020204" pitchFamily="34" charset="-122"/>
                <a:ea typeface="微软雅黑" panose="020B0503020204020204" pitchFamily="34" charset="-122"/>
              </a:defRPr>
            </a:lvl3pPr>
            <a:lvl4pPr>
              <a:defRPr b="0">
                <a:latin typeface="微软雅黑" panose="020B0503020204020204" pitchFamily="34" charset="-122"/>
                <a:ea typeface="微软雅黑" panose="020B0503020204020204" pitchFamily="34" charset="-122"/>
              </a:defRPr>
            </a:lvl4pPr>
            <a:lvl5pPr marL="1828800" indent="0">
              <a:buNone/>
              <a:defRPr b="0">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endParaRPr lang="zh-CN" altLang="en-US"/>
          </a:p>
        </p:txBody>
      </p:sp>
    </p:spTree>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60163"/>
            <a:ext cx="8229600" cy="4263752"/>
          </a:xfrm>
          <a:prstGeom prst="rect">
            <a:avLst/>
          </a:prstGeom>
        </p:spPr>
        <p:txBody>
          <a:bodyPr/>
          <a:lstStyle>
            <a:lvl1pPr marL="0" indent="0">
              <a:lnSpc>
                <a:spcPct val="150000"/>
              </a:lnSpc>
              <a:buNone/>
              <a:defRPr sz="2400" b="0">
                <a:solidFill>
                  <a:srgbClr val="00349E"/>
                </a:solidFill>
                <a:latin typeface="微软雅黑" panose="020B0503020204020204" pitchFamily="34" charset="-122"/>
                <a:ea typeface="微软雅黑" panose="020B0503020204020204" pitchFamily="34" charset="-122"/>
              </a:defRPr>
            </a:lvl1pPr>
            <a:lvl2pPr>
              <a:lnSpc>
                <a:spcPct val="150000"/>
              </a:lnSpc>
              <a:buFont typeface="Wingdings" panose="05000000000000000000" charset="0"/>
              <a:buChar char="n"/>
              <a:defRPr sz="2000" b="0">
                <a:latin typeface="微软雅黑" panose="020B0503020204020204" pitchFamily="34" charset="-122"/>
                <a:ea typeface="微软雅黑" panose="020B0503020204020204" pitchFamily="34" charset="-122"/>
              </a:defRPr>
            </a:lvl2pPr>
            <a:lvl3pPr>
              <a:lnSpc>
                <a:spcPct val="150000"/>
              </a:lnSpc>
              <a:buFont typeface="Wingdings" panose="05000000000000000000" charset="0"/>
              <a:buChar char="p"/>
              <a:defRPr sz="1800" b="0">
                <a:latin typeface="微软雅黑" panose="020B0503020204020204" pitchFamily="34" charset="-122"/>
                <a:ea typeface="微软雅黑" panose="020B0503020204020204" pitchFamily="34" charset="-122"/>
              </a:defRPr>
            </a:lvl3pPr>
            <a:lvl4pPr>
              <a:lnSpc>
                <a:spcPct val="150000"/>
              </a:lnSpc>
              <a:defRPr sz="1600" b="0">
                <a:latin typeface="微软雅黑" panose="020B0503020204020204" pitchFamily="34" charset="-122"/>
                <a:ea typeface="微软雅黑" panose="020B0503020204020204" pitchFamily="34" charset="-122"/>
              </a:defRPr>
            </a:lvl4pPr>
            <a:lvl5pPr marL="1828800" indent="0">
              <a:buNone/>
              <a:defRPr b="0">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endParaRPr lang="zh-CN" altLang="en-US"/>
          </a:p>
        </p:txBody>
      </p:sp>
      <p:sp>
        <p:nvSpPr>
          <p:cNvPr id="6" name="矩形 5"/>
          <p:cNvSpPr/>
          <p:nvPr userDrawn="1"/>
        </p:nvSpPr>
        <p:spPr>
          <a:xfrm>
            <a:off x="-1905" y="927100"/>
            <a:ext cx="5250180" cy="575945"/>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占位符 6"/>
          <p:cNvSpPr>
            <a:spLocks noGrp="1"/>
          </p:cNvSpPr>
          <p:nvPr>
            <p:ph type="body" sz="quarter" idx="10"/>
          </p:nvPr>
        </p:nvSpPr>
        <p:spPr>
          <a:xfrm>
            <a:off x="448280" y="990630"/>
            <a:ext cx="5832475" cy="576263"/>
          </a:xfrm>
          <a:prstGeom prst="rect">
            <a:avLst/>
          </a:prstGeom>
        </p:spPr>
        <p:txBody>
          <a:bodyPr/>
          <a:lstStyle>
            <a:lvl1pPr>
              <a:buNone/>
              <a:defRPr sz="2400" b="1">
                <a:solidFill>
                  <a:srgbClr val="000000"/>
                </a:solidFill>
                <a:latin typeface="微软雅黑" panose="020B0503020204020204" pitchFamily="34" charset="-122"/>
                <a:ea typeface="微软雅黑" panose="020B0503020204020204" pitchFamily="34" charset="-122"/>
              </a:defRPr>
            </a:lvl1pPr>
            <a:lvl2pPr>
              <a:buNone/>
              <a:defRPr/>
            </a:lvl2pPr>
          </a:lstStyle>
          <a:p>
            <a:pPr lvl="0"/>
            <a:r>
              <a:rPr lang="zh-CN" altLang="en-US" dirty="0" smtClean="0"/>
              <a:t>单击此处编辑母版文本样式</a:t>
            </a:r>
            <a:endParaRPr lang="zh-CN" altLang="en-US" dirty="0" smtClean="0"/>
          </a:p>
        </p:txBody>
      </p:sp>
      <p:sp>
        <p:nvSpPr>
          <p:cNvPr id="2" name="标题 1"/>
          <p:cNvSpPr>
            <a:spLocks noGrp="1"/>
          </p:cNvSpPr>
          <p:nvPr>
            <p:ph type="title" hasCustomPrompt="1"/>
          </p:nvPr>
        </p:nvSpPr>
        <p:spPr>
          <a:xfrm>
            <a:off x="298450" y="287338"/>
            <a:ext cx="6172200" cy="563562"/>
          </a:xfrm>
        </p:spPr>
        <p:txBody>
          <a:bodyPr/>
          <a:lstStyle>
            <a:lvl1pPr>
              <a:defRPr sz="2800" i="1">
                <a:latin typeface="微软雅黑" panose="020B0503020204020204" pitchFamily="34" charset="-122"/>
                <a:ea typeface="微软雅黑" panose="020B0503020204020204" pitchFamily="34" charset="-122"/>
              </a:defRPr>
            </a:lvl1pPr>
          </a:lstStyle>
          <a:p>
            <a:r>
              <a:rPr lang="zh-CN" altLang="en-US">
                <a:sym typeface="+mn-ea"/>
              </a:rPr>
              <a:t>7 输入输出技术</a:t>
            </a:r>
            <a:endParaRPr lang="zh-CN" altLang="en-US" dirty="0"/>
          </a:p>
        </p:txBody>
      </p:sp>
    </p:spTree>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98450" y="287338"/>
            <a:ext cx="6172200" cy="563562"/>
          </a:xfrm>
        </p:spPr>
        <p:txBody>
          <a:bodyPr/>
          <a:lstStyle>
            <a:lvl1pPr>
              <a:defRPr sz="2800" i="1">
                <a:latin typeface="微软雅黑" panose="020B0503020204020204" pitchFamily="34" charset="-122"/>
                <a:ea typeface="微软雅黑" panose="020B0503020204020204" pitchFamily="34" charset="-122"/>
              </a:defRPr>
            </a:lvl1pPr>
          </a:lstStyle>
          <a:p>
            <a:r>
              <a:rPr lang="zh-CN" altLang="en-US">
                <a:sym typeface="+mn-ea"/>
              </a:rPr>
              <a:t>7 输入输出技术</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0" name="Rectangle 16"/>
          <p:cNvSpPr>
            <a:spLocks noChangeArrowheads="1"/>
          </p:cNvSpPr>
          <p:nvPr userDrawn="1"/>
        </p:nvSpPr>
        <p:spPr bwMode="gray">
          <a:xfrm>
            <a:off x="0" y="0"/>
            <a:ext cx="9144000" cy="926465"/>
          </a:xfrm>
          <a:prstGeom prst="rect">
            <a:avLst/>
          </a:prstGeom>
          <a:gradFill rotWithShape="1">
            <a:gsLst>
              <a:gs pos="0">
                <a:schemeClr val="tx1"/>
              </a:gs>
              <a:gs pos="100000">
                <a:schemeClr val="tx2"/>
              </a:gs>
            </a:gsLst>
            <a:lin ang="0" scaled="1"/>
          </a:gradFill>
          <a:ln w="9525">
            <a:noFill/>
            <a:miter lim="800000"/>
          </a:ln>
          <a:effectLst/>
        </p:spPr>
        <p:txBody>
          <a:bodyPr wrap="none" anchor="ctr"/>
          <a:lstStyle/>
          <a:p>
            <a:endParaRPr lang="zh-CN" altLang="en-US"/>
          </a:p>
        </p:txBody>
      </p:sp>
      <p:pic>
        <p:nvPicPr>
          <p:cNvPr id="5" name="图片 4"/>
          <p:cNvPicPr>
            <a:picLocks noChangeAspect="1"/>
          </p:cNvPicPr>
          <p:nvPr userDrawn="1"/>
        </p:nvPicPr>
        <p:blipFill>
          <a:blip r:embed="rId5"/>
          <a:srcRect r="24178"/>
          <a:stretch>
            <a:fillRect/>
          </a:stretch>
        </p:blipFill>
        <p:spPr>
          <a:xfrm>
            <a:off x="6626860" y="3810"/>
            <a:ext cx="1255395" cy="921385"/>
          </a:xfrm>
          <a:prstGeom prst="rect">
            <a:avLst/>
          </a:prstGeom>
        </p:spPr>
      </p:pic>
      <p:pic>
        <p:nvPicPr>
          <p:cNvPr id="12" name="图片 11"/>
          <p:cNvPicPr>
            <a:picLocks noChangeAspect="1"/>
          </p:cNvPicPr>
          <p:nvPr userDrawn="1"/>
        </p:nvPicPr>
        <p:blipFill>
          <a:blip r:embed="rId6"/>
          <a:srcRect r="14300"/>
          <a:stretch>
            <a:fillRect/>
          </a:stretch>
        </p:blipFill>
        <p:spPr>
          <a:xfrm flipH="1">
            <a:off x="7882255" y="3810"/>
            <a:ext cx="1261745" cy="922020"/>
          </a:xfrm>
          <a:prstGeom prst="rect">
            <a:avLst/>
          </a:prstGeom>
        </p:spPr>
      </p:pic>
      <p:pic>
        <p:nvPicPr>
          <p:cNvPr id="21" name="图片 20"/>
          <p:cNvPicPr>
            <a:picLocks noChangeAspect="1"/>
          </p:cNvPicPr>
          <p:nvPr userDrawn="1"/>
        </p:nvPicPr>
        <p:blipFill>
          <a:blip r:embed="rId7"/>
          <a:srcRect r="10675"/>
          <a:stretch>
            <a:fillRect/>
          </a:stretch>
        </p:blipFill>
        <p:spPr>
          <a:xfrm flipH="1">
            <a:off x="5233670" y="3810"/>
            <a:ext cx="1393190" cy="922655"/>
          </a:xfrm>
          <a:prstGeom prst="rect">
            <a:avLst/>
          </a:prstGeom>
        </p:spPr>
      </p:pic>
      <p:sp>
        <p:nvSpPr>
          <p:cNvPr id="3089" name="Rectangle 17"/>
          <p:cNvSpPr>
            <a:spLocks noChangeArrowheads="1"/>
          </p:cNvSpPr>
          <p:nvPr userDrawn="1"/>
        </p:nvSpPr>
        <p:spPr bwMode="gray">
          <a:xfrm>
            <a:off x="0" y="6616065"/>
            <a:ext cx="9144000" cy="238125"/>
          </a:xfrm>
          <a:prstGeom prst="rect">
            <a:avLst/>
          </a:prstGeom>
          <a:gradFill rotWithShape="1">
            <a:gsLst>
              <a:gs pos="0">
                <a:schemeClr val="tx1"/>
              </a:gs>
              <a:gs pos="100000">
                <a:schemeClr val="tx2"/>
              </a:gs>
            </a:gsLst>
            <a:lin ang="0" scaled="1"/>
          </a:gradFill>
          <a:ln w="9525">
            <a:noFill/>
            <a:miter lim="800000"/>
          </a:ln>
          <a:effectLst/>
        </p:spPr>
        <p:txBody>
          <a:bodyPr wrap="none" anchor="ctr"/>
          <a:p>
            <a:endParaRPr lang="zh-CN" altLang="en-US"/>
          </a:p>
        </p:txBody>
      </p:sp>
      <p:sp>
        <p:nvSpPr>
          <p:cNvPr id="22" name="文本框 21"/>
          <p:cNvSpPr txBox="1"/>
          <p:nvPr userDrawn="1"/>
        </p:nvSpPr>
        <p:spPr>
          <a:xfrm>
            <a:off x="3808730" y="6581775"/>
            <a:ext cx="1525905" cy="275590"/>
          </a:xfrm>
          <a:prstGeom prst="rect">
            <a:avLst/>
          </a:prstGeom>
          <a:noFill/>
        </p:spPr>
        <p:txBody>
          <a:bodyPr wrap="square" rtlCol="0">
            <a:spAutoFit/>
          </a:bodyPr>
          <a:p>
            <a:r>
              <a:rPr lang="zh-CN" altLang="en-US" sz="1200">
                <a:solidFill>
                  <a:schemeClr val="bg1"/>
                </a:solidFill>
                <a:latin typeface="微软雅黑" panose="020B0503020204020204" pitchFamily="34" charset="-122"/>
                <a:ea typeface="微软雅黑" panose="020B0503020204020204" pitchFamily="34" charset="-122"/>
              </a:rPr>
              <a:t>清华大学出版社</a:t>
            </a:r>
            <a:endParaRPr lang="zh-CN" altLang="en-US" sz="1200">
              <a:solidFill>
                <a:schemeClr val="bg1"/>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iming>
    <p:tnLst>
      <p:par>
        <p:cTn id="1" dur="indefinite" restart="never" nodeType="tmRoot"/>
      </p:par>
    </p:tnLst>
  </p:timing>
  <p:hf hdr="0" ftr="0" dt="0"/>
  <p:txStyles>
    <p:titleStyle>
      <a:lvl1pPr algn="l" rtl="0" eaLnBrk="1" fontAlgn="base" hangingPunct="1">
        <a:spcBef>
          <a:spcPct val="0"/>
        </a:spcBef>
        <a:spcAft>
          <a:spcPct val="0"/>
        </a:spcAft>
        <a:defRPr sz="2000" b="1">
          <a:solidFill>
            <a:schemeClr val="bg1"/>
          </a:solidFill>
          <a:latin typeface="幼圆" pitchFamily="49" charset="-122"/>
          <a:ea typeface="幼圆" pitchFamily="49" charset="-122"/>
          <a:cs typeface="+mj-cs"/>
        </a:defRPr>
      </a:lvl1pPr>
      <a:lvl2pPr algn="l" rtl="0" eaLnBrk="1" fontAlgn="base" hangingPunct="1">
        <a:spcBef>
          <a:spcPct val="0"/>
        </a:spcBef>
        <a:spcAft>
          <a:spcPct val="0"/>
        </a:spcAft>
        <a:defRPr sz="3200" b="1">
          <a:solidFill>
            <a:schemeClr val="bg1"/>
          </a:solidFill>
          <a:latin typeface="Verdana" panose="020B0604030504040204" pitchFamily="34" charset="0"/>
        </a:defRPr>
      </a:lvl2pPr>
      <a:lvl3pPr algn="l" rtl="0" eaLnBrk="1" fontAlgn="base" hangingPunct="1">
        <a:spcBef>
          <a:spcPct val="0"/>
        </a:spcBef>
        <a:spcAft>
          <a:spcPct val="0"/>
        </a:spcAft>
        <a:defRPr sz="3200" b="1">
          <a:solidFill>
            <a:schemeClr val="bg1"/>
          </a:solidFill>
          <a:latin typeface="Verdana" panose="020B0604030504040204" pitchFamily="34" charset="0"/>
        </a:defRPr>
      </a:lvl3pPr>
      <a:lvl4pPr algn="l" rtl="0" eaLnBrk="1" fontAlgn="base" hangingPunct="1">
        <a:spcBef>
          <a:spcPct val="0"/>
        </a:spcBef>
        <a:spcAft>
          <a:spcPct val="0"/>
        </a:spcAft>
        <a:defRPr sz="3200" b="1">
          <a:solidFill>
            <a:schemeClr val="bg1"/>
          </a:solidFill>
          <a:latin typeface="Verdana" panose="020B0604030504040204" pitchFamily="34" charset="0"/>
        </a:defRPr>
      </a:lvl4pPr>
      <a:lvl5pPr algn="l" rtl="0" eaLnBrk="1" fontAlgn="base" hangingPunct="1">
        <a:spcBef>
          <a:spcPct val="0"/>
        </a:spcBef>
        <a:spcAft>
          <a:spcPct val="0"/>
        </a:spcAft>
        <a:defRPr sz="3200" b="1">
          <a:solidFill>
            <a:schemeClr val="bg1"/>
          </a:solidFill>
          <a:latin typeface="Verdana" panose="020B0604030504040204" pitchFamily="34" charset="0"/>
        </a:defRPr>
      </a:lvl5pPr>
      <a:lvl6pPr marL="457200" algn="l" rtl="0" eaLnBrk="1" fontAlgn="base" hangingPunct="1">
        <a:spcBef>
          <a:spcPct val="0"/>
        </a:spcBef>
        <a:spcAft>
          <a:spcPct val="0"/>
        </a:spcAft>
        <a:defRPr sz="3200" b="1">
          <a:solidFill>
            <a:schemeClr val="bg1"/>
          </a:solidFill>
          <a:latin typeface="Verdana" panose="020B0604030504040204" pitchFamily="34" charset="0"/>
        </a:defRPr>
      </a:lvl6pPr>
      <a:lvl7pPr marL="914400" algn="l" rtl="0" eaLnBrk="1" fontAlgn="base" hangingPunct="1">
        <a:spcBef>
          <a:spcPct val="0"/>
        </a:spcBef>
        <a:spcAft>
          <a:spcPct val="0"/>
        </a:spcAft>
        <a:defRPr sz="3200" b="1">
          <a:solidFill>
            <a:schemeClr val="bg1"/>
          </a:solidFill>
          <a:latin typeface="Verdana" panose="020B0604030504040204" pitchFamily="34" charset="0"/>
        </a:defRPr>
      </a:lvl7pPr>
      <a:lvl8pPr marL="1371600" algn="l" rtl="0" eaLnBrk="1" fontAlgn="base" hangingPunct="1">
        <a:spcBef>
          <a:spcPct val="0"/>
        </a:spcBef>
        <a:spcAft>
          <a:spcPct val="0"/>
        </a:spcAft>
        <a:defRPr sz="3200" b="1">
          <a:solidFill>
            <a:schemeClr val="bg1"/>
          </a:solidFill>
          <a:latin typeface="Verdana" panose="020B0604030504040204" pitchFamily="34" charset="0"/>
        </a:defRPr>
      </a:lvl8pPr>
      <a:lvl9pPr marL="1828800" algn="l" rtl="0" eaLnBrk="1" fontAlgn="base" hangingPunct="1">
        <a:spcBef>
          <a:spcPct val="0"/>
        </a:spcBef>
        <a:spcAft>
          <a:spcPct val="0"/>
        </a:spcAft>
        <a:defRPr sz="3200" b="1">
          <a:solidFill>
            <a:schemeClr val="bg1"/>
          </a:solidFill>
          <a:latin typeface="Verdana" panose="020B0604030504040204" pitchFamily="34" charset="0"/>
        </a:defRPr>
      </a:lvl9pPr>
    </p:titleStyle>
    <p:body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emf"/></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tif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3.xml"/><Relationship Id="rId2" Type="http://schemas.openxmlformats.org/officeDocument/2006/relationships/image" Target="../media/image30.wmf"/><Relationship Id="rId1" Type="http://schemas.openxmlformats.org/officeDocument/2006/relationships/oleObject" Target="../embeddings/oleObject29.bin"/></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3.xml"/><Relationship Id="rId2" Type="http://schemas.openxmlformats.org/officeDocument/2006/relationships/image" Target="../media/image31.wmf"/><Relationship Id="rId1" Type="http://schemas.openxmlformats.org/officeDocument/2006/relationships/oleObject" Target="../embeddings/oleObject30.bin"/></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9" Type="http://schemas.openxmlformats.org/officeDocument/2006/relationships/image" Target="../media/image35.wmf"/><Relationship Id="rId8" Type="http://schemas.openxmlformats.org/officeDocument/2006/relationships/oleObject" Target="../embeddings/oleObject35.bin"/><Relationship Id="rId7" Type="http://schemas.openxmlformats.org/officeDocument/2006/relationships/image" Target="../media/image34.wmf"/><Relationship Id="rId6" Type="http://schemas.openxmlformats.org/officeDocument/2006/relationships/oleObject" Target="../embeddings/oleObject34.bin"/><Relationship Id="rId5" Type="http://schemas.openxmlformats.org/officeDocument/2006/relationships/oleObject" Target="../embeddings/oleObject33.bin"/><Relationship Id="rId4" Type="http://schemas.openxmlformats.org/officeDocument/2006/relationships/image" Target="../media/image33.wmf"/><Relationship Id="rId3" Type="http://schemas.openxmlformats.org/officeDocument/2006/relationships/oleObject" Target="../embeddings/oleObject32.bin"/><Relationship Id="rId2" Type="http://schemas.openxmlformats.org/officeDocument/2006/relationships/image" Target="../media/image32.wmf"/><Relationship Id="rId11" Type="http://schemas.openxmlformats.org/officeDocument/2006/relationships/vmlDrawing" Target="../drawings/vmlDrawing14.vml"/><Relationship Id="rId10" Type="http://schemas.openxmlformats.org/officeDocument/2006/relationships/slideLayout" Target="../slideLayouts/slideLayout3.xml"/><Relationship Id="rId1" Type="http://schemas.openxmlformats.org/officeDocument/2006/relationships/oleObject" Target="../embeddings/oleObject31.bin"/></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tif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7.wmf"/><Relationship Id="rId1"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tiff"/></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tif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tiff"/></Relationships>
</file>

<file path=ppt/slides/_rels/slide38.xml.rels><?xml version="1.0" encoding="UTF-8" standalone="yes"?>
<Relationships xmlns="http://schemas.openxmlformats.org/package/2006/relationships"><Relationship Id="rId9" Type="http://schemas.openxmlformats.org/officeDocument/2006/relationships/image" Target="../media/image14.wmf"/><Relationship Id="rId8" Type="http://schemas.openxmlformats.org/officeDocument/2006/relationships/oleObject" Target="../embeddings/oleObject5.bin"/><Relationship Id="rId7" Type="http://schemas.openxmlformats.org/officeDocument/2006/relationships/image" Target="../media/image13.wmf"/><Relationship Id="rId6" Type="http://schemas.openxmlformats.org/officeDocument/2006/relationships/oleObject" Target="../embeddings/oleObject4.bin"/><Relationship Id="rId5" Type="http://schemas.openxmlformats.org/officeDocument/2006/relationships/image" Target="../media/image12.wmf"/><Relationship Id="rId4" Type="http://schemas.openxmlformats.org/officeDocument/2006/relationships/oleObject" Target="../embeddings/oleObject3.bin"/><Relationship Id="rId3" Type="http://schemas.openxmlformats.org/officeDocument/2006/relationships/image" Target="../media/image11.wmf"/><Relationship Id="rId2" Type="http://schemas.openxmlformats.org/officeDocument/2006/relationships/oleObject" Target="../embeddings/oleObject2.bin"/><Relationship Id="rId15" Type="http://schemas.openxmlformats.org/officeDocument/2006/relationships/vmlDrawing" Target="../drawings/vmlDrawing2.vml"/><Relationship Id="rId14" Type="http://schemas.openxmlformats.org/officeDocument/2006/relationships/slideLayout" Target="../slideLayouts/slideLayout3.xml"/><Relationship Id="rId13" Type="http://schemas.openxmlformats.org/officeDocument/2006/relationships/image" Target="../media/image16.wmf"/><Relationship Id="rId12" Type="http://schemas.openxmlformats.org/officeDocument/2006/relationships/oleObject" Target="../embeddings/oleObject7.bin"/><Relationship Id="rId11" Type="http://schemas.openxmlformats.org/officeDocument/2006/relationships/image" Target="../media/image15.wmf"/><Relationship Id="rId10" Type="http://schemas.openxmlformats.org/officeDocument/2006/relationships/oleObject" Target="../embeddings/oleObject6.bin"/><Relationship Id="rId1" Type="http://schemas.openxmlformats.org/officeDocument/2006/relationships/image" Target="../media/image10.emf"/></Relationships>
</file>

<file path=ppt/slides/_rels/slide39.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3.xml"/><Relationship Id="rId2" Type="http://schemas.openxmlformats.org/officeDocument/2006/relationships/image" Target="../media/image17.wmf"/><Relationship Id="rId1" Type="http://schemas.openxmlformats.org/officeDocument/2006/relationships/oleObject" Target="../embeddings/oleObject8.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3.xml"/><Relationship Id="rId4" Type="http://schemas.openxmlformats.org/officeDocument/2006/relationships/oleObject" Target="../embeddings/oleObject11.bin"/><Relationship Id="rId3" Type="http://schemas.openxmlformats.org/officeDocument/2006/relationships/oleObject" Target="../embeddings/oleObject10.bin"/><Relationship Id="rId2" Type="http://schemas.openxmlformats.org/officeDocument/2006/relationships/image" Target="../media/image17.wmf"/><Relationship Id="rId1" Type="http://schemas.openxmlformats.org/officeDocument/2006/relationships/oleObject" Target="../embeddings/oleObject9.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3.xml"/><Relationship Id="rId2" Type="http://schemas.openxmlformats.org/officeDocument/2006/relationships/image" Target="../media/image17.wmf"/><Relationship Id="rId1" Type="http://schemas.openxmlformats.org/officeDocument/2006/relationships/oleObject" Target="../embeddings/oleObject12.bin"/></Relationships>
</file>

<file path=ppt/slides/_rels/slide43.xml.rels><?xml version="1.0" encoding="UTF-8" standalone="yes"?>
<Relationships xmlns="http://schemas.openxmlformats.org/package/2006/relationships"><Relationship Id="rId9" Type="http://schemas.openxmlformats.org/officeDocument/2006/relationships/oleObject" Target="../embeddings/oleObject18.bin"/><Relationship Id="rId8" Type="http://schemas.openxmlformats.org/officeDocument/2006/relationships/oleObject" Target="../embeddings/oleObject17.bin"/><Relationship Id="rId7" Type="http://schemas.openxmlformats.org/officeDocument/2006/relationships/oleObject" Target="../embeddings/oleObject16.bin"/><Relationship Id="rId6" Type="http://schemas.openxmlformats.org/officeDocument/2006/relationships/image" Target="../media/image20.wmf"/><Relationship Id="rId5" Type="http://schemas.openxmlformats.org/officeDocument/2006/relationships/oleObject" Target="../embeddings/oleObject15.bin"/><Relationship Id="rId4" Type="http://schemas.openxmlformats.org/officeDocument/2006/relationships/image" Target="../media/image19.wmf"/><Relationship Id="rId3" Type="http://schemas.openxmlformats.org/officeDocument/2006/relationships/oleObject" Target="../embeddings/oleObject14.bin"/><Relationship Id="rId2" Type="http://schemas.openxmlformats.org/officeDocument/2006/relationships/image" Target="../media/image18.wmf"/><Relationship Id="rId13" Type="http://schemas.openxmlformats.org/officeDocument/2006/relationships/vmlDrawing" Target="../drawings/vmlDrawing6.vml"/><Relationship Id="rId12" Type="http://schemas.openxmlformats.org/officeDocument/2006/relationships/slideLayout" Target="../slideLayouts/slideLayout3.xml"/><Relationship Id="rId11" Type="http://schemas.openxmlformats.org/officeDocument/2006/relationships/oleObject" Target="../embeddings/oleObject20.bin"/><Relationship Id="rId10" Type="http://schemas.openxmlformats.org/officeDocument/2006/relationships/oleObject" Target="../embeddings/oleObject19.bin"/><Relationship Id="rId1" Type="http://schemas.openxmlformats.org/officeDocument/2006/relationships/oleObject" Target="../embeddings/oleObject13.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3.xml"/><Relationship Id="rId3" Type="http://schemas.openxmlformats.org/officeDocument/2006/relationships/image" Target="../media/image6.tiff"/><Relationship Id="rId2" Type="http://schemas.openxmlformats.org/officeDocument/2006/relationships/image" Target="../media/image21.wmf"/><Relationship Id="rId1" Type="http://schemas.openxmlformats.org/officeDocument/2006/relationships/oleObject" Target="../embeddings/oleObject21.bin"/></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tiff"/></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tiff"/></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tiff"/></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tiff"/></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vmlDrawing" Target="../drawings/vmlDrawing8.vml"/><Relationship Id="rId7" Type="http://schemas.openxmlformats.org/officeDocument/2006/relationships/slideLayout" Target="../slideLayouts/slideLayout3.xml"/><Relationship Id="rId6" Type="http://schemas.openxmlformats.org/officeDocument/2006/relationships/oleObject" Target="../embeddings/oleObject25.bin"/><Relationship Id="rId5" Type="http://schemas.openxmlformats.org/officeDocument/2006/relationships/oleObject" Target="../embeddings/oleObject24.bin"/><Relationship Id="rId4" Type="http://schemas.openxmlformats.org/officeDocument/2006/relationships/image" Target="../media/image23.wmf"/><Relationship Id="rId3" Type="http://schemas.openxmlformats.org/officeDocument/2006/relationships/oleObject" Target="../embeddings/oleObject23.bin"/><Relationship Id="rId2" Type="http://schemas.openxmlformats.org/officeDocument/2006/relationships/image" Target="../media/image22.wmf"/><Relationship Id="rId1" Type="http://schemas.openxmlformats.org/officeDocument/2006/relationships/oleObject" Target="../embeddings/oleObject22.bin"/></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3.xml"/><Relationship Id="rId2" Type="http://schemas.openxmlformats.org/officeDocument/2006/relationships/image" Target="../media/image24.wmf"/><Relationship Id="rId1" Type="http://schemas.openxmlformats.org/officeDocument/2006/relationships/oleObject" Target="../embeddings/oleObject26.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3.xml"/><Relationship Id="rId2" Type="http://schemas.openxmlformats.org/officeDocument/2006/relationships/image" Target="../media/image25.wmf"/><Relationship Id="rId1" Type="http://schemas.openxmlformats.org/officeDocument/2006/relationships/oleObject" Target="../embeddings/oleObject27.bin"/></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emf"/></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27.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3.xml"/><Relationship Id="rId2" Type="http://schemas.openxmlformats.org/officeDocument/2006/relationships/image" Target="../media/image28.wmf"/><Relationship Id="rId1" Type="http://schemas.openxmlformats.org/officeDocument/2006/relationships/oleObject" Target="../embeddings/oleObject28.bin"/></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tiff"/></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tiff"/></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tiff"/></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9.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419860"/>
            <a:ext cx="8229600" cy="5116830"/>
          </a:xfrm>
        </p:spPr>
        <p:txBody>
          <a:bodyPr/>
          <a:p>
            <a:pPr latinLnBrk="0">
              <a:lnSpc>
                <a:spcPts val="3500"/>
              </a:lnSpc>
              <a:spcBef>
                <a:spcPts val="0"/>
              </a:spcBef>
            </a:pPr>
            <a:r>
              <a:rPr lang="zh-CN" altLang="en-US" sz="2000">
                <a:solidFill>
                  <a:srgbClr val="00349E"/>
                </a:solidFill>
              </a:rPr>
              <a:t>4. 接口电路的基本结构</a:t>
            </a:r>
            <a:endParaRPr lang="zh-CN" altLang="en-US" sz="2000">
              <a:solidFill>
                <a:srgbClr val="00349E"/>
              </a:solidFill>
            </a:endParaRPr>
          </a:p>
          <a:p>
            <a:pPr latinLnBrk="0">
              <a:lnSpc>
                <a:spcPts val="3500"/>
              </a:lnSpc>
              <a:spcBef>
                <a:spcPts val="0"/>
              </a:spcBef>
            </a:pPr>
            <a:r>
              <a:rPr lang="zh-CN" altLang="en-US" sz="2000">
                <a:solidFill>
                  <a:srgbClr val="00349E"/>
                </a:solidFill>
              </a:rPr>
              <a:t>  通用</a:t>
            </a:r>
            <a:r>
              <a:rPr lang="zh-CN" altLang="en-US" sz="2000">
                <a:solidFill>
                  <a:srgbClr val="00349E"/>
                </a:solidFill>
                <a:sym typeface="+mn-ea"/>
              </a:rPr>
              <a:t>接口电路的一般结构图如</a:t>
            </a:r>
            <a:r>
              <a:rPr lang="zh-CN" altLang="en-US" sz="2000">
                <a:solidFill>
                  <a:srgbClr val="00349E"/>
                </a:solidFill>
              </a:rPr>
              <a:t>图7.2所示。</a:t>
            </a:r>
            <a:endParaRPr lang="zh-CN" altLang="en-US" sz="2000">
              <a:solidFill>
                <a:srgbClr val="00349E"/>
              </a:solidFill>
            </a:endParaRPr>
          </a:p>
        </p:txBody>
      </p:sp>
      <p:sp>
        <p:nvSpPr>
          <p:cNvPr id="5" name="标题 4"/>
          <p:cNvSpPr>
            <a:spLocks noGrp="1"/>
          </p:cNvSpPr>
          <p:nvPr>
            <p:ph type="title"/>
          </p:nvPr>
        </p:nvSpPr>
        <p:spPr>
          <a:xfrm>
            <a:off x="298450" y="287338"/>
            <a:ext cx="6172200" cy="563562"/>
          </a:xfrm>
        </p:spPr>
        <p:txBody>
          <a:bodyPr/>
          <a:p>
            <a:endParaRPr lang="zh-CN" altLang="en-US"/>
          </a:p>
        </p:txBody>
      </p:sp>
      <p:pic>
        <p:nvPicPr>
          <p:cNvPr id="2" name="图片 1"/>
          <p:cNvPicPr>
            <a:picLocks noChangeAspect="1"/>
          </p:cNvPicPr>
          <p:nvPr/>
        </p:nvPicPr>
        <p:blipFill>
          <a:blip r:embed="rId1"/>
          <a:stretch>
            <a:fillRect/>
          </a:stretch>
        </p:blipFill>
        <p:spPr>
          <a:xfrm>
            <a:off x="774065" y="2496820"/>
            <a:ext cx="7595870" cy="3496945"/>
          </a:xfrm>
          <a:prstGeom prst="rect">
            <a:avLst/>
          </a:prstGeom>
        </p:spPr>
      </p:pic>
      <p:sp>
        <p:nvSpPr>
          <p:cNvPr id="7" name="文本框 6"/>
          <p:cNvSpPr txBox="1"/>
          <p:nvPr/>
        </p:nvSpPr>
        <p:spPr>
          <a:xfrm>
            <a:off x="3237865" y="6069330"/>
            <a:ext cx="2870835" cy="337185"/>
          </a:xfrm>
          <a:prstGeom prst="rect">
            <a:avLst/>
          </a:prstGeom>
          <a:noFill/>
        </p:spPr>
        <p:txBody>
          <a:bodyPr wrap="square" rtlCol="0">
            <a:spAutoFit/>
          </a:bodyPr>
          <a:p>
            <a:pPr algn="ctr"/>
            <a:r>
              <a:rPr lang="zh-CN" altLang="en-US" sz="1600" b="1"/>
              <a:t>图</a:t>
            </a:r>
            <a:r>
              <a:rPr lang="en-US" altLang="zh-CN" sz="1600" b="1"/>
              <a:t>7</a:t>
            </a:r>
            <a:r>
              <a:rPr lang="zh-CN" altLang="en-US" sz="1600" b="1"/>
              <a:t>.2  接口电路结构图</a:t>
            </a:r>
            <a:endParaRPr lang="zh-CN" altLang="en-US" sz="1600" b="1"/>
          </a:p>
        </p:txBody>
      </p:sp>
      <p:sp>
        <p:nvSpPr>
          <p:cNvPr id="4" name="文本占位符 3"/>
          <p:cNvSpPr>
            <a:spLocks noGrp="1"/>
          </p:cNvSpPr>
          <p:nvPr>
            <p:ph type="body" sz="quarter" idx="10"/>
          </p:nvPr>
        </p:nvSpPr>
        <p:spPr>
          <a:xfrm>
            <a:off x="448310" y="990600"/>
            <a:ext cx="3622040" cy="576580"/>
          </a:xfrm>
        </p:spPr>
        <p:txBody>
          <a:bodyPr/>
          <a:p>
            <a:r>
              <a:t>7.1  输入/输出系统概述</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446530"/>
            <a:ext cx="8703945" cy="1223010"/>
          </a:xfrm>
        </p:spPr>
        <p:txBody>
          <a:bodyPr/>
          <a:p>
            <a:pPr latinLnBrk="0">
              <a:lnSpc>
                <a:spcPts val="4000"/>
              </a:lnSpc>
              <a:spcBef>
                <a:spcPts val="0"/>
              </a:spcBef>
            </a:pPr>
            <a:r>
              <a:rPr lang="zh-CN" altLang="en-US" sz="2000"/>
              <a:t>⑧ </a:t>
            </a:r>
            <a:r>
              <a:rPr lang="zh-CN" altLang="en-US" sz="2000">
                <a:solidFill>
                  <a:srgbClr val="FF0000"/>
                </a:solidFill>
              </a:rPr>
              <a:t>状态</a:t>
            </a:r>
            <a:r>
              <a:rPr lang="zh-CN" altLang="en-US" sz="2000">
                <a:solidFill>
                  <a:srgbClr val="00349E"/>
                </a:solidFill>
              </a:rPr>
              <a:t>寄存器</a:t>
            </a:r>
            <a:r>
              <a:rPr lang="zh-CN" altLang="en-US" sz="2000"/>
              <a:t>：是一个8位的寄存器，用来存放8237的状态信息，可以由</a:t>
            </a:r>
            <a:endParaRPr lang="zh-CN" altLang="en-US" sz="2000"/>
          </a:p>
          <a:p>
            <a:pPr latinLnBrk="0">
              <a:lnSpc>
                <a:spcPts val="4000"/>
              </a:lnSpc>
              <a:spcBef>
                <a:spcPts val="0"/>
              </a:spcBef>
            </a:pPr>
            <a:r>
              <a:rPr lang="zh-CN" altLang="en-US" sz="2000"/>
              <a:t>                         CPU读出，格式如图7.27所示。</a:t>
            </a:r>
            <a:endParaRPr lang="zh-CN" altLang="en-US" sz="2000"/>
          </a:p>
        </p:txBody>
      </p:sp>
      <p:sp>
        <p:nvSpPr>
          <p:cNvPr id="5" name="标题 4"/>
          <p:cNvSpPr>
            <a:spLocks noGrp="1"/>
          </p:cNvSpPr>
          <p:nvPr>
            <p:ph type="title"/>
          </p:nvPr>
        </p:nvSpPr>
        <p:spPr/>
        <p:txBody>
          <a:bodyPr/>
          <a:p>
            <a:endParaRPr lang="zh-CN" altLang="en-US"/>
          </a:p>
        </p:txBody>
      </p:sp>
      <p:pic>
        <p:nvPicPr>
          <p:cNvPr id="2" name="图片 20" descr="6t28"/>
          <p:cNvPicPr>
            <a:picLocks noChangeAspect="1"/>
          </p:cNvPicPr>
          <p:nvPr/>
        </p:nvPicPr>
        <p:blipFill>
          <a:blip r:embed="rId1"/>
          <a:stretch>
            <a:fillRect/>
          </a:stretch>
        </p:blipFill>
        <p:spPr>
          <a:xfrm>
            <a:off x="1457325" y="2669540"/>
            <a:ext cx="6228080" cy="3327400"/>
          </a:xfrm>
          <a:prstGeom prst="rect">
            <a:avLst/>
          </a:prstGeom>
          <a:noFill/>
          <a:ln w="9525">
            <a:noFill/>
          </a:ln>
        </p:spPr>
      </p:pic>
      <p:sp>
        <p:nvSpPr>
          <p:cNvPr id="100" name="文本框 99"/>
          <p:cNvSpPr txBox="1"/>
          <p:nvPr/>
        </p:nvSpPr>
        <p:spPr>
          <a:xfrm>
            <a:off x="3192145" y="6151880"/>
            <a:ext cx="3200400" cy="337185"/>
          </a:xfrm>
          <a:prstGeom prst="rect">
            <a:avLst/>
          </a:prstGeom>
          <a:noFill/>
          <a:ln w="9525">
            <a:noFill/>
          </a:ln>
        </p:spPr>
        <p:txBody>
          <a:bodyPr wrap="square">
            <a:spAutoFit/>
          </a:bodyPr>
          <a:p>
            <a:pPr marL="0" indent="0" algn="ctr"/>
            <a:r>
              <a:rPr lang="zh-CN" sz="1600" b="1">
                <a:latin typeface="Times New Roman" panose="02020603050405020304" charset="0"/>
                <a:ea typeface="宋体" panose="02010600030101010101" pitchFamily="2" charset="-122"/>
              </a:rPr>
              <a:t>图</a:t>
            </a:r>
            <a:r>
              <a:rPr lang="en-US" sz="1600" b="1">
                <a:latin typeface="Times New Roman" panose="02020603050405020304" charset="0"/>
                <a:ea typeface="宋体" panose="02010600030101010101" pitchFamily="2" charset="-122"/>
              </a:rPr>
              <a:t>7.27     </a:t>
            </a:r>
            <a:r>
              <a:rPr lang="zh-CN" sz="1600" b="1">
                <a:latin typeface="Times New Roman" panose="02020603050405020304" charset="0"/>
                <a:ea typeface="宋体" panose="02010600030101010101" pitchFamily="2" charset="-122"/>
              </a:rPr>
              <a:t>状态寄存器格式</a:t>
            </a:r>
            <a:endParaRPr lang="zh-CN" altLang="en-US" sz="1600"/>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570355"/>
            <a:ext cx="8703945" cy="4915535"/>
          </a:xfrm>
        </p:spPr>
        <p:txBody>
          <a:bodyPr/>
          <a:p>
            <a:pPr latinLnBrk="0">
              <a:lnSpc>
                <a:spcPts val="4000"/>
              </a:lnSpc>
              <a:spcBef>
                <a:spcPts val="0"/>
              </a:spcBef>
            </a:pPr>
            <a:r>
              <a:rPr lang="zh-CN" altLang="en-US" sz="2000"/>
              <a:t>⑨ </a:t>
            </a:r>
            <a:r>
              <a:rPr lang="zh-CN" altLang="en-US" sz="2000">
                <a:solidFill>
                  <a:srgbClr val="FF0000"/>
                </a:solidFill>
              </a:rPr>
              <a:t>暂存</a:t>
            </a:r>
            <a:r>
              <a:rPr lang="zh-CN" altLang="en-US" sz="2000"/>
              <a:t>寄存器：为8位的寄存器，在存储器至存储器传送期间，用来暂存从</a:t>
            </a:r>
            <a:endParaRPr lang="zh-CN" altLang="en-US" sz="2000"/>
          </a:p>
          <a:p>
            <a:pPr latinLnBrk="0">
              <a:lnSpc>
                <a:spcPts val="4000"/>
              </a:lnSpc>
              <a:spcBef>
                <a:spcPts val="0"/>
              </a:spcBef>
            </a:pPr>
            <a:r>
              <a:rPr lang="zh-CN" altLang="en-US" sz="2000"/>
              <a:t>                        源地址单元读出的数据。用RESET信号可以清除此暂存器。</a:t>
            </a:r>
            <a:endParaRPr lang="zh-CN" altLang="en-US" sz="2000"/>
          </a:p>
          <a:p>
            <a:pPr latinLnBrk="0">
              <a:lnSpc>
                <a:spcPts val="4000"/>
              </a:lnSpc>
              <a:spcBef>
                <a:spcPts val="0"/>
              </a:spcBef>
            </a:pPr>
            <a:r>
              <a:rPr lang="zh-CN" altLang="en-US" sz="2000"/>
              <a:t>⑩ </a:t>
            </a:r>
            <a:r>
              <a:rPr lang="zh-CN" altLang="en-US" sz="2000">
                <a:solidFill>
                  <a:srgbClr val="FF0000"/>
                </a:solidFill>
              </a:rPr>
              <a:t>软件</a:t>
            </a:r>
            <a:r>
              <a:rPr lang="zh-CN" altLang="en-US" sz="2000"/>
              <a:t>命令：8237设置了3条软件命令。只要对某个适当地址进行写入操作</a:t>
            </a:r>
            <a:endParaRPr lang="zh-CN" altLang="en-US" sz="2000"/>
          </a:p>
          <a:p>
            <a:pPr latinLnBrk="0">
              <a:lnSpc>
                <a:spcPts val="4000"/>
              </a:lnSpc>
              <a:spcBef>
                <a:spcPts val="0"/>
              </a:spcBef>
            </a:pPr>
            <a:r>
              <a:rPr lang="zh-CN" altLang="en-US" sz="2000"/>
              <a:t>                     就会自动执行清除命令。</a:t>
            </a:r>
            <a:r>
              <a:rPr lang="zh-CN" altLang="en-US" sz="2000">
                <a:sym typeface="+mn-ea"/>
              </a:rPr>
              <a:t>它们是：</a:t>
            </a:r>
            <a:endParaRPr lang="zh-CN" altLang="en-US" sz="2000">
              <a:sym typeface="+mn-ea"/>
            </a:endParaRPr>
          </a:p>
          <a:p>
            <a:pPr marL="774065" indent="-342900" latinLnBrk="0">
              <a:lnSpc>
                <a:spcPts val="4000"/>
              </a:lnSpc>
              <a:spcBef>
                <a:spcPts val="0"/>
              </a:spcBef>
              <a:buClr>
                <a:srgbClr val="00349E"/>
              </a:buClr>
              <a:buFont typeface="Wingdings" panose="05000000000000000000" charset="0"/>
              <a:buChar char="Ø"/>
            </a:pPr>
            <a:r>
              <a:rPr lang="zh-CN" altLang="en-US" sz="1800">
                <a:solidFill>
                  <a:srgbClr val="FF0000"/>
                </a:solidFill>
                <a:latin typeface="Times New Roman" panose="02020603050405020304" charset="0"/>
                <a:ea typeface="楷体" panose="02010609060101010101" charset="-122"/>
                <a:cs typeface="Times New Roman" panose="02020603050405020304" charset="0"/>
                <a:sym typeface="+mn-ea"/>
              </a:rPr>
              <a:t>主清除</a:t>
            </a:r>
            <a:r>
              <a:rPr lang="zh-CN" altLang="en-US" sz="1800">
                <a:solidFill>
                  <a:srgbClr val="00349E"/>
                </a:solidFill>
                <a:latin typeface="Times New Roman" panose="02020603050405020304" charset="0"/>
                <a:ea typeface="楷体" panose="02010609060101010101" charset="-122"/>
                <a:cs typeface="Times New Roman" panose="02020603050405020304" charset="0"/>
                <a:sym typeface="+mn-ea"/>
              </a:rPr>
              <a:t>命令：在8237内部所起的作用和硬件复位信号RESET相同。</a:t>
            </a:r>
            <a:endParaRPr lang="zh-CN" altLang="en-US" sz="1800">
              <a:solidFill>
                <a:srgbClr val="00349E"/>
              </a:solidFill>
              <a:latin typeface="Times New Roman" panose="02020603050405020304" charset="0"/>
              <a:ea typeface="楷体" panose="02010609060101010101" charset="-122"/>
              <a:cs typeface="Times New Roman" panose="02020603050405020304" charset="0"/>
              <a:sym typeface="+mn-ea"/>
            </a:endParaRPr>
          </a:p>
          <a:p>
            <a:pPr marL="774065" indent="-342900" latinLnBrk="0">
              <a:lnSpc>
                <a:spcPts val="4000"/>
              </a:lnSpc>
              <a:spcBef>
                <a:spcPts val="0"/>
              </a:spcBef>
              <a:buClr>
                <a:srgbClr val="00349E"/>
              </a:buClr>
              <a:buFont typeface="Wingdings" panose="05000000000000000000" charset="0"/>
              <a:buChar char="Ø"/>
            </a:pPr>
            <a:r>
              <a:rPr lang="zh-CN" altLang="en-US" sz="1800">
                <a:solidFill>
                  <a:srgbClr val="FF0000"/>
                </a:solidFill>
                <a:latin typeface="Times New Roman" panose="02020603050405020304" charset="0"/>
                <a:ea typeface="楷体" panose="02010609060101010101" charset="-122"/>
                <a:cs typeface="Times New Roman" panose="02020603050405020304" charset="0"/>
                <a:sym typeface="+mn-ea"/>
              </a:rPr>
              <a:t>清除字节指示器</a:t>
            </a:r>
            <a:r>
              <a:rPr lang="zh-CN" altLang="en-US" sz="1800">
                <a:solidFill>
                  <a:srgbClr val="00349E"/>
                </a:solidFill>
                <a:latin typeface="Times New Roman" panose="02020603050405020304" charset="0"/>
                <a:ea typeface="楷体" panose="02010609060101010101" charset="-122"/>
                <a:cs typeface="Times New Roman" panose="02020603050405020304" charset="0"/>
                <a:sym typeface="+mn-ea"/>
              </a:rPr>
              <a:t>命令：字节指示器又称为先/后触发器或字节地址指示触发器。</a:t>
            </a:r>
            <a:endParaRPr lang="zh-CN" altLang="en-US" sz="1800">
              <a:solidFill>
                <a:srgbClr val="00349E"/>
              </a:solidFill>
              <a:latin typeface="Times New Roman" panose="02020603050405020304" charset="0"/>
              <a:ea typeface="楷体" panose="02010609060101010101" charset="-122"/>
              <a:cs typeface="Times New Roman" panose="02020603050405020304" charset="0"/>
              <a:sym typeface="+mn-ea"/>
            </a:endParaRPr>
          </a:p>
          <a:p>
            <a:pPr marL="431165" latinLnBrk="0">
              <a:lnSpc>
                <a:spcPts val="4000"/>
              </a:lnSpc>
              <a:spcBef>
                <a:spcPts val="0"/>
              </a:spcBef>
              <a:buClr>
                <a:srgbClr val="00349E"/>
              </a:buClr>
              <a:buFont typeface="Wingdings" panose="05000000000000000000" charset="0"/>
            </a:pPr>
            <a:r>
              <a:rPr lang="zh-CN" altLang="en-US" sz="1800">
                <a:solidFill>
                  <a:srgbClr val="00349E"/>
                </a:solidFill>
                <a:latin typeface="Times New Roman" panose="02020603050405020304" charset="0"/>
                <a:ea typeface="楷体" panose="02010609060101010101" charset="-122"/>
                <a:cs typeface="Times New Roman" panose="02020603050405020304" charset="0"/>
                <a:sym typeface="+mn-ea"/>
              </a:rPr>
              <a:t>                          CPU首先使用清除字节指示器命令来清除字节指示器，使CPU</a:t>
            </a:r>
            <a:endParaRPr lang="zh-CN" altLang="en-US" sz="1800">
              <a:solidFill>
                <a:srgbClr val="00349E"/>
              </a:solidFill>
              <a:latin typeface="Times New Roman" panose="02020603050405020304" charset="0"/>
              <a:ea typeface="楷体" panose="02010609060101010101" charset="-122"/>
              <a:cs typeface="Times New Roman" panose="02020603050405020304" charset="0"/>
              <a:sym typeface="+mn-ea"/>
            </a:endParaRPr>
          </a:p>
          <a:p>
            <a:pPr marL="431165" latinLnBrk="0">
              <a:lnSpc>
                <a:spcPts val="4000"/>
              </a:lnSpc>
              <a:spcBef>
                <a:spcPts val="0"/>
              </a:spcBef>
              <a:buClr>
                <a:srgbClr val="00349E"/>
              </a:buClr>
              <a:buFont typeface="Wingdings" panose="05000000000000000000" charset="0"/>
            </a:pPr>
            <a:r>
              <a:rPr lang="zh-CN" altLang="en-US" sz="1800">
                <a:solidFill>
                  <a:srgbClr val="00349E"/>
                </a:solidFill>
                <a:latin typeface="Times New Roman" panose="02020603050405020304" charset="0"/>
                <a:ea typeface="楷体" panose="02010609060101010101" charset="-122"/>
                <a:cs typeface="Times New Roman" panose="02020603050405020304" charset="0"/>
                <a:sym typeface="+mn-ea"/>
              </a:rPr>
              <a:t>                          第1次访问16位寄存器的低字节。</a:t>
            </a:r>
            <a:endParaRPr lang="zh-CN" altLang="en-US" sz="1800">
              <a:solidFill>
                <a:srgbClr val="00349E"/>
              </a:solidFill>
              <a:latin typeface="Times New Roman" panose="02020603050405020304" charset="0"/>
              <a:ea typeface="楷体" panose="02010609060101010101" charset="-122"/>
              <a:cs typeface="Times New Roman" panose="02020603050405020304" charset="0"/>
              <a:sym typeface="+mn-ea"/>
            </a:endParaRPr>
          </a:p>
          <a:p>
            <a:pPr marL="774065" indent="-342900" latinLnBrk="0">
              <a:lnSpc>
                <a:spcPts val="4000"/>
              </a:lnSpc>
              <a:spcBef>
                <a:spcPts val="0"/>
              </a:spcBef>
              <a:buClr>
                <a:srgbClr val="00349E"/>
              </a:buClr>
              <a:buFont typeface="Wingdings" panose="05000000000000000000" charset="0"/>
              <a:buChar char="Ø"/>
            </a:pPr>
            <a:r>
              <a:rPr lang="zh-CN" altLang="en-US" sz="1800">
                <a:solidFill>
                  <a:srgbClr val="FF0000"/>
                </a:solidFill>
                <a:latin typeface="Times New Roman" panose="02020603050405020304" charset="0"/>
                <a:ea typeface="楷体" panose="02010609060101010101" charset="-122"/>
                <a:cs typeface="Times New Roman" panose="02020603050405020304" charset="0"/>
                <a:sym typeface="+mn-ea"/>
              </a:rPr>
              <a:t>清除屏蔽寄存器</a:t>
            </a:r>
            <a:r>
              <a:rPr lang="zh-CN" altLang="en-US" sz="1800">
                <a:solidFill>
                  <a:srgbClr val="00349E"/>
                </a:solidFill>
                <a:latin typeface="Times New Roman" panose="02020603050405020304" charset="0"/>
                <a:ea typeface="楷体" panose="02010609060101010101" charset="-122"/>
                <a:cs typeface="Times New Roman" panose="02020603050405020304" charset="0"/>
                <a:sym typeface="+mn-ea"/>
              </a:rPr>
              <a:t>命令：清除4个通道的全部屏蔽位</a:t>
            </a:r>
            <a:endParaRPr lang="zh-CN" altLang="en-US" sz="1800">
              <a:solidFill>
                <a:srgbClr val="00349E"/>
              </a:solidFill>
              <a:latin typeface="Times New Roman" panose="02020603050405020304" charset="0"/>
              <a:ea typeface="楷体" panose="02010609060101010101" charset="-122"/>
              <a:cs typeface="Times New Roman" panose="02020603050405020304" charset="0"/>
              <a:sym typeface="+mn-ea"/>
            </a:endParaRPr>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367790"/>
            <a:ext cx="8703945" cy="1381125"/>
          </a:xfrm>
        </p:spPr>
        <p:txBody>
          <a:bodyPr/>
          <a:p>
            <a:pPr latinLnBrk="0">
              <a:lnSpc>
                <a:spcPts val="3400"/>
              </a:lnSpc>
              <a:spcBef>
                <a:spcPts val="0"/>
              </a:spcBef>
            </a:pPr>
            <a:r>
              <a:rPr lang="zh-CN" altLang="en-US" sz="2000"/>
              <a:t>⑵ 内部寄存器的寻址</a:t>
            </a:r>
            <a:endParaRPr lang="zh-CN" altLang="en-US" sz="2000"/>
          </a:p>
          <a:p>
            <a:pPr latinLnBrk="0">
              <a:lnSpc>
                <a:spcPts val="3400"/>
              </a:lnSpc>
              <a:spcBef>
                <a:spcPts val="0"/>
              </a:spcBef>
            </a:pPr>
            <a:r>
              <a:rPr lang="zh-CN" altLang="en-US" sz="2000"/>
              <a:t>        CPU对状态寄存器和控制寄存器的寻址及给出的软件命令归纳如</a:t>
            </a:r>
            <a:endParaRPr lang="zh-CN" altLang="en-US" sz="2000"/>
          </a:p>
          <a:p>
            <a:pPr latinLnBrk="0">
              <a:lnSpc>
                <a:spcPts val="3400"/>
              </a:lnSpc>
              <a:spcBef>
                <a:spcPts val="0"/>
              </a:spcBef>
            </a:pPr>
            <a:r>
              <a:rPr lang="zh-CN" altLang="en-US" sz="2000"/>
              <a:t>表7.5所示。</a:t>
            </a:r>
            <a:endParaRPr lang="zh-CN" altLang="en-US" sz="2000"/>
          </a:p>
        </p:txBody>
      </p:sp>
      <p:sp>
        <p:nvSpPr>
          <p:cNvPr id="5" name="标题 4"/>
          <p:cNvSpPr>
            <a:spLocks noGrp="1"/>
          </p:cNvSpPr>
          <p:nvPr>
            <p:ph type="title"/>
          </p:nvPr>
        </p:nvSpPr>
        <p:spPr/>
        <p:txBody>
          <a:bodyPr/>
          <a:p>
            <a:endParaRPr lang="zh-CN" altLang="en-US"/>
          </a:p>
        </p:txBody>
      </p:sp>
      <p:sp>
        <p:nvSpPr>
          <p:cNvPr id="100" name="文本框 99"/>
          <p:cNvSpPr txBox="1"/>
          <p:nvPr/>
        </p:nvSpPr>
        <p:spPr>
          <a:xfrm>
            <a:off x="2651125" y="2479040"/>
            <a:ext cx="3661410" cy="337185"/>
          </a:xfrm>
          <a:prstGeom prst="rect">
            <a:avLst/>
          </a:prstGeom>
          <a:noFill/>
          <a:ln w="9525">
            <a:noFill/>
          </a:ln>
        </p:spPr>
        <p:txBody>
          <a:bodyPr wrap="square">
            <a:spAutoFit/>
          </a:bodyPr>
          <a:p>
            <a:pPr marL="0" indent="0" algn="ctr"/>
            <a:r>
              <a:rPr lang="zh-CN" sz="1600" b="1">
                <a:latin typeface="Times New Roman" panose="02020603050405020304" charset="0"/>
                <a:ea typeface="宋体" panose="02010600030101010101" pitchFamily="2" charset="-122"/>
              </a:rPr>
              <a:t>表</a:t>
            </a:r>
            <a:r>
              <a:rPr lang="en-US" sz="1600" b="1">
                <a:latin typeface="Times New Roman" panose="02020603050405020304" charset="0"/>
                <a:ea typeface="宋体" panose="02010600030101010101" pitchFamily="2" charset="-122"/>
              </a:rPr>
              <a:t>7.5  8237</a:t>
            </a:r>
            <a:r>
              <a:rPr lang="zh-CN" sz="1600" b="1">
                <a:latin typeface="Times New Roman" panose="02020603050405020304" charset="0"/>
                <a:ea typeface="宋体" panose="02010600030101010101" pitchFamily="2" charset="-122"/>
              </a:rPr>
              <a:t>内部寄存器口地址分配</a:t>
            </a:r>
            <a:endParaRPr lang="zh-CN" altLang="en-US" sz="1600"/>
          </a:p>
        </p:txBody>
      </p:sp>
      <p:graphicFrame>
        <p:nvGraphicFramePr>
          <p:cNvPr id="2" name="表格 1"/>
          <p:cNvGraphicFramePr/>
          <p:nvPr/>
        </p:nvGraphicFramePr>
        <p:xfrm>
          <a:off x="725805" y="2816225"/>
          <a:ext cx="7769860" cy="3688715"/>
        </p:xfrm>
        <a:graphic>
          <a:graphicData uri="http://schemas.openxmlformats.org/drawingml/2006/table">
            <a:tbl>
              <a:tblPr firstRow="1" bandRow="1">
                <a:tableStyleId>{5940675A-B579-460E-94D1-54222C63F5DA}</a:tableStyleId>
              </a:tblPr>
              <a:tblGrid>
                <a:gridCol w="1370330"/>
                <a:gridCol w="1577340"/>
                <a:gridCol w="2049145"/>
                <a:gridCol w="2773045"/>
              </a:tblGrid>
              <a:tr h="180975">
                <a:tc rowSpan="2">
                  <a:txBody>
                    <a:bodyPr/>
                    <a:p>
                      <a:pPr indent="0" algn="ctr">
                        <a:buNone/>
                      </a:pPr>
                      <a:r>
                        <a:rPr lang="en-US" sz="1200" b="1">
                          <a:solidFill>
                            <a:srgbClr val="131B0C"/>
                          </a:solidFill>
                          <a:latin typeface="宋体" panose="02010600030101010101" pitchFamily="2" charset="-122"/>
                          <a:ea typeface="宋体" panose="02010600030101010101" pitchFamily="2" charset="-122"/>
                          <a:cs typeface="宋体" panose="02010600030101010101" pitchFamily="2" charset="-122"/>
                        </a:rPr>
                        <a:t>主片的I/O口地址(H)</a:t>
                      </a:r>
                      <a:endParaRPr lang="en-US" altLang="en-US" sz="1200" b="1">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rowSpan="2">
                  <a:txBody>
                    <a:bodyPr/>
                    <a:p>
                      <a:pPr indent="0" algn="ctr">
                        <a:buNone/>
                      </a:pPr>
                      <a:r>
                        <a:rPr lang="en-US" sz="1200" b="1">
                          <a:solidFill>
                            <a:srgbClr val="131B0C"/>
                          </a:solidFill>
                          <a:latin typeface="宋体" panose="02010600030101010101" pitchFamily="2" charset="-122"/>
                          <a:ea typeface="宋体" panose="02010600030101010101" pitchFamily="2" charset="-122"/>
                          <a:cs typeface="宋体" panose="02010600030101010101" pitchFamily="2" charset="-122"/>
                        </a:rPr>
                        <a:t>从片的I/O口地址(H)</a:t>
                      </a:r>
                      <a:endParaRPr lang="en-US" altLang="en-US" sz="1200" b="1">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gridSpan="2">
                  <a:txBody>
                    <a:bodyPr/>
                    <a:p>
                      <a:pPr indent="0" algn="ctr">
                        <a:buNone/>
                      </a:pPr>
                      <a:r>
                        <a:rPr lang="en-US" sz="1200" b="1">
                          <a:solidFill>
                            <a:srgbClr val="131B0C"/>
                          </a:solidFill>
                          <a:latin typeface="宋体" panose="02010600030101010101" pitchFamily="2" charset="-122"/>
                          <a:ea typeface="宋体" panose="02010600030101010101" pitchFamily="2" charset="-122"/>
                          <a:cs typeface="宋体" panose="02010600030101010101" pitchFamily="2" charset="-122"/>
                        </a:rPr>
                        <a:t>寄存器</a:t>
                      </a:r>
                      <a:endParaRPr lang="en-US" altLang="en-US" sz="1200" b="1">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hMerge="1">
                  <a:tcPr>
                    <a:lnR w="12700">
                      <a:solidFill>
                        <a:srgbClr val="131B0C"/>
                      </a:solidFill>
                      <a:prstDash val="solid"/>
                    </a:lnR>
                    <a:lnT w="12700">
                      <a:solidFill>
                        <a:srgbClr val="131B0C"/>
                      </a:solidFill>
                      <a:prstDash val="solid"/>
                    </a:lnT>
                    <a:lnB w="12700">
                      <a:solidFill>
                        <a:srgbClr val="131B0C"/>
                      </a:solidFill>
                      <a:prstDash val="solid"/>
                    </a:lnB>
                  </a:tcPr>
                </a:tc>
              </a:tr>
              <a:tr h="203835">
                <a:tc vMerge="1">
                  <a:tcPr>
                    <a:lnL w="12700">
                      <a:solidFill>
                        <a:srgbClr val="131B0C"/>
                      </a:solidFill>
                      <a:prstDash val="solid"/>
                    </a:lnL>
                    <a:lnR w="12700">
                      <a:solidFill>
                        <a:srgbClr val="131B0C"/>
                      </a:solidFill>
                      <a:prstDash val="solid"/>
                    </a:lnR>
                    <a:lnB w="12700">
                      <a:solidFill>
                        <a:srgbClr val="131B0C"/>
                      </a:solidFill>
                      <a:prstDash val="solid"/>
                    </a:lnB>
                  </a:tcPr>
                </a:tc>
                <a:tc vMerge="1">
                  <a:tcPr>
                    <a:lnL w="12700">
                      <a:solidFill>
                        <a:srgbClr val="131B0C"/>
                      </a:solidFill>
                      <a:prstDash val="solid"/>
                    </a:lnL>
                    <a:lnR w="12700">
                      <a:solidFill>
                        <a:srgbClr val="131B0C"/>
                      </a:solidFill>
                      <a:prstDash val="solid"/>
                    </a:lnR>
                    <a:lnB w="12700">
                      <a:solidFill>
                        <a:srgbClr val="131B0C"/>
                      </a:solidFill>
                      <a:prstDash val="solid"/>
                    </a:lnB>
                  </a:tcPr>
                </a:tc>
                <a:tc>
                  <a:txBody>
                    <a:bodyPr/>
                    <a:p>
                      <a:pPr indent="0" algn="ctr">
                        <a:buNone/>
                      </a:pPr>
                      <a:r>
                        <a:rPr lang="en-US" sz="1200" b="1">
                          <a:solidFill>
                            <a:srgbClr val="131B0C"/>
                          </a:solidFill>
                          <a:latin typeface="宋体" panose="02010600030101010101" pitchFamily="2" charset="-122"/>
                          <a:ea typeface="宋体" panose="02010600030101010101" pitchFamily="2" charset="-122"/>
                          <a:cs typeface="宋体" panose="02010600030101010101" pitchFamily="2" charset="-122"/>
                        </a:rPr>
                        <a:t>IN(读)</a:t>
                      </a:r>
                      <a:endParaRPr lang="en-US" altLang="en-US" sz="1200" b="1">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1">
                          <a:solidFill>
                            <a:srgbClr val="131B0C"/>
                          </a:solidFill>
                          <a:latin typeface="宋体" panose="02010600030101010101" pitchFamily="2" charset="-122"/>
                          <a:ea typeface="宋体" panose="02010600030101010101" pitchFamily="2" charset="-122"/>
                          <a:cs typeface="宋体" panose="02010600030101010101" pitchFamily="2" charset="-122"/>
                        </a:rPr>
                        <a:t>OUT(写)</a:t>
                      </a:r>
                      <a:endParaRPr lang="en-US" altLang="en-US" sz="1200" b="1">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r>
              <a:tr h="203835">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000</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0C0</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CH0当前地址寄存器</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CH0基址与当前地址寄存器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r>
              <a:tr h="203835">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001</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0C2</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CH0当前字节寄存器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CH0基字计数器与当前字节寄存器</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r>
              <a:tr h="203835">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002</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0C4</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CH1当前地址寄存器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CH1基址与当前地址寄存器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r>
              <a:tr h="203835">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003</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0C6</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CH1当前字节寄存器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CH1基字计数器与当前字节寄存器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r>
              <a:tr h="203835">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004</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0C8</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CH2当前地址寄存器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CH2基址与当前地址寄存器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r>
              <a:tr h="234950">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005</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0CA</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CH2当前字节寄存器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CH2基字计数器与当前字节寄存器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r>
              <a:tr h="203835">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006</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0CC</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CH3当前地址寄存器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CH3基址与当前地址寄存器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r>
              <a:tr h="203835">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007</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0CE</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CH3当前字节寄存器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CH3基字计数器与当前字节寄存器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r>
              <a:tr h="203835">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008</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0D0</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状态寄存器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命令寄存器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r>
              <a:tr h="203835">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009</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0D2</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请求寄存器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r>
              <a:tr h="203835">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00A</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0D4</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写屏蔽寄存器单个屏蔽位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r>
              <a:tr h="203835">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00B</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0D6</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工作方式寄存器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r>
              <a:tr h="203835">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00C</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0D8</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清除字节指令器(软命令)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r>
              <a:tr h="203835">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00D</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0DA</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暂存寄存器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主清除指令(软命令)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r>
              <a:tr h="203835">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00E</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0DC</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清除屏蔽寄存器(软命令)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r>
              <a:tr h="203835">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00F</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0DE</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c>
                  <a:txBody>
                    <a:bodyPr/>
                    <a:p>
                      <a:pPr indent="0" algn="ctr">
                        <a:buNone/>
                      </a:pPr>
                      <a:r>
                        <a:rPr lang="en-US" sz="1200" b="0">
                          <a:solidFill>
                            <a:srgbClr val="131B0C"/>
                          </a:solidFill>
                          <a:latin typeface="宋体" panose="02010600030101010101" pitchFamily="2" charset="-122"/>
                          <a:ea typeface="宋体" panose="02010600030101010101" pitchFamily="2" charset="-122"/>
                          <a:cs typeface="宋体" panose="02010600030101010101" pitchFamily="2" charset="-122"/>
                        </a:rPr>
                        <a:t>写全部屏蔽位寄存器　</a:t>
                      </a:r>
                      <a:endParaRPr lang="en-US" altLang="en-US" sz="1200" b="0">
                        <a:solidFill>
                          <a:srgbClr val="131B0C"/>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a:solidFill>
                        <a:srgbClr val="131B0C"/>
                      </a:solidFill>
                      <a:prstDash val="solid"/>
                    </a:lnL>
                    <a:lnR w="12700">
                      <a:solidFill>
                        <a:srgbClr val="131B0C"/>
                      </a:solidFill>
                      <a:prstDash val="solid"/>
                    </a:lnR>
                    <a:lnT w="12700">
                      <a:solidFill>
                        <a:srgbClr val="131B0C"/>
                      </a:solidFill>
                      <a:prstDash val="solid"/>
                    </a:lnT>
                    <a:lnB w="12700">
                      <a:solidFill>
                        <a:srgbClr val="131B0C"/>
                      </a:solidFill>
                      <a:prstDash val="solid"/>
                    </a:lnB>
                    <a:lnTlToBr>
                      <a:noFill/>
                    </a:lnTlToBr>
                    <a:lnBlToTr>
                      <a:noFill/>
                    </a:lnBlToTr>
                    <a:noFill/>
                  </a:tcPr>
                </a:tc>
              </a:tr>
            </a:tbl>
          </a:graphicData>
        </a:graphic>
      </p:graphicFrame>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446530"/>
            <a:ext cx="8703945" cy="5119370"/>
          </a:xfrm>
        </p:spPr>
        <p:txBody>
          <a:bodyPr/>
          <a:p>
            <a:pPr latinLnBrk="0">
              <a:lnSpc>
                <a:spcPts val="3800"/>
              </a:lnSpc>
              <a:spcBef>
                <a:spcPts val="0"/>
              </a:spcBef>
            </a:pPr>
            <a:r>
              <a:rPr lang="en-US" altLang="zh-CN" sz="2000"/>
              <a:t>     </a:t>
            </a:r>
            <a:r>
              <a:rPr lang="zh-CN" altLang="en-US" sz="2000"/>
              <a:t>⑶ 8237的编程步骤</a:t>
            </a:r>
            <a:endParaRPr lang="zh-CN" altLang="en-US" sz="2000"/>
          </a:p>
          <a:p>
            <a:pPr marL="720090" latinLnBrk="0">
              <a:lnSpc>
                <a:spcPts val="3800"/>
              </a:lnSpc>
              <a:spcBef>
                <a:spcPts val="0"/>
              </a:spcBef>
            </a:pPr>
            <a:r>
              <a:rPr lang="zh-CN" altLang="en-US" sz="2000"/>
              <a:t>① 输出主清除命令。</a:t>
            </a:r>
            <a:endParaRPr lang="zh-CN" altLang="en-US" sz="2000"/>
          </a:p>
          <a:p>
            <a:pPr marL="720090" latinLnBrk="0">
              <a:lnSpc>
                <a:spcPts val="3800"/>
              </a:lnSpc>
              <a:spcBef>
                <a:spcPts val="0"/>
              </a:spcBef>
            </a:pPr>
            <a:r>
              <a:rPr lang="zh-CN" altLang="en-US" sz="2000"/>
              <a:t>② 写入基与当前地址寄存器。</a:t>
            </a:r>
            <a:endParaRPr lang="zh-CN" altLang="en-US" sz="2000"/>
          </a:p>
          <a:p>
            <a:pPr marL="720090" latinLnBrk="0">
              <a:lnSpc>
                <a:spcPts val="3800"/>
              </a:lnSpc>
              <a:spcBef>
                <a:spcPts val="0"/>
              </a:spcBef>
            </a:pPr>
            <a:r>
              <a:rPr lang="zh-CN" altLang="en-US" sz="2000"/>
              <a:t>③ 写入基与当前字节寄存器。</a:t>
            </a:r>
            <a:endParaRPr lang="zh-CN" altLang="en-US" sz="2000"/>
          </a:p>
          <a:p>
            <a:pPr marL="720090" latinLnBrk="0">
              <a:lnSpc>
                <a:spcPts val="3800"/>
              </a:lnSpc>
              <a:spcBef>
                <a:spcPts val="0"/>
              </a:spcBef>
            </a:pPr>
            <a:r>
              <a:rPr lang="zh-CN" altLang="en-US" sz="2000"/>
              <a:t>④ 写入方式寄存器。</a:t>
            </a:r>
            <a:endParaRPr lang="zh-CN" altLang="en-US" sz="2000"/>
          </a:p>
          <a:p>
            <a:pPr marL="720090" latinLnBrk="0">
              <a:lnSpc>
                <a:spcPts val="3800"/>
              </a:lnSpc>
              <a:spcBef>
                <a:spcPts val="0"/>
              </a:spcBef>
            </a:pPr>
            <a:r>
              <a:rPr lang="zh-CN" altLang="en-US" sz="2000"/>
              <a:t>⑤ 写入屏蔽寄存器。</a:t>
            </a:r>
            <a:endParaRPr lang="zh-CN" altLang="en-US" sz="2000"/>
          </a:p>
          <a:p>
            <a:pPr marL="720090" latinLnBrk="0">
              <a:lnSpc>
                <a:spcPts val="3800"/>
              </a:lnSpc>
              <a:spcBef>
                <a:spcPts val="0"/>
              </a:spcBef>
            </a:pPr>
            <a:r>
              <a:rPr lang="zh-CN" altLang="en-US" sz="2000"/>
              <a:t>⑥ 写入命令寄存器。</a:t>
            </a:r>
            <a:endParaRPr lang="zh-CN" altLang="en-US" sz="2000"/>
          </a:p>
          <a:p>
            <a:pPr marL="720090" latinLnBrk="0">
              <a:lnSpc>
                <a:spcPts val="3800"/>
              </a:lnSpc>
              <a:spcBef>
                <a:spcPts val="0"/>
              </a:spcBef>
            </a:pPr>
            <a:r>
              <a:rPr lang="zh-CN" altLang="en-US" sz="2000"/>
              <a:t>⑦ 写入请求寄存器。</a:t>
            </a:r>
            <a:endParaRPr lang="zh-CN" altLang="en-US" sz="2000"/>
          </a:p>
          <a:p>
            <a:pPr latinLnBrk="0">
              <a:lnSpc>
                <a:spcPts val="3800"/>
              </a:lnSpc>
              <a:spcBef>
                <a:spcPts val="0"/>
              </a:spcBef>
            </a:pPr>
            <a:r>
              <a:rPr lang="zh-CN" altLang="en-US" sz="2000"/>
              <a:t>            若有软件请求，则写入到指定通道，就可以开始DMA传送过程; 若无软件请求，则在完成了①～⑦的编程后，由通道的DREQ启动DMA传送过程。</a:t>
            </a:r>
            <a:endParaRPr lang="zh-CN" altLang="en-US" sz="2000"/>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446530"/>
            <a:ext cx="8703945" cy="5096510"/>
          </a:xfrm>
        </p:spPr>
        <p:txBody>
          <a:bodyPr/>
          <a:p>
            <a:pPr latinLnBrk="0">
              <a:lnSpc>
                <a:spcPts val="3700"/>
              </a:lnSpc>
              <a:spcBef>
                <a:spcPts val="0"/>
              </a:spcBef>
            </a:pPr>
            <a:r>
              <a:rPr lang="zh-CN" altLang="en-US" sz="2000"/>
              <a:t>例如，若要利用通道0，将由外设(磁盘)输入的32KB的一个数据块，传送至</a:t>
            </a:r>
            <a:endParaRPr lang="zh-CN" altLang="en-US" sz="2000"/>
          </a:p>
          <a:p>
            <a:pPr latinLnBrk="0">
              <a:lnSpc>
                <a:spcPts val="3700"/>
              </a:lnSpc>
              <a:spcBef>
                <a:spcPts val="0"/>
              </a:spcBef>
            </a:pPr>
            <a:r>
              <a:rPr lang="zh-CN" altLang="en-US" sz="2000"/>
              <a:t>          内存8000H开始的区域(增量传送)，采用块连续传送的方式，传送完</a:t>
            </a:r>
            <a:endParaRPr lang="zh-CN" altLang="en-US" sz="2000"/>
          </a:p>
          <a:p>
            <a:pPr latinLnBrk="0">
              <a:lnSpc>
                <a:spcPts val="3700"/>
              </a:lnSpc>
              <a:spcBef>
                <a:spcPts val="0"/>
              </a:spcBef>
            </a:pPr>
            <a:r>
              <a:rPr lang="zh-CN" altLang="en-US" sz="2000"/>
              <a:t>          不自动初始化，外设的DREQ和DACK都为高电平有效。</a:t>
            </a:r>
            <a:endParaRPr lang="zh-CN" altLang="en-US" sz="2000"/>
          </a:p>
          <a:p>
            <a:pPr latinLnBrk="0">
              <a:lnSpc>
                <a:spcPts val="3700"/>
              </a:lnSpc>
              <a:spcBef>
                <a:spcPts val="0"/>
              </a:spcBef>
            </a:pPr>
            <a:r>
              <a:rPr lang="zh-CN" altLang="en-US" sz="2000"/>
              <a:t> 首先，确定端口地址。地址的低4位用以区分8237的内部寄存器，高4位</a:t>
            </a:r>
            <a:endParaRPr lang="zh-CN" altLang="en-US" sz="2000"/>
          </a:p>
          <a:p>
            <a:pPr latinLnBrk="0">
              <a:lnSpc>
                <a:spcPts val="3700"/>
              </a:lnSpc>
              <a:spcBef>
                <a:spcPts val="0"/>
              </a:spcBef>
            </a:pPr>
            <a:r>
              <a:rPr lang="zh-CN" altLang="en-US" sz="2000"/>
              <a:t>           A7～A4经译码后，连至选片端      ，假定选中时高4位为5。</a:t>
            </a:r>
            <a:endParaRPr lang="zh-CN" altLang="en-US" sz="2000"/>
          </a:p>
          <a:p>
            <a:pPr latinLnBrk="0">
              <a:lnSpc>
                <a:spcPts val="3000"/>
              </a:lnSpc>
              <a:spcBef>
                <a:spcPts val="0"/>
              </a:spcBef>
            </a:pPr>
            <a:r>
              <a:rPr lang="zh-CN" altLang="en-US" sz="2000"/>
              <a:t>① 模式控制字:  D7   D6   D5   D4   D3  D2   D1   D0</a:t>
            </a:r>
            <a:endParaRPr lang="zh-CN" altLang="en-US" sz="2000"/>
          </a:p>
          <a:p>
            <a:pPr latinLnBrk="0">
              <a:lnSpc>
                <a:spcPts val="3000"/>
              </a:lnSpc>
              <a:spcBef>
                <a:spcPts val="0"/>
              </a:spcBef>
            </a:pPr>
            <a:r>
              <a:rPr lang="zh-CN" altLang="en-US" sz="2000"/>
              <a:t>                         </a:t>
            </a:r>
            <a:r>
              <a:rPr lang="zh-CN" altLang="en-US" sz="2000">
                <a:solidFill>
                  <a:srgbClr val="FF0000"/>
                </a:solidFill>
              </a:rPr>
              <a:t>1      0     0      0      0    1      0      0</a:t>
            </a:r>
            <a:endParaRPr lang="zh-CN" altLang="en-US" sz="2000">
              <a:solidFill>
                <a:srgbClr val="FF0000"/>
              </a:solidFill>
            </a:endParaRPr>
          </a:p>
          <a:p>
            <a:pPr latinLnBrk="0">
              <a:lnSpc>
                <a:spcPts val="3000"/>
              </a:lnSpc>
              <a:spcBef>
                <a:spcPts val="1200"/>
              </a:spcBef>
            </a:pPr>
            <a:r>
              <a:rPr lang="zh-CN" altLang="en-US" sz="2000"/>
              <a:t>② 屏蔽字：     D7   D6   D5   D4   D3  D2   D1   D0</a:t>
            </a:r>
            <a:endParaRPr lang="zh-CN" altLang="en-US" sz="2000"/>
          </a:p>
          <a:p>
            <a:pPr latinLnBrk="0">
              <a:lnSpc>
                <a:spcPts val="3000"/>
              </a:lnSpc>
              <a:spcBef>
                <a:spcPts val="0"/>
              </a:spcBef>
            </a:pPr>
            <a:r>
              <a:rPr lang="zh-CN" altLang="en-US" sz="2000"/>
              <a:t>                       </a:t>
            </a:r>
            <a:r>
              <a:rPr lang="zh-CN" altLang="en-US" sz="2000">
                <a:solidFill>
                  <a:srgbClr val="FF0000"/>
                </a:solidFill>
              </a:rPr>
              <a:t> 0      0     0      0     0     0     0      0</a:t>
            </a:r>
            <a:endParaRPr lang="zh-CN" altLang="en-US" sz="2000"/>
          </a:p>
          <a:p>
            <a:pPr latinLnBrk="0">
              <a:lnSpc>
                <a:spcPts val="3000"/>
              </a:lnSpc>
              <a:spcBef>
                <a:spcPts val="1200"/>
              </a:spcBef>
            </a:pPr>
            <a:r>
              <a:rPr lang="zh-CN" altLang="en-US" sz="2000"/>
              <a:t>③ 命令字：     D7   D6   D5   D4   D3  D2   D1   D0 </a:t>
            </a:r>
            <a:endParaRPr lang="zh-CN" altLang="en-US" sz="2000"/>
          </a:p>
          <a:p>
            <a:pPr latinLnBrk="0">
              <a:lnSpc>
                <a:spcPts val="3000"/>
              </a:lnSpc>
              <a:spcBef>
                <a:spcPts val="0"/>
              </a:spcBef>
            </a:pPr>
            <a:r>
              <a:rPr lang="zh-CN" altLang="en-US" sz="2000"/>
              <a:t>                        </a:t>
            </a:r>
            <a:r>
              <a:rPr lang="zh-CN" altLang="en-US" sz="2000">
                <a:solidFill>
                  <a:srgbClr val="FF0000"/>
                </a:solidFill>
              </a:rPr>
              <a:t>1     0      1      0     0     0      0     0</a:t>
            </a:r>
            <a:endParaRPr lang="zh-CN" altLang="en-US" sz="2000">
              <a:solidFill>
                <a:srgbClr val="FF0000"/>
              </a:solidFill>
            </a:endParaRPr>
          </a:p>
        </p:txBody>
      </p:sp>
      <p:sp>
        <p:nvSpPr>
          <p:cNvPr id="5" name="标题 4"/>
          <p:cNvSpPr>
            <a:spLocks noGrp="1"/>
          </p:cNvSpPr>
          <p:nvPr>
            <p:ph type="title"/>
          </p:nvPr>
        </p:nvSpPr>
        <p:spPr/>
        <p:txBody>
          <a:bodyPr/>
          <a:p>
            <a:endParaRPr lang="zh-CN" altLang="en-US"/>
          </a:p>
        </p:txBody>
      </p:sp>
      <p:graphicFrame>
        <p:nvGraphicFramePr>
          <p:cNvPr id="2" name="对象 145"/>
          <p:cNvGraphicFramePr>
            <a:graphicFrameLocks noChangeAspect="1"/>
          </p:cNvGraphicFramePr>
          <p:nvPr/>
        </p:nvGraphicFramePr>
        <p:xfrm>
          <a:off x="4621530" y="3474085"/>
          <a:ext cx="391795" cy="370205"/>
        </p:xfrm>
        <a:graphic>
          <a:graphicData uri="http://schemas.openxmlformats.org/presentationml/2006/ole">
            <mc:AlternateContent xmlns:mc="http://schemas.openxmlformats.org/markup-compatibility/2006">
              <mc:Choice xmlns:v="urn:schemas-microsoft-com:vml" Requires="v">
                <p:oleObj spid="_x0000_s3076" name="" r:id="rId1" imgW="228600" imgH="215900" progId="Equation.KSEE3">
                  <p:embed/>
                </p:oleObj>
              </mc:Choice>
              <mc:Fallback>
                <p:oleObj name="" r:id="rId1" imgW="228600" imgH="215900" progId="Equation.KSEE3">
                  <p:embed/>
                  <p:pic>
                    <p:nvPicPr>
                      <p:cNvPr id="0" name="图片 3075"/>
                      <p:cNvPicPr/>
                      <p:nvPr/>
                    </p:nvPicPr>
                    <p:blipFill>
                      <a:blip r:embed="rId2"/>
                      <a:stretch>
                        <a:fillRect/>
                      </a:stretch>
                    </p:blipFill>
                    <p:spPr>
                      <a:xfrm>
                        <a:off x="4621530" y="3474085"/>
                        <a:ext cx="391795" cy="370205"/>
                      </a:xfrm>
                      <a:prstGeom prst="rect">
                        <a:avLst/>
                      </a:prstGeom>
                      <a:noFill/>
                      <a:ln w="38100">
                        <a:noFill/>
                        <a:miter/>
                      </a:ln>
                    </p:spPr>
                  </p:pic>
                </p:oleObj>
              </mc:Fallback>
            </mc:AlternateContent>
          </a:graphicData>
        </a:graphic>
      </p:graphicFrame>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446530"/>
            <a:ext cx="8703945" cy="5163185"/>
          </a:xfrm>
        </p:spPr>
        <p:txBody>
          <a:bodyPr/>
          <a:p>
            <a:pPr latinLnBrk="0">
              <a:lnSpc>
                <a:spcPct val="100000"/>
              </a:lnSpc>
              <a:spcBef>
                <a:spcPts val="0"/>
              </a:spcBef>
            </a:pPr>
            <a:r>
              <a:rPr lang="zh-CN" altLang="en-US" sz="2000"/>
              <a:t>初始化程序如下: </a:t>
            </a:r>
            <a:endParaRPr lang="zh-CN" altLang="en-US" sz="2000"/>
          </a:p>
          <a:p>
            <a:pPr marL="1440180" latinLnBrk="0">
              <a:lnSpc>
                <a:spcPts val="2500"/>
              </a:lnSpc>
              <a:spcBef>
                <a:spcPts val="0"/>
              </a:spcBef>
            </a:pPr>
            <a:r>
              <a:rPr lang="zh-CN" altLang="en-US" sz="1800">
                <a:latin typeface="Times New Roman" panose="02020603050405020304" charset="0"/>
                <a:cs typeface="Times New Roman" panose="02020603050405020304" charset="0"/>
              </a:rPr>
              <a:t>OUT     5DH，AL              ; 输出主清除命令</a:t>
            </a:r>
            <a:endParaRPr lang="zh-CN" altLang="en-US" sz="1800">
              <a:latin typeface="Times New Roman" panose="02020603050405020304" charset="0"/>
              <a:cs typeface="Times New Roman" panose="02020603050405020304" charset="0"/>
            </a:endParaRPr>
          </a:p>
          <a:p>
            <a:pPr marL="1440180" latinLnBrk="0">
              <a:lnSpc>
                <a:spcPts val="2500"/>
              </a:lnSpc>
              <a:spcBef>
                <a:spcPts val="0"/>
              </a:spcBef>
            </a:pPr>
            <a:r>
              <a:rPr lang="zh-CN" altLang="en-US" sz="1800">
                <a:latin typeface="Times New Roman" panose="02020603050405020304" charset="0"/>
                <a:cs typeface="Times New Roman" panose="02020603050405020304" charset="0"/>
              </a:rPr>
              <a:t>MOV     AL，00H</a:t>
            </a:r>
            <a:endParaRPr lang="zh-CN" altLang="en-US" sz="1800">
              <a:latin typeface="Times New Roman" panose="02020603050405020304" charset="0"/>
              <a:cs typeface="Times New Roman" panose="02020603050405020304" charset="0"/>
            </a:endParaRPr>
          </a:p>
          <a:p>
            <a:pPr marL="1440180" latinLnBrk="0">
              <a:lnSpc>
                <a:spcPts val="2500"/>
              </a:lnSpc>
              <a:spcBef>
                <a:spcPts val="0"/>
              </a:spcBef>
            </a:pPr>
            <a:r>
              <a:rPr lang="zh-CN" altLang="en-US" sz="1800">
                <a:latin typeface="Times New Roman" panose="02020603050405020304" charset="0"/>
                <a:cs typeface="Times New Roman" panose="02020603050405020304" charset="0"/>
              </a:rPr>
              <a:t>OUT     50H，AL              ; 输出基和当前地址的低8位</a:t>
            </a:r>
            <a:endParaRPr lang="zh-CN" altLang="en-US" sz="1800">
              <a:latin typeface="Times New Roman" panose="02020603050405020304" charset="0"/>
              <a:cs typeface="Times New Roman" panose="02020603050405020304" charset="0"/>
            </a:endParaRPr>
          </a:p>
          <a:p>
            <a:pPr marL="1440180" latinLnBrk="0">
              <a:lnSpc>
                <a:spcPts val="2500"/>
              </a:lnSpc>
              <a:spcBef>
                <a:spcPts val="0"/>
              </a:spcBef>
            </a:pPr>
            <a:r>
              <a:rPr lang="zh-CN" altLang="en-US" sz="1800">
                <a:latin typeface="Times New Roman" panose="02020603050405020304" charset="0"/>
                <a:cs typeface="Times New Roman" panose="02020603050405020304" charset="0"/>
              </a:rPr>
              <a:t>MOV     AL，80H</a:t>
            </a:r>
            <a:endParaRPr lang="zh-CN" altLang="en-US" sz="1800">
              <a:latin typeface="Times New Roman" panose="02020603050405020304" charset="0"/>
              <a:cs typeface="Times New Roman" panose="02020603050405020304" charset="0"/>
            </a:endParaRPr>
          </a:p>
          <a:p>
            <a:pPr marL="1440180" latinLnBrk="0">
              <a:lnSpc>
                <a:spcPts val="2500"/>
              </a:lnSpc>
              <a:spcBef>
                <a:spcPts val="0"/>
              </a:spcBef>
            </a:pPr>
            <a:r>
              <a:rPr lang="zh-CN" altLang="en-US" sz="1800">
                <a:latin typeface="Times New Roman" panose="02020603050405020304" charset="0"/>
                <a:cs typeface="Times New Roman" panose="02020603050405020304" charset="0"/>
              </a:rPr>
              <a:t>OUT     50H，AL              ; 输出基和当前地址的高8位</a:t>
            </a:r>
            <a:endParaRPr lang="zh-CN" altLang="en-US" sz="1800">
              <a:latin typeface="Times New Roman" panose="02020603050405020304" charset="0"/>
              <a:cs typeface="Times New Roman" panose="02020603050405020304" charset="0"/>
            </a:endParaRPr>
          </a:p>
          <a:p>
            <a:pPr marL="1440180" latinLnBrk="0">
              <a:lnSpc>
                <a:spcPts val="2500"/>
              </a:lnSpc>
              <a:spcBef>
                <a:spcPts val="0"/>
              </a:spcBef>
            </a:pPr>
            <a:r>
              <a:rPr lang="zh-CN" altLang="en-US" sz="1800">
                <a:latin typeface="Times New Roman" panose="02020603050405020304" charset="0"/>
                <a:cs typeface="Times New Roman" panose="02020603050405020304" charset="0"/>
              </a:rPr>
              <a:t>MOV     AL，00H</a:t>
            </a:r>
            <a:endParaRPr lang="zh-CN" altLang="en-US" sz="1800">
              <a:latin typeface="Times New Roman" panose="02020603050405020304" charset="0"/>
              <a:cs typeface="Times New Roman" panose="02020603050405020304" charset="0"/>
            </a:endParaRPr>
          </a:p>
          <a:p>
            <a:pPr marL="1440180" latinLnBrk="0">
              <a:lnSpc>
                <a:spcPts val="2500"/>
              </a:lnSpc>
              <a:spcBef>
                <a:spcPts val="0"/>
              </a:spcBef>
            </a:pPr>
            <a:r>
              <a:rPr lang="zh-CN" altLang="en-US" sz="1800">
                <a:latin typeface="Times New Roman" panose="02020603050405020304" charset="0"/>
                <a:cs typeface="Times New Roman" panose="02020603050405020304" charset="0"/>
              </a:rPr>
              <a:t>OUT     51H，AL</a:t>
            </a:r>
            <a:endParaRPr lang="zh-CN" altLang="en-US" sz="1800">
              <a:latin typeface="Times New Roman" panose="02020603050405020304" charset="0"/>
              <a:cs typeface="Times New Roman" panose="02020603050405020304" charset="0"/>
            </a:endParaRPr>
          </a:p>
          <a:p>
            <a:pPr marL="1440180" latinLnBrk="0">
              <a:lnSpc>
                <a:spcPts val="2500"/>
              </a:lnSpc>
              <a:spcBef>
                <a:spcPts val="0"/>
              </a:spcBef>
            </a:pPr>
            <a:r>
              <a:rPr lang="zh-CN" altLang="en-US" sz="1800">
                <a:latin typeface="Times New Roman" panose="02020603050405020304" charset="0"/>
                <a:cs typeface="Times New Roman" panose="02020603050405020304" charset="0"/>
              </a:rPr>
              <a:t>MOV     AL，80H</a:t>
            </a:r>
            <a:endParaRPr lang="zh-CN" altLang="en-US" sz="1800">
              <a:latin typeface="Times New Roman" panose="02020603050405020304" charset="0"/>
              <a:cs typeface="Times New Roman" panose="02020603050405020304" charset="0"/>
            </a:endParaRPr>
          </a:p>
          <a:p>
            <a:pPr marL="1440180" latinLnBrk="0">
              <a:lnSpc>
                <a:spcPts val="2500"/>
              </a:lnSpc>
              <a:spcBef>
                <a:spcPts val="0"/>
              </a:spcBef>
            </a:pPr>
            <a:r>
              <a:rPr lang="zh-CN" altLang="en-US" sz="1800">
                <a:latin typeface="Times New Roman" panose="02020603050405020304" charset="0"/>
                <a:cs typeface="Times New Roman" panose="02020603050405020304" charset="0"/>
              </a:rPr>
              <a:t>OUT     51H，AL              ; 给基和当前字节数赋值</a:t>
            </a:r>
            <a:endParaRPr lang="zh-CN" altLang="en-US" sz="1800">
              <a:latin typeface="Times New Roman" panose="02020603050405020304" charset="0"/>
              <a:cs typeface="Times New Roman" panose="02020603050405020304" charset="0"/>
            </a:endParaRPr>
          </a:p>
          <a:p>
            <a:pPr marL="1440180" latinLnBrk="0">
              <a:lnSpc>
                <a:spcPts val="2500"/>
              </a:lnSpc>
              <a:spcBef>
                <a:spcPts val="0"/>
              </a:spcBef>
            </a:pPr>
            <a:r>
              <a:rPr lang="zh-CN" altLang="en-US" sz="1800">
                <a:latin typeface="Times New Roman" panose="02020603050405020304" charset="0"/>
                <a:cs typeface="Times New Roman" panose="02020603050405020304" charset="0"/>
              </a:rPr>
              <a:t>MOV     AL，84H</a:t>
            </a:r>
            <a:endParaRPr lang="zh-CN" altLang="en-US" sz="1800">
              <a:latin typeface="Times New Roman" panose="02020603050405020304" charset="0"/>
              <a:cs typeface="Times New Roman" panose="02020603050405020304" charset="0"/>
            </a:endParaRPr>
          </a:p>
          <a:p>
            <a:pPr marL="1440180" latinLnBrk="0">
              <a:lnSpc>
                <a:spcPts val="2500"/>
              </a:lnSpc>
              <a:spcBef>
                <a:spcPts val="0"/>
              </a:spcBef>
            </a:pPr>
            <a:r>
              <a:rPr lang="zh-CN" altLang="en-US" sz="1800">
                <a:latin typeface="Times New Roman" panose="02020603050405020304" charset="0"/>
                <a:cs typeface="Times New Roman" panose="02020603050405020304" charset="0"/>
              </a:rPr>
              <a:t>OUT     5BH，AL              ; 输出方式字</a:t>
            </a:r>
            <a:endParaRPr lang="zh-CN" altLang="en-US" sz="1800">
              <a:latin typeface="Times New Roman" panose="02020603050405020304" charset="0"/>
              <a:cs typeface="Times New Roman" panose="02020603050405020304" charset="0"/>
            </a:endParaRPr>
          </a:p>
          <a:p>
            <a:pPr marL="1440180" latinLnBrk="0">
              <a:lnSpc>
                <a:spcPts val="2500"/>
              </a:lnSpc>
              <a:spcBef>
                <a:spcPts val="0"/>
              </a:spcBef>
            </a:pPr>
            <a:r>
              <a:rPr lang="zh-CN" altLang="en-US" sz="1800">
                <a:latin typeface="Times New Roman" panose="02020603050405020304" charset="0"/>
                <a:cs typeface="Times New Roman" panose="02020603050405020304" charset="0"/>
              </a:rPr>
              <a:t>MOV     AL，00H</a:t>
            </a:r>
            <a:endParaRPr lang="zh-CN" altLang="en-US" sz="1800">
              <a:latin typeface="Times New Roman" panose="02020603050405020304" charset="0"/>
              <a:cs typeface="Times New Roman" panose="02020603050405020304" charset="0"/>
            </a:endParaRPr>
          </a:p>
          <a:p>
            <a:pPr marL="1440180" latinLnBrk="0">
              <a:lnSpc>
                <a:spcPts val="2500"/>
              </a:lnSpc>
              <a:spcBef>
                <a:spcPts val="0"/>
              </a:spcBef>
            </a:pPr>
            <a:r>
              <a:rPr lang="zh-CN" altLang="en-US" sz="1800">
                <a:latin typeface="Times New Roman" panose="02020603050405020304" charset="0"/>
                <a:cs typeface="Times New Roman" panose="02020603050405020304" charset="0"/>
              </a:rPr>
              <a:t>OUT     5AH，AL              ; 输出屏蔽字</a:t>
            </a:r>
            <a:endParaRPr lang="zh-CN" altLang="en-US" sz="1800">
              <a:latin typeface="Times New Roman" panose="02020603050405020304" charset="0"/>
              <a:cs typeface="Times New Roman" panose="02020603050405020304" charset="0"/>
            </a:endParaRPr>
          </a:p>
          <a:p>
            <a:pPr marL="1440180" latinLnBrk="0">
              <a:lnSpc>
                <a:spcPts val="2500"/>
              </a:lnSpc>
              <a:spcBef>
                <a:spcPts val="0"/>
              </a:spcBef>
            </a:pPr>
            <a:r>
              <a:rPr lang="zh-CN" altLang="en-US" sz="1800">
                <a:latin typeface="Times New Roman" panose="02020603050405020304" charset="0"/>
                <a:cs typeface="Times New Roman" panose="02020603050405020304" charset="0"/>
              </a:rPr>
              <a:t>MOV     AL，0AOH</a:t>
            </a:r>
            <a:endParaRPr lang="zh-CN" altLang="en-US" sz="1800">
              <a:latin typeface="Times New Roman" panose="02020603050405020304" charset="0"/>
              <a:cs typeface="Times New Roman" panose="02020603050405020304" charset="0"/>
            </a:endParaRPr>
          </a:p>
          <a:p>
            <a:pPr marL="1440180" latinLnBrk="0">
              <a:lnSpc>
                <a:spcPts val="2500"/>
              </a:lnSpc>
              <a:spcBef>
                <a:spcPts val="0"/>
              </a:spcBef>
            </a:pPr>
            <a:r>
              <a:rPr lang="zh-CN" altLang="en-US" sz="1800">
                <a:latin typeface="Times New Roman" panose="02020603050405020304" charset="0"/>
                <a:cs typeface="Times New Roman" panose="02020603050405020304" charset="0"/>
              </a:rPr>
              <a:t>OUT     58H，AL              ; 输出命令字</a:t>
            </a:r>
            <a:endParaRPr lang="zh-CN" altLang="en-US" sz="1800">
              <a:latin typeface="Times New Roman" panose="02020603050405020304" charset="0"/>
              <a:cs typeface="Times New Roman" panose="02020603050405020304" charset="0"/>
            </a:endParaRPr>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20345" y="1367790"/>
            <a:ext cx="8703945" cy="5096510"/>
          </a:xfrm>
        </p:spPr>
        <p:txBody>
          <a:bodyPr/>
          <a:p>
            <a:pPr latinLnBrk="0">
              <a:lnSpc>
                <a:spcPts val="3800"/>
              </a:lnSpc>
              <a:spcBef>
                <a:spcPts val="0"/>
              </a:spcBef>
            </a:pPr>
            <a:r>
              <a:rPr lang="zh-CN" altLang="en-US" sz="2000"/>
              <a:t>6. Intel 8237的应用举例</a:t>
            </a:r>
            <a:endParaRPr lang="zh-CN" altLang="en-US" sz="2000"/>
          </a:p>
          <a:p>
            <a:pPr latinLnBrk="0">
              <a:lnSpc>
                <a:spcPts val="3800"/>
              </a:lnSpc>
              <a:spcBef>
                <a:spcPts val="0"/>
              </a:spcBef>
            </a:pPr>
            <a:r>
              <a:rPr lang="zh-CN" altLang="en-US" sz="2000"/>
              <a:t>⑴ 8088访问8237的寻址</a:t>
            </a:r>
            <a:endParaRPr lang="zh-CN" altLang="en-US" sz="2000"/>
          </a:p>
          <a:p>
            <a:pPr latinLnBrk="0">
              <a:lnSpc>
                <a:spcPts val="3800"/>
              </a:lnSpc>
              <a:spcBef>
                <a:spcPts val="0"/>
              </a:spcBef>
            </a:pPr>
            <a:r>
              <a:rPr lang="zh-CN" altLang="en-US" sz="2000"/>
              <a:t>           当8237处于</a:t>
            </a:r>
            <a:r>
              <a:rPr lang="en-US" altLang="zh-CN" sz="2000"/>
              <a:t>S</a:t>
            </a:r>
            <a:r>
              <a:rPr lang="en-US" altLang="zh-CN" sz="2000" baseline="-25000">
                <a:latin typeface="Times New Roman" panose="02020603050405020304" charset="0"/>
                <a:cs typeface="Times New Roman" panose="02020603050405020304" charset="0"/>
              </a:rPr>
              <a:t>i</a:t>
            </a:r>
            <a:r>
              <a:rPr lang="zh-CN" altLang="en-US" sz="2000"/>
              <a:t>空闲状态时，CPU可以对它进行访问。8237内部有多个寄存器，CPU与8237传送数据时，具体访问哪个内部寄存器，取决于它的A</a:t>
            </a:r>
            <a:r>
              <a:rPr lang="en-US" altLang="zh-CN" sz="2000" baseline="-25000">
                <a:latin typeface="Times New Roman" panose="02020603050405020304" charset="0"/>
                <a:cs typeface="Times New Roman" panose="02020603050405020304" charset="0"/>
              </a:rPr>
              <a:t>3</a:t>
            </a:r>
            <a:r>
              <a:rPr lang="zh-CN" altLang="en-US" sz="2000"/>
              <a:t>～A</a:t>
            </a:r>
            <a:r>
              <a:rPr lang="en-US" altLang="zh-CN" sz="2000" baseline="-25000">
                <a:latin typeface="Times New Roman" panose="02020603050405020304" charset="0"/>
                <a:cs typeface="Times New Roman" panose="02020603050405020304" charset="0"/>
              </a:rPr>
              <a:t>0</a:t>
            </a:r>
            <a:r>
              <a:rPr lang="zh-CN" altLang="en-US" sz="2000"/>
              <a:t>地址信息的编码状态。8237的A</a:t>
            </a:r>
            <a:r>
              <a:rPr lang="en-US" altLang="zh-CN" sz="2000" baseline="-25000">
                <a:latin typeface="Times New Roman" panose="02020603050405020304" charset="0"/>
                <a:cs typeface="Times New Roman" panose="02020603050405020304" charset="0"/>
              </a:rPr>
              <a:t>3</a:t>
            </a:r>
            <a:r>
              <a:rPr lang="zh-CN" altLang="en-US" sz="2000"/>
              <a:t>～A</a:t>
            </a:r>
            <a:r>
              <a:rPr lang="en-US" altLang="zh-CN" sz="2000" baseline="-25000">
                <a:latin typeface="Times New Roman" panose="02020603050405020304" charset="0"/>
                <a:cs typeface="Times New Roman" panose="02020603050405020304" charset="0"/>
              </a:rPr>
              <a:t>0</a:t>
            </a:r>
            <a:r>
              <a:rPr lang="zh-CN" altLang="en-US" sz="2000"/>
              <a:t>接系统地址总线A</a:t>
            </a:r>
            <a:r>
              <a:rPr lang="en-US" altLang="zh-CN" sz="2000" baseline="-25000">
                <a:latin typeface="Times New Roman" panose="02020603050405020304" charset="0"/>
                <a:cs typeface="Times New Roman" panose="02020603050405020304" charset="0"/>
              </a:rPr>
              <a:t>3</a:t>
            </a:r>
            <a:r>
              <a:rPr lang="zh-CN" altLang="en-US" sz="2000"/>
              <a:t>～A</a:t>
            </a:r>
            <a:r>
              <a:rPr lang="en-US" altLang="zh-CN" sz="2000" baseline="-25000">
                <a:latin typeface="Times New Roman" panose="02020603050405020304" charset="0"/>
                <a:cs typeface="Times New Roman" panose="02020603050405020304" charset="0"/>
              </a:rPr>
              <a:t>0</a:t>
            </a:r>
            <a:r>
              <a:rPr lang="zh-CN" altLang="en-US" sz="2000"/>
              <a:t>。在系统的BIOS中，安排8237内部寄存器使用的I/O端口地址为00H～0FH。</a:t>
            </a:r>
            <a:endParaRPr lang="zh-CN" altLang="en-US" sz="2000"/>
          </a:p>
          <a:p>
            <a:pPr latinLnBrk="0">
              <a:lnSpc>
                <a:spcPts val="3800"/>
              </a:lnSpc>
              <a:spcBef>
                <a:spcPts val="0"/>
              </a:spcBef>
            </a:pPr>
            <a:r>
              <a:rPr lang="zh-CN" altLang="en-US" sz="2000"/>
              <a:t>⑵ 8237的初始化编程</a:t>
            </a:r>
            <a:endParaRPr lang="zh-CN" altLang="en-US" sz="2000"/>
          </a:p>
          <a:p>
            <a:pPr latinLnBrk="0">
              <a:lnSpc>
                <a:spcPts val="3800"/>
              </a:lnSpc>
              <a:spcBef>
                <a:spcPts val="0"/>
              </a:spcBef>
            </a:pPr>
            <a:r>
              <a:rPr lang="zh-CN" altLang="en-US" sz="2000"/>
              <a:t>          DMA传输涉及</a:t>
            </a:r>
            <a:r>
              <a:rPr lang="zh-CN" altLang="en-US" sz="2000">
                <a:solidFill>
                  <a:srgbClr val="FF0000"/>
                </a:solidFill>
              </a:rPr>
              <a:t>RAM地址、数据块长、操作方式和传输类型</a:t>
            </a:r>
            <a:r>
              <a:rPr lang="zh-CN" altLang="en-US" sz="2000"/>
              <a:t>。在每次DMA传输之前，除自动预置外，都必须对8237进行一次初始化编程。若数据块超过64KB界限，则还必须将页面地址写入页面寄存器。</a:t>
            </a:r>
            <a:endParaRPr lang="zh-CN" altLang="en-US" sz="2000"/>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446530"/>
            <a:ext cx="8703945" cy="3936365"/>
          </a:xfrm>
        </p:spPr>
        <p:txBody>
          <a:bodyPr/>
          <a:p>
            <a:pPr latinLnBrk="0">
              <a:lnSpc>
                <a:spcPts val="4000"/>
              </a:lnSpc>
              <a:spcBef>
                <a:spcPts val="0"/>
              </a:spcBef>
            </a:pPr>
            <a:r>
              <a:rPr lang="en-US" altLang="zh-CN" sz="2000"/>
              <a:t>   </a:t>
            </a:r>
            <a:r>
              <a:rPr lang="zh-CN" altLang="en-US" sz="2000"/>
              <a:t>IBM-PC/XT机中，对BIOS有关8237的初始化程序介绍如下。</a:t>
            </a:r>
            <a:endParaRPr lang="zh-CN" altLang="en-US" sz="2000"/>
          </a:p>
          <a:p>
            <a:pPr latinLnBrk="0">
              <a:lnSpc>
                <a:spcPts val="4000"/>
              </a:lnSpc>
              <a:spcBef>
                <a:spcPts val="0"/>
              </a:spcBef>
            </a:pPr>
            <a:r>
              <a:rPr lang="zh-CN" altLang="en-US" sz="2000"/>
              <a:t>① 对8237A-5芯片的检测程序。</a:t>
            </a:r>
            <a:endParaRPr lang="zh-CN" altLang="en-US" sz="2000"/>
          </a:p>
          <a:p>
            <a:pPr latinLnBrk="0">
              <a:lnSpc>
                <a:spcPts val="4000"/>
              </a:lnSpc>
              <a:spcBef>
                <a:spcPts val="0"/>
              </a:spcBef>
            </a:pPr>
            <a:r>
              <a:rPr lang="zh-CN" altLang="en-US" sz="2000"/>
              <a:t>         系统上电后，要对DMA系统进行检测，其主要内容是对8237A-5芯片所有通道的16位寄存器进行读/写测试，即对4个通道的8个16位寄存器先写入全“1”后，读出比较，再写入全“0”后，读出比较。若写入内容与读出结果相等，则判断芯片可用; 否则，视为致命错误。下面是PC/XT机的DMA系统检测的例程。</a:t>
            </a:r>
            <a:endParaRPr lang="zh-CN" altLang="en-US" sz="2000">
              <a:solidFill>
                <a:srgbClr val="FF0000"/>
              </a:solidFill>
            </a:endParaRPr>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446530"/>
            <a:ext cx="8703945" cy="5096510"/>
          </a:xfrm>
        </p:spPr>
        <p:txBody>
          <a:bodyPr/>
          <a:p>
            <a:pPr latinLnBrk="0">
              <a:lnSpc>
                <a:spcPts val="3000"/>
              </a:lnSpc>
              <a:spcBef>
                <a:spcPts val="0"/>
              </a:spcBef>
            </a:pPr>
            <a:r>
              <a:rPr lang="zh-CN" altLang="en-US" sz="1800"/>
              <a:t>; 检测前禁止DMA控制器工作</a:t>
            </a:r>
            <a:endParaRPr lang="zh-CN" altLang="en-US" sz="1800"/>
          </a:p>
          <a:p>
            <a:pPr marL="1440180" latinLnBrk="0">
              <a:lnSpc>
                <a:spcPts val="3000"/>
              </a:lnSpc>
              <a:spcBef>
                <a:spcPts val="0"/>
              </a:spcBef>
            </a:pPr>
            <a:r>
              <a:rPr lang="zh-CN" altLang="en-US" sz="1800">
                <a:solidFill>
                  <a:srgbClr val="131B0C"/>
                </a:solidFill>
                <a:latin typeface="Times New Roman" panose="02020603050405020304" charset="0"/>
                <a:cs typeface="Times New Roman" panose="02020603050405020304" charset="0"/>
              </a:rPr>
              <a:t>MOV    AL，04H </a:t>
            </a:r>
            <a:r>
              <a:rPr lang="zh-CN" altLang="en-US" sz="1800">
                <a:latin typeface="Times New Roman" panose="02020603050405020304" charset="0"/>
                <a:cs typeface="Times New Roman" panose="02020603050405020304" charset="0"/>
              </a:rPr>
              <a:t>    	                ; 命令字，禁止8237工作</a:t>
            </a:r>
            <a:endParaRPr lang="zh-CN" altLang="en-US" sz="1800">
              <a:latin typeface="Times New Roman" panose="02020603050405020304" charset="0"/>
              <a:cs typeface="Times New Roman" panose="02020603050405020304" charset="0"/>
            </a:endParaRPr>
          </a:p>
          <a:p>
            <a:pPr marL="1440180" latinLnBrk="0">
              <a:lnSpc>
                <a:spcPts val="3000"/>
              </a:lnSpc>
              <a:spcBef>
                <a:spcPts val="0"/>
              </a:spcBef>
            </a:pPr>
            <a:r>
              <a:rPr lang="zh-CN" altLang="en-US" sz="1800">
                <a:solidFill>
                  <a:srgbClr val="131B0C"/>
                </a:solidFill>
                <a:latin typeface="Times New Roman" panose="02020603050405020304" charset="0"/>
                <a:cs typeface="Times New Roman" panose="02020603050405020304" charset="0"/>
              </a:rPr>
              <a:t>OUT    DMA+08H，AL </a:t>
            </a:r>
            <a:r>
              <a:rPr lang="zh-CN" altLang="en-US" sz="1800">
                <a:latin typeface="Times New Roman" panose="02020603050405020304" charset="0"/>
                <a:cs typeface="Times New Roman" panose="02020603050405020304" charset="0"/>
              </a:rPr>
              <a:t>	; 命令字送命令寄存器</a:t>
            </a:r>
            <a:endParaRPr lang="zh-CN" altLang="en-US" sz="1800">
              <a:latin typeface="Times New Roman" panose="02020603050405020304" charset="0"/>
              <a:cs typeface="Times New Roman" panose="02020603050405020304" charset="0"/>
            </a:endParaRPr>
          </a:p>
          <a:p>
            <a:pPr marL="1440180" latinLnBrk="0">
              <a:lnSpc>
                <a:spcPts val="3000"/>
              </a:lnSpc>
              <a:spcBef>
                <a:spcPts val="0"/>
              </a:spcBef>
            </a:pPr>
            <a:r>
              <a:rPr lang="zh-CN" altLang="en-US" sz="1800">
                <a:solidFill>
                  <a:srgbClr val="131B0C"/>
                </a:solidFill>
                <a:latin typeface="Times New Roman" panose="02020603050405020304" charset="0"/>
                <a:cs typeface="Times New Roman" panose="02020603050405020304" charset="0"/>
              </a:rPr>
              <a:t>OUT    DMA+0DH，AL </a:t>
            </a:r>
            <a:r>
              <a:rPr lang="zh-CN" altLang="en-US" sz="1800">
                <a:latin typeface="Times New Roman" panose="02020603050405020304" charset="0"/>
                <a:cs typeface="Times New Roman" panose="02020603050405020304" charset="0"/>
              </a:rPr>
              <a:t>	; 主清除DMA命令</a:t>
            </a:r>
            <a:endParaRPr lang="zh-CN" altLang="en-US" sz="1800">
              <a:latin typeface="Times New Roman" panose="02020603050405020304" charset="0"/>
              <a:cs typeface="Times New Roman" panose="02020603050405020304" charset="0"/>
            </a:endParaRPr>
          </a:p>
          <a:p>
            <a:pPr marL="1440180" latinLnBrk="0">
              <a:lnSpc>
                <a:spcPts val="3000"/>
              </a:lnSpc>
              <a:spcBef>
                <a:spcPts val="0"/>
              </a:spcBef>
            </a:pPr>
            <a:r>
              <a:rPr lang="zh-CN" altLang="en-US" sz="1800">
                <a:latin typeface="Times New Roman" panose="02020603050405020304" charset="0"/>
                <a:cs typeface="Times New Roman" panose="02020603050405020304" charset="0"/>
              </a:rPr>
              <a:t>; 对CH0～CH3作全“1”和全“0”检测，设置当前地址、寄存器和字节计数器</a:t>
            </a:r>
            <a:endParaRPr lang="zh-CN" altLang="en-US" sz="1800">
              <a:latin typeface="Times New Roman" panose="02020603050405020304" charset="0"/>
              <a:cs typeface="Times New Roman" panose="02020603050405020304" charset="0"/>
            </a:endParaRPr>
          </a:p>
          <a:p>
            <a:pPr marL="1440180" latinLnBrk="0">
              <a:lnSpc>
                <a:spcPts val="3000"/>
              </a:lnSpc>
              <a:spcBef>
                <a:spcPts val="0"/>
              </a:spcBef>
            </a:pPr>
            <a:r>
              <a:rPr lang="zh-CN" altLang="en-US" sz="1800">
                <a:solidFill>
                  <a:srgbClr val="131B0C"/>
                </a:solidFill>
                <a:latin typeface="Times New Roman" panose="02020603050405020304" charset="0"/>
                <a:cs typeface="Times New Roman" panose="02020603050405020304" charset="0"/>
              </a:rPr>
              <a:t>MOV    AL，0FFH </a:t>
            </a:r>
            <a:r>
              <a:rPr lang="zh-CN" altLang="en-US" sz="1800">
                <a:latin typeface="Times New Roman" panose="02020603050405020304" charset="0"/>
                <a:cs typeface="Times New Roman" panose="02020603050405020304" charset="0"/>
              </a:rPr>
              <a:t>                   ; 对所有寄存器写入FFH</a:t>
            </a:r>
            <a:endParaRPr lang="zh-CN" altLang="en-US" sz="1800">
              <a:latin typeface="Times New Roman" panose="02020603050405020304" charset="0"/>
              <a:cs typeface="Times New Roman" panose="02020603050405020304" charset="0"/>
            </a:endParaRPr>
          </a:p>
          <a:p>
            <a:pPr marL="720090" latinLnBrk="0">
              <a:lnSpc>
                <a:spcPts val="3000"/>
              </a:lnSpc>
              <a:spcBef>
                <a:spcPts val="0"/>
              </a:spcBef>
            </a:pPr>
            <a:r>
              <a:rPr lang="zh-CN" altLang="en-US" sz="1800">
                <a:solidFill>
                  <a:srgbClr val="131B0C"/>
                </a:solidFill>
                <a:latin typeface="Times New Roman" panose="02020603050405020304" charset="0"/>
                <a:cs typeface="Times New Roman" panose="02020603050405020304" charset="0"/>
              </a:rPr>
              <a:t>C16： MOV    BL，AL  </a:t>
            </a:r>
            <a:r>
              <a:rPr lang="zh-CN" altLang="en-US" sz="1800">
                <a:latin typeface="Times New Roman" panose="02020603050405020304" charset="0"/>
                <a:cs typeface="Times New Roman" panose="02020603050405020304" charset="0"/>
              </a:rPr>
              <a:t>                       ; 为比较将AL存入BL</a:t>
            </a:r>
            <a:endParaRPr lang="zh-CN" altLang="en-US" sz="1800">
              <a:latin typeface="Times New Roman" panose="02020603050405020304" charset="0"/>
              <a:cs typeface="Times New Roman" panose="02020603050405020304" charset="0"/>
            </a:endParaRPr>
          </a:p>
          <a:p>
            <a:pPr marL="1440180" latinLnBrk="0">
              <a:lnSpc>
                <a:spcPts val="3000"/>
              </a:lnSpc>
              <a:spcBef>
                <a:spcPts val="0"/>
              </a:spcBef>
            </a:pPr>
            <a:r>
              <a:rPr lang="zh-CN" altLang="en-US" sz="1800">
                <a:solidFill>
                  <a:srgbClr val="131B0C"/>
                </a:solidFill>
                <a:latin typeface="Times New Roman" panose="02020603050405020304" charset="0"/>
                <a:cs typeface="Times New Roman" panose="02020603050405020304" charset="0"/>
              </a:rPr>
              <a:t>MOV    BH，AL</a:t>
            </a:r>
            <a:endParaRPr lang="zh-CN" altLang="en-US" sz="1800">
              <a:latin typeface="Times New Roman" panose="02020603050405020304" charset="0"/>
              <a:cs typeface="Times New Roman" panose="02020603050405020304" charset="0"/>
            </a:endParaRPr>
          </a:p>
          <a:p>
            <a:pPr marL="1440180" latinLnBrk="0">
              <a:lnSpc>
                <a:spcPts val="3000"/>
              </a:lnSpc>
              <a:spcBef>
                <a:spcPts val="0"/>
              </a:spcBef>
            </a:pPr>
            <a:r>
              <a:rPr lang="zh-CN" altLang="en-US" sz="1800">
                <a:solidFill>
                  <a:srgbClr val="131B0C"/>
                </a:solidFill>
                <a:latin typeface="Times New Roman" panose="02020603050405020304" charset="0"/>
                <a:cs typeface="Times New Roman" panose="02020603050405020304" charset="0"/>
              </a:rPr>
              <a:t>MOV    CH，8  </a:t>
            </a:r>
            <a:r>
              <a:rPr lang="zh-CN" altLang="en-US" sz="1800">
                <a:latin typeface="Times New Roman" panose="02020603050405020304" charset="0"/>
                <a:cs typeface="Times New Roman" panose="02020603050405020304" charset="0"/>
              </a:rPr>
              <a:t>                         ; 置循环次数为8</a:t>
            </a:r>
            <a:endParaRPr lang="zh-CN" altLang="en-US" sz="1800">
              <a:latin typeface="Times New Roman" panose="02020603050405020304" charset="0"/>
              <a:cs typeface="Times New Roman" panose="02020603050405020304" charset="0"/>
            </a:endParaRPr>
          </a:p>
          <a:p>
            <a:pPr marL="1440180" latinLnBrk="0">
              <a:lnSpc>
                <a:spcPts val="3000"/>
              </a:lnSpc>
              <a:spcBef>
                <a:spcPts val="0"/>
              </a:spcBef>
            </a:pPr>
            <a:r>
              <a:rPr lang="zh-CN" altLang="en-US" sz="1800">
                <a:solidFill>
                  <a:srgbClr val="131B0C"/>
                </a:solidFill>
                <a:latin typeface="Times New Roman" panose="02020603050405020304" charset="0"/>
                <a:cs typeface="Times New Roman" panose="02020603050405020304" charset="0"/>
              </a:rPr>
              <a:t>MOV    DX，DMA </a:t>
            </a:r>
            <a:r>
              <a:rPr lang="zh-CN" altLang="en-US" sz="1800">
                <a:latin typeface="Times New Roman" panose="02020603050405020304" charset="0"/>
                <a:cs typeface="Times New Roman" panose="02020603050405020304" charset="0"/>
              </a:rPr>
              <a:t>                   ; DMA第一个寄存器地址装入DX</a:t>
            </a:r>
            <a:endParaRPr lang="zh-CN" altLang="en-US" sz="1800">
              <a:latin typeface="Times New Roman" panose="02020603050405020304" charset="0"/>
              <a:cs typeface="Times New Roman" panose="02020603050405020304" charset="0"/>
            </a:endParaRPr>
          </a:p>
          <a:p>
            <a:pPr marL="720090" latinLnBrk="0">
              <a:lnSpc>
                <a:spcPts val="3000"/>
              </a:lnSpc>
              <a:spcBef>
                <a:spcPts val="0"/>
              </a:spcBef>
            </a:pPr>
            <a:r>
              <a:rPr lang="zh-CN" altLang="en-US" sz="1800">
                <a:solidFill>
                  <a:srgbClr val="131B0C"/>
                </a:solidFill>
                <a:latin typeface="Times New Roman" panose="02020603050405020304" charset="0"/>
                <a:cs typeface="Times New Roman" panose="02020603050405020304" charset="0"/>
              </a:rPr>
              <a:t>C17:    OUT    DX，AL  </a:t>
            </a:r>
            <a:r>
              <a:rPr lang="zh-CN" altLang="en-US" sz="1800">
                <a:latin typeface="Times New Roman" panose="02020603050405020304" charset="0"/>
                <a:cs typeface="Times New Roman" panose="02020603050405020304" charset="0"/>
              </a:rPr>
              <a:t>                        ; 数据写入寄存器低8位</a:t>
            </a:r>
            <a:endParaRPr lang="zh-CN" altLang="en-US" sz="1800">
              <a:latin typeface="Times New Roman" panose="02020603050405020304" charset="0"/>
              <a:cs typeface="Times New Roman" panose="02020603050405020304" charset="0"/>
            </a:endParaRPr>
          </a:p>
          <a:p>
            <a:pPr marL="1440180" latinLnBrk="0">
              <a:lnSpc>
                <a:spcPts val="3000"/>
              </a:lnSpc>
              <a:spcBef>
                <a:spcPts val="0"/>
              </a:spcBef>
            </a:pPr>
            <a:r>
              <a:rPr lang="zh-CN" altLang="en-US" sz="1800">
                <a:solidFill>
                  <a:srgbClr val="131B0C"/>
                </a:solidFill>
                <a:latin typeface="Times New Roman" panose="02020603050405020304" charset="0"/>
                <a:cs typeface="Times New Roman" panose="02020603050405020304" charset="0"/>
              </a:rPr>
              <a:t>OUT    DX，AL  </a:t>
            </a:r>
            <a:r>
              <a:rPr lang="zh-CN" altLang="en-US" sz="1800">
                <a:latin typeface="Times New Roman" panose="02020603050405020304" charset="0"/>
                <a:cs typeface="Times New Roman" panose="02020603050405020304" charset="0"/>
              </a:rPr>
              <a:t>                       ; 数据写入寄存器高8位</a:t>
            </a:r>
            <a:endParaRPr lang="zh-CN" altLang="en-US" sz="1800">
              <a:latin typeface="Times New Roman" panose="02020603050405020304" charset="0"/>
              <a:cs typeface="Times New Roman" panose="02020603050405020304" charset="0"/>
            </a:endParaRPr>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4" name="内容占位符 2"/>
          <p:cNvSpPr>
            <a:spLocks noGrp="1"/>
          </p:cNvSpPr>
          <p:nvPr/>
        </p:nvSpPr>
        <p:spPr>
          <a:xfrm>
            <a:off x="152400" y="1464945"/>
            <a:ext cx="8838565" cy="5096510"/>
          </a:xfrm>
          <a:prstGeom prst="rect">
            <a:avLst/>
          </a:prstGeom>
        </p:spPr>
        <p:txBody>
          <a:bodyPr/>
          <a:lstStyle>
            <a:lvl1pPr marL="0" indent="0" algn="l" rtl="0" eaLnBrk="1" fontAlgn="base" hangingPunct="1">
              <a:lnSpc>
                <a:spcPct val="150000"/>
              </a:lnSpc>
              <a:spcBef>
                <a:spcPct val="20000"/>
              </a:spcBef>
              <a:spcAft>
                <a:spcPct val="0"/>
              </a:spcAft>
              <a:buClr>
                <a:schemeClr val="hlink"/>
              </a:buClr>
              <a:buFont typeface="Wingdings" panose="05000000000000000000" pitchFamily="2" charset="2"/>
              <a:buNone/>
              <a:defRPr sz="2400" b="0">
                <a:solidFill>
                  <a:srgbClr val="00349E"/>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lnSpc>
                <a:spcPct val="150000"/>
              </a:lnSpc>
              <a:spcBef>
                <a:spcPct val="20000"/>
              </a:spcBef>
              <a:spcAft>
                <a:spcPct val="0"/>
              </a:spcAft>
              <a:buClr>
                <a:schemeClr val="accent1"/>
              </a:buClr>
              <a:buFont typeface="Wingdings" panose="05000000000000000000" charset="0"/>
              <a:buChar char="n"/>
              <a:defRPr sz="2000" b="0">
                <a:solidFill>
                  <a:schemeClr val="tx1"/>
                </a:solidFill>
                <a:latin typeface="微软雅黑" panose="020B0503020204020204" pitchFamily="34" charset="-122"/>
                <a:ea typeface="微软雅黑" panose="020B0503020204020204" pitchFamily="34" charset="-122"/>
              </a:defRPr>
            </a:lvl2pPr>
            <a:lvl3pPr marL="1143000" indent="-228600" algn="l" rtl="0" eaLnBrk="1" fontAlgn="base" hangingPunct="1">
              <a:lnSpc>
                <a:spcPct val="150000"/>
              </a:lnSpc>
              <a:spcBef>
                <a:spcPct val="20000"/>
              </a:spcBef>
              <a:spcAft>
                <a:spcPct val="0"/>
              </a:spcAft>
              <a:buClr>
                <a:schemeClr val="tx1"/>
              </a:buClr>
              <a:buFont typeface="Wingdings" panose="05000000000000000000" charset="0"/>
              <a:buChar char="p"/>
              <a:defRPr sz="1800" b="0">
                <a:solidFill>
                  <a:schemeClr val="tx1"/>
                </a:solidFill>
                <a:latin typeface="微软雅黑" panose="020B0503020204020204" pitchFamily="34" charset="-122"/>
                <a:ea typeface="微软雅黑" panose="020B0503020204020204" pitchFamily="34" charset="-122"/>
              </a:defRPr>
            </a:lvl3pPr>
            <a:lvl4pPr marL="1600200" indent="-228600" algn="l" rtl="0" eaLnBrk="1" fontAlgn="base" hangingPunct="1">
              <a:lnSpc>
                <a:spcPct val="150000"/>
              </a:lnSpc>
              <a:spcBef>
                <a:spcPct val="20000"/>
              </a:spcBef>
              <a:spcAft>
                <a:spcPct val="0"/>
              </a:spcAft>
              <a:buChar char="–"/>
              <a:defRPr sz="1600" b="0">
                <a:solidFill>
                  <a:schemeClr val="tx1"/>
                </a:solidFill>
                <a:latin typeface="微软雅黑" panose="020B0503020204020204" pitchFamily="34" charset="-122"/>
                <a:ea typeface="微软雅黑" panose="020B0503020204020204" pitchFamily="34" charset="-122"/>
              </a:defRPr>
            </a:lvl4pPr>
            <a:lvl5pPr marL="1828800" indent="0" algn="l" rtl="0" eaLnBrk="1" fontAlgn="base" hangingPunct="1">
              <a:spcBef>
                <a:spcPct val="20000"/>
              </a:spcBef>
              <a:spcAft>
                <a:spcPct val="0"/>
              </a:spcAft>
              <a:buNone/>
              <a:defRPr sz="2000" b="0">
                <a:solidFill>
                  <a:schemeClr val="tx1"/>
                </a:solidFill>
                <a:latin typeface="微软雅黑" panose="020B0503020204020204" pitchFamily="34" charset="-122"/>
                <a:ea typeface="微软雅黑" panose="020B0503020204020204" pitchFamily="34"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720090" latinLnBrk="0">
              <a:lnSpc>
                <a:spcPts val="3500"/>
              </a:lnSpc>
              <a:spcBef>
                <a:spcPts val="0"/>
              </a:spcBef>
            </a:pPr>
            <a:r>
              <a:rPr lang="zh-CN" altLang="en-US" sz="1800">
                <a:solidFill>
                  <a:srgbClr val="131B0C"/>
                </a:solidFill>
                <a:latin typeface="Times New Roman" panose="02020603050405020304" charset="0"/>
                <a:cs typeface="Times New Roman" panose="02020603050405020304" charset="0"/>
              </a:rPr>
              <a:t>MOV    AX，0101H</a:t>
            </a:r>
            <a:r>
              <a:rPr lang="zh-CN" altLang="en-US" sz="1800">
                <a:latin typeface="Times New Roman" panose="02020603050405020304" charset="0"/>
                <a:cs typeface="Times New Roman" panose="02020603050405020304" charset="0"/>
              </a:rPr>
              <a:t>          ; 读当前寄存器前，写入另一个值，破坏原内容</a:t>
            </a:r>
            <a:endParaRPr lang="zh-CN" altLang="en-US" sz="1800">
              <a:latin typeface="Times New Roman" panose="02020603050405020304" charset="0"/>
              <a:cs typeface="Times New Roman" panose="02020603050405020304" charset="0"/>
            </a:endParaRPr>
          </a:p>
          <a:p>
            <a:pPr marL="720090" latinLnBrk="0">
              <a:lnSpc>
                <a:spcPts val="3500"/>
              </a:lnSpc>
              <a:spcBef>
                <a:spcPts val="0"/>
              </a:spcBef>
            </a:pPr>
            <a:r>
              <a:rPr lang="zh-CN" altLang="en-US" sz="1800">
                <a:solidFill>
                  <a:srgbClr val="131B0C"/>
                </a:solidFill>
                <a:latin typeface="Times New Roman" panose="02020603050405020304" charset="0"/>
                <a:cs typeface="Times New Roman" panose="02020603050405020304" charset="0"/>
              </a:rPr>
              <a:t>IN     AL，DX</a:t>
            </a:r>
            <a:r>
              <a:rPr lang="zh-CN" altLang="en-US" sz="1800">
                <a:latin typeface="Times New Roman" panose="02020603050405020304" charset="0"/>
                <a:cs typeface="Times New Roman" panose="02020603050405020304" charset="0"/>
              </a:rPr>
              <a:t>                   ;读通道当前地址寄存器低8位或当前字节计数器低8位</a:t>
            </a:r>
            <a:endParaRPr lang="zh-CN" altLang="en-US" sz="1800">
              <a:latin typeface="Times New Roman" panose="02020603050405020304" charset="0"/>
              <a:cs typeface="Times New Roman" panose="02020603050405020304" charset="0"/>
            </a:endParaRPr>
          </a:p>
          <a:p>
            <a:pPr marL="720090" latinLnBrk="0">
              <a:lnSpc>
                <a:spcPts val="3500"/>
              </a:lnSpc>
              <a:spcBef>
                <a:spcPts val="0"/>
              </a:spcBef>
            </a:pPr>
            <a:r>
              <a:rPr lang="zh-CN" altLang="en-US" sz="1800">
                <a:solidFill>
                  <a:srgbClr val="131B0C"/>
                </a:solidFill>
                <a:latin typeface="Times New Roman" panose="02020603050405020304" charset="0"/>
                <a:cs typeface="Times New Roman" panose="02020603050405020304" charset="0"/>
              </a:rPr>
              <a:t>MOV    AH，AL</a:t>
            </a:r>
            <a:endParaRPr lang="zh-CN" altLang="en-US" sz="1800">
              <a:solidFill>
                <a:srgbClr val="131B0C"/>
              </a:solidFill>
              <a:latin typeface="Times New Roman" panose="02020603050405020304" charset="0"/>
              <a:cs typeface="Times New Roman" panose="02020603050405020304" charset="0"/>
            </a:endParaRPr>
          </a:p>
          <a:p>
            <a:pPr marL="720090" latinLnBrk="0">
              <a:lnSpc>
                <a:spcPts val="3500"/>
              </a:lnSpc>
              <a:spcBef>
                <a:spcPts val="0"/>
              </a:spcBef>
            </a:pPr>
            <a:r>
              <a:rPr lang="zh-CN" altLang="en-US" sz="1800">
                <a:solidFill>
                  <a:srgbClr val="131B0C"/>
                </a:solidFill>
                <a:latin typeface="Times New Roman" panose="02020603050405020304" charset="0"/>
                <a:cs typeface="Times New Roman" panose="02020603050405020304" charset="0"/>
              </a:rPr>
              <a:t>IN     AL，DX </a:t>
            </a:r>
            <a:r>
              <a:rPr lang="zh-CN" altLang="en-US" sz="1800">
                <a:latin typeface="Times New Roman" panose="02020603050405020304" charset="0"/>
                <a:cs typeface="Times New Roman" panose="02020603050405020304" charset="0"/>
              </a:rPr>
              <a:t>                  ;读通道当前地址寄存器高8位或当前字节计数器高8位</a:t>
            </a:r>
            <a:endParaRPr lang="zh-CN" altLang="en-US" sz="1800">
              <a:latin typeface="Times New Roman" panose="02020603050405020304" charset="0"/>
              <a:cs typeface="Times New Roman" panose="02020603050405020304" charset="0"/>
            </a:endParaRPr>
          </a:p>
          <a:p>
            <a:pPr marL="720090" latinLnBrk="0">
              <a:lnSpc>
                <a:spcPts val="3500"/>
              </a:lnSpc>
              <a:spcBef>
                <a:spcPts val="0"/>
              </a:spcBef>
            </a:pPr>
            <a:r>
              <a:rPr lang="zh-CN" altLang="en-US" sz="1800">
                <a:solidFill>
                  <a:srgbClr val="131B0C"/>
                </a:solidFill>
                <a:latin typeface="Times New Roman" panose="02020603050405020304" charset="0"/>
                <a:cs typeface="Times New Roman" panose="02020603050405020304" charset="0"/>
              </a:rPr>
              <a:t>CMP    BX，AX</a:t>
            </a:r>
            <a:r>
              <a:rPr lang="zh-CN" altLang="en-US" sz="1800">
                <a:latin typeface="Times New Roman" panose="02020603050405020304" charset="0"/>
                <a:cs typeface="Times New Roman" panose="02020603050405020304" charset="0"/>
              </a:rPr>
              <a:t>                ; 比较读出数据和写入数据</a:t>
            </a:r>
            <a:endParaRPr lang="zh-CN" altLang="en-US" sz="1800">
              <a:latin typeface="Times New Roman" panose="02020603050405020304" charset="0"/>
              <a:cs typeface="Times New Roman" panose="02020603050405020304" charset="0"/>
            </a:endParaRPr>
          </a:p>
          <a:p>
            <a:pPr marL="720090" latinLnBrk="0">
              <a:lnSpc>
                <a:spcPts val="3500"/>
              </a:lnSpc>
              <a:spcBef>
                <a:spcPts val="0"/>
              </a:spcBef>
            </a:pPr>
            <a:r>
              <a:rPr lang="zh-CN" altLang="en-US" sz="1800">
                <a:solidFill>
                  <a:srgbClr val="131B0C"/>
                </a:solidFill>
                <a:latin typeface="Times New Roman" panose="02020603050405020304" charset="0"/>
                <a:cs typeface="Times New Roman" panose="02020603050405020304" charset="0"/>
              </a:rPr>
              <a:t>JE     C18</a:t>
            </a:r>
            <a:r>
              <a:rPr lang="zh-CN" altLang="en-US" sz="1800">
                <a:latin typeface="Times New Roman" panose="02020603050405020304" charset="0"/>
                <a:cs typeface="Times New Roman" panose="02020603050405020304" charset="0"/>
              </a:rPr>
              <a:t>                            ; 相同，转去修改寄存器地址</a:t>
            </a:r>
            <a:endParaRPr lang="zh-CN" altLang="en-US" sz="1800">
              <a:latin typeface="Times New Roman" panose="02020603050405020304" charset="0"/>
              <a:cs typeface="Times New Roman" panose="02020603050405020304" charset="0"/>
            </a:endParaRPr>
          </a:p>
          <a:p>
            <a:pPr marL="720090" latinLnBrk="0">
              <a:lnSpc>
                <a:spcPts val="3500"/>
              </a:lnSpc>
              <a:spcBef>
                <a:spcPts val="0"/>
              </a:spcBef>
            </a:pPr>
            <a:r>
              <a:rPr lang="zh-CN" altLang="en-US" sz="1800">
                <a:solidFill>
                  <a:srgbClr val="131B0C"/>
                </a:solidFill>
                <a:latin typeface="Times New Roman" panose="02020603050405020304" charset="0"/>
                <a:cs typeface="Times New Roman" panose="02020603050405020304" charset="0"/>
              </a:rPr>
              <a:t>JMP    ERR01</a:t>
            </a:r>
            <a:r>
              <a:rPr lang="zh-CN" altLang="en-US" sz="1800">
                <a:latin typeface="Times New Roman" panose="02020603050405020304" charset="0"/>
                <a:cs typeface="Times New Roman" panose="02020603050405020304" charset="0"/>
              </a:rPr>
              <a:t>                     ; 不相同，转出错处理</a:t>
            </a:r>
            <a:endParaRPr lang="zh-CN" altLang="en-US" sz="1800">
              <a:latin typeface="Times New Roman" panose="02020603050405020304" charset="0"/>
              <a:cs typeface="Times New Roman" panose="02020603050405020304" charset="0"/>
            </a:endParaRPr>
          </a:p>
          <a:p>
            <a:pPr latinLnBrk="0">
              <a:lnSpc>
                <a:spcPts val="3500"/>
              </a:lnSpc>
              <a:spcBef>
                <a:spcPts val="0"/>
              </a:spcBef>
            </a:pPr>
            <a:r>
              <a:rPr lang="zh-CN" altLang="en-US" sz="1800">
                <a:solidFill>
                  <a:srgbClr val="131B0C"/>
                </a:solidFill>
                <a:latin typeface="Times New Roman" panose="02020603050405020304" charset="0"/>
                <a:cs typeface="Times New Roman" panose="02020603050405020304" charset="0"/>
              </a:rPr>
              <a:t>C18:   INC    DX</a:t>
            </a:r>
            <a:r>
              <a:rPr lang="zh-CN" altLang="en-US" sz="1800">
                <a:latin typeface="Times New Roman" panose="02020603050405020304" charset="0"/>
                <a:cs typeface="Times New Roman" panose="02020603050405020304" charset="0"/>
              </a:rPr>
              <a:t>                             ; 指向下一个计数器(奇数)或地址寄存器(偶数)</a:t>
            </a:r>
            <a:endParaRPr lang="zh-CN" altLang="en-US" sz="1800">
              <a:latin typeface="Times New Roman" panose="02020603050405020304" charset="0"/>
              <a:cs typeface="Times New Roman" panose="02020603050405020304" charset="0"/>
            </a:endParaRPr>
          </a:p>
          <a:p>
            <a:pPr marL="720090" latinLnBrk="0">
              <a:lnSpc>
                <a:spcPts val="3500"/>
              </a:lnSpc>
              <a:spcBef>
                <a:spcPts val="0"/>
              </a:spcBef>
            </a:pPr>
            <a:r>
              <a:rPr lang="zh-CN" altLang="en-US" sz="1800">
                <a:solidFill>
                  <a:srgbClr val="131B0C"/>
                </a:solidFill>
                <a:latin typeface="Times New Roman" panose="02020603050405020304" charset="0"/>
                <a:cs typeface="Times New Roman" panose="02020603050405020304" charset="0"/>
              </a:rPr>
              <a:t>LOOP   C17   </a:t>
            </a:r>
            <a:r>
              <a:rPr lang="zh-CN" altLang="en-US" sz="1800">
                <a:latin typeface="Times New Roman" panose="02020603050405020304" charset="0"/>
                <a:cs typeface="Times New Roman" panose="02020603050405020304" charset="0"/>
              </a:rPr>
              <a:t>                     ; CH不等于0，返回; CH=0继续</a:t>
            </a:r>
            <a:endParaRPr lang="zh-CN" altLang="en-US" sz="1800">
              <a:latin typeface="Times New Roman" panose="02020603050405020304" charset="0"/>
              <a:cs typeface="Times New Roman" panose="02020603050405020304" charset="0"/>
            </a:endParaRPr>
          </a:p>
          <a:p>
            <a:pPr marL="720090" latinLnBrk="0">
              <a:lnSpc>
                <a:spcPts val="3500"/>
              </a:lnSpc>
              <a:spcBef>
                <a:spcPts val="0"/>
              </a:spcBef>
            </a:pPr>
            <a:r>
              <a:rPr lang="zh-CN" altLang="en-US" sz="1800">
                <a:solidFill>
                  <a:srgbClr val="131B0C"/>
                </a:solidFill>
                <a:latin typeface="Times New Roman" panose="02020603050405020304" charset="0"/>
                <a:cs typeface="Times New Roman" panose="02020603050405020304" charset="0"/>
              </a:rPr>
              <a:t>NOT    AL</a:t>
            </a:r>
            <a:r>
              <a:rPr lang="zh-CN" altLang="en-US" sz="1800">
                <a:latin typeface="Times New Roman" panose="02020603050405020304" charset="0"/>
                <a:cs typeface="Times New Roman" panose="02020603050405020304" charset="0"/>
              </a:rPr>
              <a:t>                           ; 所有寄存器和计数器写入全0</a:t>
            </a:r>
            <a:endParaRPr lang="zh-CN" altLang="en-US" sz="1800">
              <a:latin typeface="Times New Roman" panose="02020603050405020304" charset="0"/>
              <a:cs typeface="Times New Roman" panose="02020603050405020304" charset="0"/>
            </a:endParaRPr>
          </a:p>
          <a:p>
            <a:pPr marL="720090" latinLnBrk="0">
              <a:lnSpc>
                <a:spcPts val="3500"/>
              </a:lnSpc>
              <a:spcBef>
                <a:spcPts val="0"/>
              </a:spcBef>
            </a:pPr>
            <a:r>
              <a:rPr lang="zh-CN" altLang="en-US" sz="1800">
                <a:solidFill>
                  <a:srgbClr val="131B0C"/>
                </a:solidFill>
                <a:latin typeface="Times New Roman" panose="02020603050405020304" charset="0"/>
                <a:cs typeface="Times New Roman" panose="02020603050405020304" charset="0"/>
              </a:rPr>
              <a:t>JZ     C16</a:t>
            </a:r>
            <a:endParaRPr lang="zh-CN" altLang="en-US" sz="1800">
              <a:solidFill>
                <a:srgbClr val="131B0C"/>
              </a:solidFill>
              <a:latin typeface="Times New Roman" panose="02020603050405020304" charset="0"/>
              <a:cs typeface="Times New Roman" panose="02020603050405020304" charset="0"/>
            </a:endParaRPr>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680845"/>
            <a:ext cx="8229600" cy="4385945"/>
          </a:xfrm>
        </p:spPr>
        <p:txBody>
          <a:bodyPr/>
          <a:p>
            <a:pPr latinLnBrk="0">
              <a:lnSpc>
                <a:spcPts val="4000"/>
              </a:lnSpc>
              <a:spcBef>
                <a:spcPts val="0"/>
              </a:spcBef>
            </a:pPr>
            <a:r>
              <a:rPr lang="en-US" altLang="zh-CN" sz="2000">
                <a:latin typeface="Times New Roman" panose="02020603050405020304" charset="0"/>
                <a:cs typeface="Times New Roman" panose="02020603050405020304" charset="0"/>
              </a:rPr>
              <a:t> </a:t>
            </a:r>
            <a:r>
              <a:rPr lang="zh-CN" altLang="en-US" sz="2000">
                <a:latin typeface="Times New Roman" panose="02020603050405020304" charset="0"/>
                <a:cs typeface="Times New Roman" panose="02020603050405020304" charset="0"/>
              </a:rPr>
              <a:t>⑴ I/O端口：</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是I/O接口电路中能被CPU直接访问的寄存器的地址。</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包括三种端口：</a:t>
            </a:r>
            <a:r>
              <a:rPr lang="zh-CN" altLang="en-US" sz="2000">
                <a:solidFill>
                  <a:srgbClr val="FF0000"/>
                </a:solidFill>
                <a:latin typeface="Times New Roman" panose="02020603050405020304" charset="0"/>
                <a:cs typeface="Times New Roman" panose="02020603050405020304" charset="0"/>
              </a:rPr>
              <a:t>数据端口、状态端口和控制端口</a:t>
            </a:r>
            <a:r>
              <a:rPr lang="zh-CN" altLang="en-US" sz="2000">
                <a:latin typeface="Times New Roman" panose="02020603050405020304" charset="0"/>
                <a:cs typeface="Times New Roman" panose="02020603050405020304" charset="0"/>
              </a:rPr>
              <a:t>。</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① </a:t>
            </a:r>
            <a:r>
              <a:rPr lang="zh-CN" altLang="en-US" sz="2000" b="1">
                <a:latin typeface="Times New Roman" panose="02020603050405020304" charset="0"/>
                <a:cs typeface="Times New Roman" panose="02020603050405020304" charset="0"/>
              </a:rPr>
              <a:t>数据端口</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对来自或者送往CPU和内存的数据起缓冲作用。数据输出寄存器锁存CPU送出的数据信息，以提供给外设; 数据输入寄存器暂存由外设传递给主机的数据信息。根据不同的需要，在接口电路中还可以设置不同的数据寄存器，从一个到几十个不等。</a:t>
            </a:r>
            <a:endParaRPr lang="zh-CN" altLang="en-US" sz="2000">
              <a:latin typeface="Times New Roman" panose="02020603050405020304" charset="0"/>
              <a:cs typeface="Times New Roman" panose="02020603050405020304" charset="0"/>
            </a:endParaRPr>
          </a:p>
        </p:txBody>
      </p:sp>
      <p:sp>
        <p:nvSpPr>
          <p:cNvPr id="5" name="标题 4"/>
          <p:cNvSpPr>
            <a:spLocks noGrp="1"/>
          </p:cNvSpPr>
          <p:nvPr>
            <p:ph type="title"/>
          </p:nvPr>
        </p:nvSpPr>
        <p:spPr>
          <a:xfrm>
            <a:off x="298450" y="287338"/>
            <a:ext cx="6172200" cy="563562"/>
          </a:xfrm>
        </p:spPr>
        <p:txBody>
          <a:bodyPr/>
          <a:p>
            <a:endParaRPr lang="zh-CN" altLang="en-US"/>
          </a:p>
        </p:txBody>
      </p:sp>
      <p:sp>
        <p:nvSpPr>
          <p:cNvPr id="4" name="文本占位符 3"/>
          <p:cNvSpPr>
            <a:spLocks noGrp="1"/>
          </p:cNvSpPr>
          <p:nvPr>
            <p:ph type="body" sz="quarter" idx="10"/>
          </p:nvPr>
        </p:nvSpPr>
        <p:spPr>
          <a:xfrm>
            <a:off x="448310" y="990600"/>
            <a:ext cx="3622040" cy="576580"/>
          </a:xfrm>
        </p:spPr>
        <p:txBody>
          <a:bodyPr/>
          <a:p>
            <a:r>
              <a:t>7.1  输入/输出系统概述</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402080"/>
            <a:ext cx="8703945" cy="5096510"/>
          </a:xfrm>
        </p:spPr>
        <p:txBody>
          <a:bodyPr/>
          <a:p>
            <a:pPr latinLnBrk="0">
              <a:lnSpc>
                <a:spcPts val="3600"/>
              </a:lnSpc>
              <a:spcBef>
                <a:spcPts val="0"/>
              </a:spcBef>
            </a:pPr>
            <a:r>
              <a:rPr lang="zh-CN" altLang="en-US" sz="2000"/>
              <a:t>② 对动态存储器刷新初始化和启动DMA。</a:t>
            </a:r>
            <a:endParaRPr lang="zh-CN" altLang="en-US" sz="2000"/>
          </a:p>
          <a:p>
            <a:pPr latinLnBrk="0">
              <a:lnSpc>
                <a:spcPts val="3600"/>
              </a:lnSpc>
              <a:spcBef>
                <a:spcPts val="0"/>
              </a:spcBef>
            </a:pPr>
            <a:r>
              <a:rPr lang="zh-CN" altLang="en-US" sz="2000"/>
              <a:t>  8237的通道0用于对动态存储器的刷新，初始化设置如下: </a:t>
            </a:r>
            <a:endParaRPr lang="zh-CN" altLang="en-US" sz="2000"/>
          </a:p>
          <a:p>
            <a:pPr marL="558165" latinLnBrk="0">
              <a:lnSpc>
                <a:spcPts val="3600"/>
              </a:lnSpc>
              <a:spcBef>
                <a:spcPts val="0"/>
              </a:spcBef>
              <a:buClr>
                <a:srgbClr val="00349E"/>
              </a:buClr>
              <a:buFont typeface="Wingdings" panose="05000000000000000000" charset="0"/>
              <a:buChar char="Ø"/>
            </a:pPr>
            <a:r>
              <a:rPr lang="zh-CN" altLang="en-US" sz="2000"/>
              <a:t>设定命令寄存器命令字为00H。禁止存储器至存储器传送，允许8237操作、正常时序、固定优先权、滞后写、DREQ高电平有效、        低电平有效。</a:t>
            </a:r>
            <a:endParaRPr lang="zh-CN" altLang="en-US" sz="2000"/>
          </a:p>
          <a:p>
            <a:pPr marL="558165" latinLnBrk="0">
              <a:lnSpc>
                <a:spcPts val="3600"/>
              </a:lnSpc>
              <a:spcBef>
                <a:spcPts val="0"/>
              </a:spcBef>
              <a:buClr>
                <a:srgbClr val="00349E"/>
              </a:buClr>
              <a:buFont typeface="Wingdings" panose="05000000000000000000" charset="0"/>
              <a:buChar char="Ø"/>
            </a:pPr>
            <a:r>
              <a:rPr lang="zh-CN" altLang="en-US" sz="2000"/>
              <a:t>存储器起始地址0。</a:t>
            </a:r>
            <a:endParaRPr lang="zh-CN" altLang="en-US" sz="2000"/>
          </a:p>
          <a:p>
            <a:pPr marL="558165" latinLnBrk="0">
              <a:lnSpc>
                <a:spcPts val="3600"/>
              </a:lnSpc>
              <a:spcBef>
                <a:spcPts val="0"/>
              </a:spcBef>
              <a:buClr>
                <a:srgbClr val="00349E"/>
              </a:buClr>
              <a:buFont typeface="Wingdings" panose="05000000000000000000" charset="0"/>
              <a:buChar char="Ø"/>
            </a:pPr>
            <a:r>
              <a:rPr lang="zh-CN" altLang="en-US" sz="2000"/>
              <a:t>字节计数初值，FFFFH(64KB)。</a:t>
            </a:r>
            <a:endParaRPr lang="zh-CN" altLang="en-US" sz="2000"/>
          </a:p>
          <a:p>
            <a:pPr marL="558165" latinLnBrk="0">
              <a:lnSpc>
                <a:spcPts val="3600"/>
              </a:lnSpc>
              <a:spcBef>
                <a:spcPts val="0"/>
              </a:spcBef>
              <a:buClr>
                <a:srgbClr val="00349E"/>
              </a:buClr>
              <a:buFont typeface="Wingdings" panose="05000000000000000000" charset="0"/>
              <a:buChar char="Ø"/>
            </a:pPr>
            <a:r>
              <a:rPr lang="zh-CN" altLang="en-US" sz="2000"/>
              <a:t>CH0工作方式。读操作、自动预置、地址加1、单次传送。</a:t>
            </a:r>
            <a:endParaRPr lang="zh-CN" altLang="en-US" sz="2000"/>
          </a:p>
          <a:p>
            <a:pPr marL="558165" latinLnBrk="0">
              <a:lnSpc>
                <a:spcPts val="3600"/>
              </a:lnSpc>
              <a:spcBef>
                <a:spcPts val="0"/>
              </a:spcBef>
              <a:buClr>
                <a:srgbClr val="00349E"/>
              </a:buClr>
              <a:buFont typeface="Wingdings" panose="05000000000000000000" charset="0"/>
              <a:buChar char="Ø"/>
            </a:pPr>
            <a:r>
              <a:rPr lang="zh-CN" altLang="en-US" sz="2000"/>
              <a:t>CH1(为用户保留)工作方式。校验传送、禁止自动预置、地址加1、单次传送。</a:t>
            </a:r>
            <a:endParaRPr lang="zh-CN" altLang="en-US" sz="2000"/>
          </a:p>
          <a:p>
            <a:pPr marL="558165" latinLnBrk="0">
              <a:lnSpc>
                <a:spcPts val="3600"/>
              </a:lnSpc>
              <a:spcBef>
                <a:spcPts val="0"/>
              </a:spcBef>
              <a:buClr>
                <a:srgbClr val="00349E"/>
              </a:buClr>
              <a:buFont typeface="Wingdings" panose="05000000000000000000" charset="0"/>
              <a:buChar char="Ø"/>
            </a:pPr>
            <a:r>
              <a:rPr lang="zh-CN" altLang="en-US" sz="2000"/>
              <a:t>对CH2(软磁盘)、CH3(硬磁盘)的工作方式的设置均与CH1相同。</a:t>
            </a:r>
            <a:endParaRPr lang="zh-CN" altLang="en-US" sz="2000"/>
          </a:p>
        </p:txBody>
      </p:sp>
      <p:sp>
        <p:nvSpPr>
          <p:cNvPr id="5" name="标题 4"/>
          <p:cNvSpPr>
            <a:spLocks noGrp="1"/>
          </p:cNvSpPr>
          <p:nvPr>
            <p:ph type="title"/>
          </p:nvPr>
        </p:nvSpPr>
        <p:spPr/>
        <p:txBody>
          <a:bodyPr/>
          <a:p>
            <a:endParaRPr lang="zh-CN" altLang="en-US"/>
          </a:p>
        </p:txBody>
      </p:sp>
      <p:graphicFrame>
        <p:nvGraphicFramePr>
          <p:cNvPr id="2" name="对象 264"/>
          <p:cNvGraphicFramePr>
            <a:graphicFrameLocks noChangeAspect="1"/>
          </p:cNvGraphicFramePr>
          <p:nvPr/>
        </p:nvGraphicFramePr>
        <p:xfrm>
          <a:off x="7315200" y="3002915"/>
          <a:ext cx="734060" cy="328295"/>
        </p:xfrm>
        <a:graphic>
          <a:graphicData uri="http://schemas.openxmlformats.org/presentationml/2006/ole">
            <mc:AlternateContent xmlns:mc="http://schemas.openxmlformats.org/markup-compatibility/2006">
              <mc:Choice xmlns:v="urn:schemas-microsoft-com:vml" Requires="v">
                <p:oleObj spid="_x0000_s4" name="" r:id="rId1" imgW="482600" imgH="215900" progId="Equation.KSEE3">
                  <p:embed/>
                </p:oleObj>
              </mc:Choice>
              <mc:Fallback>
                <p:oleObj name="" r:id="rId1" imgW="482600" imgH="215900" progId="Equation.KSEE3">
                  <p:embed/>
                  <p:pic>
                    <p:nvPicPr>
                      <p:cNvPr id="0" name="图片 3"/>
                      <p:cNvPicPr/>
                      <p:nvPr/>
                    </p:nvPicPr>
                    <p:blipFill>
                      <a:blip r:embed="rId2"/>
                      <a:stretch>
                        <a:fillRect/>
                      </a:stretch>
                    </p:blipFill>
                    <p:spPr>
                      <a:xfrm>
                        <a:off x="7315200" y="3002915"/>
                        <a:ext cx="734060" cy="328295"/>
                      </a:xfrm>
                      <a:prstGeom prst="rect">
                        <a:avLst/>
                      </a:prstGeom>
                      <a:noFill/>
                      <a:ln w="38100">
                        <a:noFill/>
                        <a:miter/>
                      </a:ln>
                    </p:spPr>
                  </p:pic>
                </p:oleObj>
              </mc:Fallback>
            </mc:AlternateContent>
          </a:graphicData>
        </a:graphic>
      </p:graphicFrame>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446530"/>
            <a:ext cx="8703945" cy="5096510"/>
          </a:xfrm>
        </p:spPr>
        <p:txBody>
          <a:bodyPr/>
          <a:p>
            <a:pPr latinLnBrk="0">
              <a:lnSpc>
                <a:spcPts val="3600"/>
              </a:lnSpc>
              <a:spcBef>
                <a:spcPts val="0"/>
              </a:spcBef>
            </a:pPr>
            <a:r>
              <a:rPr lang="zh-CN" altLang="en-US" sz="1800">
                <a:latin typeface="Times New Roman" panose="02020603050405020304" charset="0"/>
                <a:cs typeface="Times New Roman" panose="02020603050405020304" charset="0"/>
              </a:rPr>
              <a:t>; 对存储器刷新初始化并启动DMA</a:t>
            </a:r>
            <a:endParaRPr lang="zh-CN" altLang="en-US" sz="1800">
              <a:latin typeface="Times New Roman" panose="02020603050405020304" charset="0"/>
              <a:cs typeface="Times New Roman" panose="02020603050405020304" charset="0"/>
            </a:endParaRPr>
          </a:p>
          <a:p>
            <a:pPr latinLnBrk="0">
              <a:lnSpc>
                <a:spcPts val="3600"/>
              </a:lnSpc>
              <a:spcBef>
                <a:spcPts val="0"/>
              </a:spcBef>
            </a:pPr>
            <a:r>
              <a:rPr lang="zh-CN" altLang="en-US" sz="1800">
                <a:latin typeface="Times New Roman" panose="02020603050405020304" charset="0"/>
                <a:cs typeface="Times New Roman" panose="02020603050405020304" charset="0"/>
              </a:rPr>
              <a:t>; 全“1”和全“0”检测通道后，设置命令字</a:t>
            </a:r>
            <a:endParaRPr lang="zh-CN" altLang="en-US" sz="1800">
              <a:latin typeface="Times New Roman" panose="02020603050405020304" charset="0"/>
              <a:cs typeface="Times New Roman" panose="02020603050405020304" charset="0"/>
            </a:endParaRPr>
          </a:p>
          <a:p>
            <a:pPr marL="720090" latinLnBrk="0">
              <a:lnSpc>
                <a:spcPts val="3600"/>
              </a:lnSpc>
              <a:spcBef>
                <a:spcPts val="0"/>
              </a:spcBef>
            </a:pPr>
            <a:r>
              <a:rPr lang="zh-CN" altLang="en-US" sz="1800">
                <a:solidFill>
                  <a:srgbClr val="131B0C"/>
                </a:solidFill>
                <a:latin typeface="Times New Roman" panose="02020603050405020304" charset="0"/>
                <a:cs typeface="Times New Roman" panose="02020603050405020304" charset="0"/>
              </a:rPr>
              <a:t>MOV   AL，0                 </a:t>
            </a:r>
            <a:r>
              <a:rPr lang="zh-CN" altLang="en-US" sz="1800">
                <a:latin typeface="Times New Roman" panose="02020603050405020304" charset="0"/>
                <a:cs typeface="Times New Roman" panose="02020603050405020304" charset="0"/>
              </a:rPr>
              <a:t>              ; 命令字为00H: 禁止M→M，允许8237工作</a:t>
            </a:r>
            <a:endParaRPr lang="zh-CN" altLang="en-US" sz="1800">
              <a:latin typeface="Times New Roman" panose="02020603050405020304" charset="0"/>
              <a:cs typeface="Times New Roman" panose="02020603050405020304" charset="0"/>
            </a:endParaRPr>
          </a:p>
          <a:p>
            <a:pPr marL="720090" latinLnBrk="0">
              <a:lnSpc>
                <a:spcPts val="3600"/>
              </a:lnSpc>
              <a:spcBef>
                <a:spcPts val="0"/>
              </a:spcBef>
            </a:pPr>
            <a:r>
              <a:rPr lang="zh-CN" altLang="en-US" sz="1800">
                <a:latin typeface="Times New Roman" panose="02020603050405020304" charset="0"/>
                <a:cs typeface="Times New Roman" panose="02020603050405020304" charset="0"/>
              </a:rPr>
              <a:t>                 ; 正常时序，固定优先级、滞后写。DREQ高有效，DACK低有效</a:t>
            </a:r>
            <a:endParaRPr lang="zh-CN" altLang="en-US" sz="1800">
              <a:latin typeface="Times New Roman" panose="02020603050405020304" charset="0"/>
              <a:cs typeface="Times New Roman" panose="02020603050405020304" charset="0"/>
            </a:endParaRPr>
          </a:p>
          <a:p>
            <a:pPr marL="720090" latinLnBrk="0">
              <a:lnSpc>
                <a:spcPts val="3600"/>
              </a:lnSpc>
              <a:spcBef>
                <a:spcPts val="0"/>
              </a:spcBef>
            </a:pPr>
            <a:r>
              <a:rPr lang="zh-CN" altLang="en-US" sz="1800">
                <a:solidFill>
                  <a:srgbClr val="131B0C"/>
                </a:solidFill>
                <a:latin typeface="Times New Roman" panose="02020603050405020304" charset="0"/>
                <a:cs typeface="Times New Roman" panose="02020603050405020304" charset="0"/>
              </a:rPr>
              <a:t>OUT    DMA+08H，AL</a:t>
            </a:r>
            <a:r>
              <a:rPr lang="zh-CN" altLang="en-US" sz="1800">
                <a:latin typeface="Times New Roman" panose="02020603050405020304" charset="0"/>
                <a:cs typeface="Times New Roman" panose="02020603050405020304" charset="0"/>
              </a:rPr>
              <a:t>                ; 写入命令寄存器</a:t>
            </a:r>
            <a:endParaRPr lang="zh-CN" altLang="en-US" sz="1800">
              <a:latin typeface="Times New Roman" panose="02020603050405020304" charset="0"/>
              <a:cs typeface="Times New Roman" panose="02020603050405020304" charset="0"/>
            </a:endParaRPr>
          </a:p>
          <a:p>
            <a:pPr marL="720090" latinLnBrk="0">
              <a:lnSpc>
                <a:spcPts val="3600"/>
              </a:lnSpc>
              <a:spcBef>
                <a:spcPts val="0"/>
              </a:spcBef>
            </a:pPr>
            <a:r>
              <a:rPr lang="zh-CN" altLang="en-US" sz="1800">
                <a:solidFill>
                  <a:srgbClr val="131B0C"/>
                </a:solidFill>
                <a:latin typeface="Times New Roman" panose="02020603050405020304" charset="0"/>
                <a:cs typeface="Times New Roman" panose="02020603050405020304" charset="0"/>
              </a:rPr>
              <a:t>MOV    AL，OFFH</a:t>
            </a:r>
            <a:r>
              <a:rPr lang="zh-CN" altLang="en-US" sz="1800">
                <a:latin typeface="Times New Roman" panose="02020603050405020304" charset="0"/>
                <a:cs typeface="Times New Roman" panose="02020603050405020304" charset="0"/>
              </a:rPr>
              <a:t>                       ; 设CH0计数器值，即长为64KB</a:t>
            </a:r>
            <a:endParaRPr lang="zh-CN" altLang="en-US" sz="1800">
              <a:latin typeface="Times New Roman" panose="02020603050405020304" charset="0"/>
              <a:cs typeface="Times New Roman" panose="02020603050405020304" charset="0"/>
            </a:endParaRPr>
          </a:p>
          <a:p>
            <a:pPr marL="720090" latinLnBrk="0">
              <a:lnSpc>
                <a:spcPts val="3600"/>
              </a:lnSpc>
              <a:spcBef>
                <a:spcPts val="0"/>
              </a:spcBef>
            </a:pPr>
            <a:r>
              <a:rPr lang="zh-CN" altLang="en-US" sz="1800">
                <a:solidFill>
                  <a:srgbClr val="131B0C"/>
                </a:solidFill>
                <a:latin typeface="Times New Roman" panose="02020603050405020304" charset="0"/>
                <a:cs typeface="Times New Roman" panose="02020603050405020304" charset="0"/>
              </a:rPr>
              <a:t>OUT    DMA+1，AL     </a:t>
            </a:r>
            <a:r>
              <a:rPr lang="zh-CN" altLang="en-US" sz="1800">
                <a:latin typeface="Times New Roman" panose="02020603050405020304" charset="0"/>
                <a:cs typeface="Times New Roman" panose="02020603050405020304" charset="0"/>
              </a:rPr>
              <a:t>               ; 装入CH0字节计数器低8位</a:t>
            </a:r>
            <a:endParaRPr lang="zh-CN" altLang="en-US" sz="1800">
              <a:latin typeface="Times New Roman" panose="02020603050405020304" charset="0"/>
              <a:cs typeface="Times New Roman" panose="02020603050405020304" charset="0"/>
            </a:endParaRPr>
          </a:p>
          <a:p>
            <a:pPr marL="720090" latinLnBrk="0">
              <a:lnSpc>
                <a:spcPts val="3600"/>
              </a:lnSpc>
              <a:spcBef>
                <a:spcPts val="0"/>
              </a:spcBef>
            </a:pPr>
            <a:r>
              <a:rPr lang="zh-CN" altLang="en-US" sz="1800">
                <a:solidFill>
                  <a:srgbClr val="131B0C"/>
                </a:solidFill>
                <a:latin typeface="Times New Roman" panose="02020603050405020304" charset="0"/>
                <a:cs typeface="Times New Roman" panose="02020603050405020304" charset="0"/>
              </a:rPr>
              <a:t>OUT    DMA+1，AL</a:t>
            </a:r>
            <a:r>
              <a:rPr lang="zh-CN" altLang="en-US" sz="1800">
                <a:latin typeface="Times New Roman" panose="02020603050405020304" charset="0"/>
                <a:cs typeface="Times New Roman" panose="02020603050405020304" charset="0"/>
              </a:rPr>
              <a:t>                    ; 装入CH0字节计数器高8位</a:t>
            </a:r>
            <a:endParaRPr lang="zh-CN" altLang="en-US" sz="1800">
              <a:latin typeface="Times New Roman" panose="02020603050405020304" charset="0"/>
              <a:cs typeface="Times New Roman" panose="02020603050405020304" charset="0"/>
            </a:endParaRPr>
          </a:p>
          <a:p>
            <a:pPr marL="720090" latinLnBrk="0">
              <a:lnSpc>
                <a:spcPts val="3600"/>
              </a:lnSpc>
              <a:spcBef>
                <a:spcPts val="0"/>
              </a:spcBef>
            </a:pPr>
            <a:r>
              <a:rPr lang="zh-CN" altLang="en-US" sz="1800">
                <a:solidFill>
                  <a:srgbClr val="131B0C"/>
                </a:solidFill>
                <a:latin typeface="Times New Roman" panose="02020603050405020304" charset="0"/>
                <a:cs typeface="Times New Roman" panose="02020603050405020304" charset="0"/>
              </a:rPr>
              <a:t>MOV    AL，58H</a:t>
            </a:r>
            <a:r>
              <a:rPr lang="zh-CN" altLang="en-US" sz="1800">
                <a:latin typeface="Times New Roman" panose="02020603050405020304" charset="0"/>
                <a:cs typeface="Times New Roman" panose="02020603050405020304" charset="0"/>
              </a:rPr>
              <a:t>             ; CH0方式字: DMA读，自动预置，地址+1，单次传送</a:t>
            </a:r>
            <a:endParaRPr lang="zh-CN" altLang="en-US" sz="1800">
              <a:latin typeface="Times New Roman" panose="02020603050405020304" charset="0"/>
              <a:cs typeface="Times New Roman" panose="02020603050405020304" charset="0"/>
            </a:endParaRPr>
          </a:p>
          <a:p>
            <a:pPr marL="720090" latinLnBrk="0">
              <a:lnSpc>
                <a:spcPts val="3600"/>
              </a:lnSpc>
              <a:spcBef>
                <a:spcPts val="0"/>
              </a:spcBef>
            </a:pPr>
            <a:r>
              <a:rPr lang="zh-CN" altLang="en-US" sz="1800">
                <a:solidFill>
                  <a:srgbClr val="131B0C"/>
                </a:solidFill>
                <a:latin typeface="Times New Roman" panose="02020603050405020304" charset="0"/>
                <a:cs typeface="Times New Roman" panose="02020603050405020304" charset="0"/>
              </a:rPr>
              <a:t>OUT    DMA+0BH，AL  </a:t>
            </a:r>
            <a:r>
              <a:rPr lang="zh-CN" altLang="en-US" sz="1800">
                <a:latin typeface="Times New Roman" panose="02020603050405020304" charset="0"/>
                <a:cs typeface="Times New Roman" panose="02020603050405020304" charset="0"/>
              </a:rPr>
              <a:t>            ; 写入CH0方式寄存器</a:t>
            </a:r>
            <a:endParaRPr lang="zh-CN" altLang="en-US" sz="1800">
              <a:latin typeface="Times New Roman" panose="02020603050405020304" charset="0"/>
              <a:cs typeface="Times New Roman" panose="02020603050405020304" charset="0"/>
            </a:endParaRPr>
          </a:p>
          <a:p>
            <a:pPr marL="720090" latinLnBrk="0">
              <a:lnSpc>
                <a:spcPts val="3600"/>
              </a:lnSpc>
              <a:spcBef>
                <a:spcPts val="0"/>
              </a:spcBef>
            </a:pPr>
            <a:r>
              <a:rPr lang="zh-CN" altLang="en-US" sz="1800">
                <a:solidFill>
                  <a:srgbClr val="131B0C"/>
                </a:solidFill>
                <a:latin typeface="Times New Roman" panose="02020603050405020304" charset="0"/>
                <a:cs typeface="Times New Roman" panose="02020603050405020304" charset="0"/>
              </a:rPr>
              <a:t>MOV    AL，41H     </a:t>
            </a:r>
            <a:r>
              <a:rPr lang="zh-CN" altLang="en-US" sz="1800">
                <a:latin typeface="Times New Roman" panose="02020603050405020304" charset="0"/>
                <a:cs typeface="Times New Roman" panose="02020603050405020304" charset="0"/>
              </a:rPr>
              <a:t>                    ; CH1方式字</a:t>
            </a:r>
            <a:endParaRPr lang="zh-CN" altLang="en-US" sz="1800">
              <a:latin typeface="Times New Roman" panose="02020603050405020304" charset="0"/>
              <a:cs typeface="Times New Roman" panose="02020603050405020304" charset="0"/>
            </a:endParaRPr>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446530"/>
            <a:ext cx="8771255" cy="5096510"/>
          </a:xfrm>
        </p:spPr>
        <p:txBody>
          <a:bodyPr/>
          <a:p>
            <a:pPr marL="539750" latinLnBrk="0">
              <a:lnSpc>
                <a:spcPts val="3600"/>
              </a:lnSpc>
              <a:spcBef>
                <a:spcPts val="0"/>
              </a:spcBef>
            </a:pPr>
            <a:r>
              <a:rPr lang="zh-CN" altLang="en-US" sz="1800">
                <a:solidFill>
                  <a:srgbClr val="131B0C"/>
                </a:solidFill>
                <a:latin typeface="Times New Roman" panose="02020603050405020304" charset="0"/>
                <a:cs typeface="Times New Roman" panose="02020603050405020304" charset="0"/>
              </a:rPr>
              <a:t>OUT    DMA+0BH，AL      </a:t>
            </a:r>
            <a:r>
              <a:rPr lang="zh-CN" altLang="en-US" sz="1800">
                <a:latin typeface="Times New Roman" panose="02020603050405020304" charset="0"/>
                <a:cs typeface="Times New Roman" panose="02020603050405020304" charset="0"/>
              </a:rPr>
              <a:t>           ; 写入CH1方式寄存器</a:t>
            </a:r>
            <a:endParaRPr lang="zh-CN" altLang="en-US" sz="1800">
              <a:latin typeface="Times New Roman" panose="02020603050405020304" charset="0"/>
              <a:cs typeface="Times New Roman" panose="02020603050405020304" charset="0"/>
            </a:endParaRPr>
          </a:p>
          <a:p>
            <a:pPr marL="539750" latinLnBrk="0">
              <a:lnSpc>
                <a:spcPts val="3600"/>
              </a:lnSpc>
              <a:spcBef>
                <a:spcPts val="0"/>
              </a:spcBef>
            </a:pPr>
            <a:r>
              <a:rPr lang="zh-CN" altLang="en-US" sz="1800">
                <a:solidFill>
                  <a:srgbClr val="131B0C"/>
                </a:solidFill>
                <a:latin typeface="Times New Roman" panose="02020603050405020304" charset="0"/>
                <a:cs typeface="Times New Roman" panose="02020603050405020304" charset="0"/>
              </a:rPr>
              <a:t>MOV    AL，42H        </a:t>
            </a:r>
            <a:r>
              <a:rPr lang="zh-CN" altLang="en-US" sz="1800">
                <a:latin typeface="Times New Roman" panose="02020603050405020304" charset="0"/>
                <a:cs typeface="Times New Roman" panose="02020603050405020304" charset="0"/>
              </a:rPr>
              <a:t>                    ; CH2方式字</a:t>
            </a:r>
            <a:endParaRPr lang="zh-CN" altLang="en-US" sz="1800">
              <a:latin typeface="Times New Roman" panose="02020603050405020304" charset="0"/>
              <a:cs typeface="Times New Roman" panose="02020603050405020304" charset="0"/>
            </a:endParaRPr>
          </a:p>
          <a:p>
            <a:pPr marL="539750" latinLnBrk="0">
              <a:lnSpc>
                <a:spcPts val="3600"/>
              </a:lnSpc>
              <a:spcBef>
                <a:spcPts val="0"/>
              </a:spcBef>
            </a:pPr>
            <a:r>
              <a:rPr lang="zh-CN" altLang="en-US" sz="1800">
                <a:solidFill>
                  <a:srgbClr val="131B0C"/>
                </a:solidFill>
                <a:latin typeface="Times New Roman" panose="02020603050405020304" charset="0"/>
                <a:cs typeface="Times New Roman" panose="02020603050405020304" charset="0"/>
              </a:rPr>
              <a:t>OUT    DMA+0BH，AL</a:t>
            </a:r>
            <a:r>
              <a:rPr lang="zh-CN" altLang="en-US" sz="1800">
                <a:latin typeface="Times New Roman" panose="02020603050405020304" charset="0"/>
                <a:cs typeface="Times New Roman" panose="02020603050405020304" charset="0"/>
              </a:rPr>
              <a:t>                 ; 写入CH2方式寄存器</a:t>
            </a:r>
            <a:endParaRPr lang="zh-CN" altLang="en-US" sz="1800">
              <a:latin typeface="Times New Roman" panose="02020603050405020304" charset="0"/>
              <a:cs typeface="Times New Roman" panose="02020603050405020304" charset="0"/>
            </a:endParaRPr>
          </a:p>
          <a:p>
            <a:pPr marL="539750" latinLnBrk="0">
              <a:lnSpc>
                <a:spcPts val="3600"/>
              </a:lnSpc>
              <a:spcBef>
                <a:spcPts val="0"/>
              </a:spcBef>
            </a:pPr>
            <a:r>
              <a:rPr lang="zh-CN" altLang="en-US" sz="1800">
                <a:solidFill>
                  <a:srgbClr val="131B0C"/>
                </a:solidFill>
                <a:latin typeface="Times New Roman" panose="02020603050405020304" charset="0"/>
                <a:cs typeface="Times New Roman" panose="02020603050405020304" charset="0"/>
              </a:rPr>
              <a:t>MOV     AL，43H</a:t>
            </a:r>
            <a:r>
              <a:rPr lang="zh-CN" altLang="en-US" sz="1800">
                <a:latin typeface="Times New Roman" panose="02020603050405020304" charset="0"/>
                <a:cs typeface="Times New Roman" panose="02020603050405020304" charset="0"/>
              </a:rPr>
              <a:t>                           ; CH3方式字</a:t>
            </a:r>
            <a:endParaRPr lang="zh-CN" altLang="en-US" sz="1800">
              <a:latin typeface="Times New Roman" panose="02020603050405020304" charset="0"/>
              <a:cs typeface="Times New Roman" panose="02020603050405020304" charset="0"/>
            </a:endParaRPr>
          </a:p>
          <a:p>
            <a:pPr marL="539750" latinLnBrk="0">
              <a:lnSpc>
                <a:spcPts val="3600"/>
              </a:lnSpc>
              <a:spcBef>
                <a:spcPts val="0"/>
              </a:spcBef>
            </a:pPr>
            <a:r>
              <a:rPr lang="zh-CN" altLang="en-US" sz="1800">
                <a:solidFill>
                  <a:srgbClr val="131B0C"/>
                </a:solidFill>
                <a:latin typeface="Times New Roman" panose="02020603050405020304" charset="0"/>
                <a:cs typeface="Times New Roman" panose="02020603050405020304" charset="0"/>
              </a:rPr>
              <a:t>OUT    DMA+0BH，AL</a:t>
            </a:r>
            <a:r>
              <a:rPr lang="zh-CN" altLang="en-US" sz="1800">
                <a:latin typeface="Times New Roman" panose="02020603050405020304" charset="0"/>
                <a:cs typeface="Times New Roman" panose="02020603050405020304" charset="0"/>
              </a:rPr>
              <a:t>                 ; 写入CH3方式寄存器</a:t>
            </a:r>
            <a:endParaRPr lang="zh-CN" altLang="en-US" sz="1800">
              <a:latin typeface="Times New Roman" panose="02020603050405020304" charset="0"/>
              <a:cs typeface="Times New Roman" panose="02020603050405020304" charset="0"/>
            </a:endParaRPr>
          </a:p>
          <a:p>
            <a:pPr marL="539750" latinLnBrk="0">
              <a:lnSpc>
                <a:spcPts val="3600"/>
              </a:lnSpc>
              <a:spcBef>
                <a:spcPts val="0"/>
              </a:spcBef>
            </a:pPr>
            <a:r>
              <a:rPr lang="zh-CN" altLang="en-US" sz="1800">
                <a:solidFill>
                  <a:srgbClr val="131B0C"/>
                </a:solidFill>
                <a:latin typeface="Times New Roman" panose="02020603050405020304" charset="0"/>
                <a:cs typeface="Times New Roman" panose="02020603050405020304" charset="0"/>
              </a:rPr>
              <a:t>MOV    AL，0</a:t>
            </a:r>
            <a:endParaRPr lang="zh-CN" altLang="en-US" sz="1800">
              <a:solidFill>
                <a:srgbClr val="131B0C"/>
              </a:solidFill>
              <a:latin typeface="Times New Roman" panose="02020603050405020304" charset="0"/>
              <a:cs typeface="Times New Roman" panose="02020603050405020304" charset="0"/>
            </a:endParaRPr>
          </a:p>
          <a:p>
            <a:pPr marL="539750" latinLnBrk="0">
              <a:lnSpc>
                <a:spcPts val="3600"/>
              </a:lnSpc>
              <a:spcBef>
                <a:spcPts val="0"/>
              </a:spcBef>
            </a:pPr>
            <a:r>
              <a:rPr lang="zh-CN" altLang="en-US" sz="1800">
                <a:solidFill>
                  <a:srgbClr val="131B0C"/>
                </a:solidFill>
                <a:latin typeface="Times New Roman" panose="02020603050405020304" charset="0"/>
                <a:cs typeface="Times New Roman" panose="02020603050405020304" charset="0"/>
              </a:rPr>
              <a:t>OUT    DMA+0AH，AL</a:t>
            </a:r>
            <a:r>
              <a:rPr lang="zh-CN" altLang="en-US" sz="1800">
                <a:latin typeface="Times New Roman" panose="02020603050405020304" charset="0"/>
                <a:cs typeface="Times New Roman" panose="02020603050405020304" charset="0"/>
              </a:rPr>
              <a:t>      ;清除CH0屏蔽寄存器。允许CH0请求DMA，启动刷新</a:t>
            </a:r>
            <a:endParaRPr lang="zh-CN" altLang="en-US" sz="1800">
              <a:latin typeface="Times New Roman" panose="02020603050405020304" charset="0"/>
              <a:cs typeface="Times New Roman" panose="02020603050405020304" charset="0"/>
            </a:endParaRPr>
          </a:p>
          <a:p>
            <a:pPr marL="539750" latinLnBrk="0">
              <a:lnSpc>
                <a:spcPts val="3600"/>
              </a:lnSpc>
              <a:spcBef>
                <a:spcPts val="0"/>
              </a:spcBef>
            </a:pPr>
            <a:r>
              <a:rPr lang="zh-CN" altLang="en-US" sz="1800">
                <a:solidFill>
                  <a:srgbClr val="131B0C"/>
                </a:solidFill>
                <a:latin typeface="Times New Roman" panose="02020603050405020304" charset="0"/>
                <a:cs typeface="Times New Roman" panose="02020603050405020304" charset="0"/>
              </a:rPr>
              <a:t>MOV    AL，01010100B</a:t>
            </a:r>
            <a:endParaRPr lang="zh-CN" altLang="en-US" sz="1800">
              <a:latin typeface="Times New Roman" panose="02020603050405020304" charset="0"/>
              <a:cs typeface="Times New Roman" panose="02020603050405020304" charset="0"/>
            </a:endParaRPr>
          </a:p>
          <a:p>
            <a:pPr marL="539750" latinLnBrk="0">
              <a:lnSpc>
                <a:spcPts val="3600"/>
              </a:lnSpc>
              <a:spcBef>
                <a:spcPts val="0"/>
              </a:spcBef>
            </a:pPr>
            <a:r>
              <a:rPr lang="zh-CN" altLang="en-US" sz="1800">
                <a:solidFill>
                  <a:srgbClr val="131B0C"/>
                </a:solidFill>
                <a:latin typeface="Times New Roman" panose="02020603050405020304" charset="0"/>
                <a:cs typeface="Times New Roman" panose="02020603050405020304" charset="0"/>
              </a:rPr>
              <a:t>OUT    TIMER+3，AL      </a:t>
            </a:r>
            <a:r>
              <a:rPr lang="zh-CN" altLang="en-US" sz="1800">
                <a:latin typeface="Times New Roman" panose="02020603050405020304" charset="0"/>
                <a:cs typeface="Times New Roman" panose="02020603050405020304" charset="0"/>
              </a:rPr>
              <a:t>            ; 8253计数器1工作于方式2，只写低8位</a:t>
            </a:r>
            <a:endParaRPr lang="zh-CN" altLang="en-US" sz="1800">
              <a:latin typeface="Times New Roman" panose="02020603050405020304" charset="0"/>
              <a:cs typeface="Times New Roman" panose="02020603050405020304" charset="0"/>
            </a:endParaRPr>
          </a:p>
          <a:p>
            <a:pPr marL="539750" latinLnBrk="0">
              <a:lnSpc>
                <a:spcPts val="3600"/>
              </a:lnSpc>
              <a:spcBef>
                <a:spcPts val="0"/>
              </a:spcBef>
            </a:pPr>
            <a:r>
              <a:rPr lang="zh-CN" altLang="en-US" sz="1800">
                <a:solidFill>
                  <a:srgbClr val="131B0C"/>
                </a:solidFill>
                <a:latin typeface="Times New Roman" panose="02020603050405020304" charset="0"/>
                <a:cs typeface="Times New Roman" panose="02020603050405020304" charset="0"/>
              </a:rPr>
              <a:t>MOV    AL，18</a:t>
            </a:r>
            <a:endParaRPr lang="zh-CN" altLang="en-US" sz="1800">
              <a:solidFill>
                <a:srgbClr val="131B0C"/>
              </a:solidFill>
              <a:latin typeface="Times New Roman" panose="02020603050405020304" charset="0"/>
              <a:cs typeface="Times New Roman" panose="02020603050405020304" charset="0"/>
            </a:endParaRPr>
          </a:p>
          <a:p>
            <a:pPr marL="539750" latinLnBrk="0">
              <a:lnSpc>
                <a:spcPts val="3600"/>
              </a:lnSpc>
              <a:spcBef>
                <a:spcPts val="0"/>
              </a:spcBef>
            </a:pPr>
            <a:r>
              <a:rPr lang="zh-CN" altLang="en-US" sz="1800">
                <a:solidFill>
                  <a:srgbClr val="131B0C"/>
                </a:solidFill>
                <a:latin typeface="Times New Roman" panose="02020603050405020304" charset="0"/>
                <a:cs typeface="Times New Roman" panose="02020603050405020304" charset="0"/>
              </a:rPr>
              <a:t>OUT    TIME+1，AL</a:t>
            </a:r>
            <a:endParaRPr lang="zh-CN" altLang="en-US" sz="1800">
              <a:solidFill>
                <a:srgbClr val="131B0C"/>
              </a:solidFill>
              <a:latin typeface="Times New Roman" panose="02020603050405020304" charset="0"/>
              <a:cs typeface="Times New Roman" panose="02020603050405020304" charset="0"/>
            </a:endParaRPr>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446530"/>
            <a:ext cx="8703945" cy="4679950"/>
          </a:xfrm>
        </p:spPr>
        <p:txBody>
          <a:bodyPr/>
          <a:p>
            <a:pPr latinLnBrk="0">
              <a:lnSpc>
                <a:spcPts val="3700"/>
              </a:lnSpc>
              <a:spcBef>
                <a:spcPts val="0"/>
              </a:spcBef>
            </a:pPr>
            <a:r>
              <a:rPr lang="zh-CN" altLang="en-US" sz="2000"/>
              <a:t>⑶ 利用8237的CH1实现DMA数据传送</a:t>
            </a:r>
            <a:endParaRPr lang="zh-CN" altLang="en-US" sz="2000"/>
          </a:p>
          <a:p>
            <a:pPr latinLnBrk="0">
              <a:lnSpc>
                <a:spcPts val="3200"/>
              </a:lnSpc>
              <a:spcBef>
                <a:spcPts val="0"/>
              </a:spcBef>
            </a:pPr>
            <a:r>
              <a:rPr lang="zh-CN" altLang="en-US" sz="1800"/>
              <a:t>    </a:t>
            </a:r>
            <a:r>
              <a:rPr lang="zh-CN" altLang="en-US" sz="1800">
                <a:latin typeface="Times New Roman" panose="02020603050405020304" charset="0"/>
                <a:cs typeface="Times New Roman" panose="02020603050405020304" charset="0"/>
              </a:rPr>
              <a:t>  假定利用PC/XT主系统板内的8237 DMA控制器的通道1实现DMA方式传送数据，要求将存储在存储器缓冲区中的数据传送到I/O设备中。I/O设备是一片74LS374锁存器。锁存器的输入接到系统板I/O通道的数据线上，而它的触发脉冲CLK是由            和         通过或门74LS32综合产生的。因此，当374的CLK负跳变时，数据总线D7～D0上的数据将锁存入74LS374。74LS374的输出通过反相器74LS04驱动后，接到LED显示器上。当为高电平时，将请求DMA服务。8237进入DMA服务时，发出              低电平信号，在DMA读周期，8237发出16位地址信息，页面寄存器送出高4位地址。选通存储器单元，8237又发出            低电平信号，将被访问的存储器单元的内容送到数据总线并锁存入74LS374。当      为低电平时，将锁存在74LS374的数据送到LED显示器上显示。应用的例子连接如图7.28所示。</a:t>
            </a:r>
            <a:endParaRPr lang="zh-CN" altLang="en-US" sz="1800">
              <a:latin typeface="Times New Roman" panose="02020603050405020304" charset="0"/>
              <a:cs typeface="Times New Roman" panose="02020603050405020304" charset="0"/>
            </a:endParaRPr>
          </a:p>
        </p:txBody>
      </p:sp>
      <p:sp>
        <p:nvSpPr>
          <p:cNvPr id="5" name="标题 4"/>
          <p:cNvSpPr>
            <a:spLocks noGrp="1"/>
          </p:cNvSpPr>
          <p:nvPr>
            <p:ph type="title"/>
          </p:nvPr>
        </p:nvSpPr>
        <p:spPr/>
        <p:txBody>
          <a:bodyPr/>
          <a:p>
            <a:endParaRPr lang="zh-CN" altLang="en-US"/>
          </a:p>
        </p:txBody>
      </p:sp>
      <p:grpSp>
        <p:nvGrpSpPr>
          <p:cNvPr id="13" name="组合 12"/>
          <p:cNvGrpSpPr/>
          <p:nvPr/>
        </p:nvGrpSpPr>
        <p:grpSpPr>
          <a:xfrm>
            <a:off x="544195" y="2875915"/>
            <a:ext cx="8143240" cy="2717165"/>
            <a:chOff x="857" y="4529"/>
            <a:chExt cx="12824" cy="4279"/>
          </a:xfrm>
        </p:grpSpPr>
        <p:graphicFrame>
          <p:nvGraphicFramePr>
            <p:cNvPr id="2" name="对象 265"/>
            <p:cNvGraphicFramePr>
              <a:graphicFrameLocks noChangeAspect="1"/>
            </p:cNvGraphicFramePr>
            <p:nvPr/>
          </p:nvGraphicFramePr>
          <p:xfrm>
            <a:off x="12499" y="4529"/>
            <a:ext cx="1182" cy="536"/>
          </p:xfrm>
          <a:graphic>
            <a:graphicData uri="http://schemas.openxmlformats.org/presentationml/2006/ole">
              <mc:AlternateContent xmlns:mc="http://schemas.openxmlformats.org/markup-compatibility/2006">
                <mc:Choice xmlns:v="urn:schemas-microsoft-com:vml" Requires="v">
                  <p:oleObj spid="_x0000_s4" name="" r:id="rId1" imgW="533400" imgH="241300" progId="Equation.KSEE3">
                    <p:embed/>
                  </p:oleObj>
                </mc:Choice>
                <mc:Fallback>
                  <p:oleObj name="" r:id="rId1" imgW="533400" imgH="241300" progId="Equation.KSEE3">
                    <p:embed/>
                    <p:pic>
                      <p:nvPicPr>
                        <p:cNvPr id="0" name="图片 3"/>
                        <p:cNvPicPr/>
                        <p:nvPr/>
                      </p:nvPicPr>
                      <p:blipFill>
                        <a:blip r:embed="rId2"/>
                        <a:stretch>
                          <a:fillRect/>
                        </a:stretch>
                      </p:blipFill>
                      <p:spPr>
                        <a:xfrm>
                          <a:off x="12499" y="4529"/>
                          <a:ext cx="1182" cy="536"/>
                        </a:xfrm>
                        <a:prstGeom prst="rect">
                          <a:avLst/>
                        </a:prstGeom>
                        <a:noFill/>
                        <a:ln w="38100">
                          <a:noFill/>
                          <a:miter/>
                        </a:ln>
                      </p:spPr>
                    </p:pic>
                  </p:oleObj>
                </mc:Fallback>
              </mc:AlternateContent>
            </a:graphicData>
          </a:graphic>
        </p:graphicFrame>
        <p:graphicFrame>
          <p:nvGraphicFramePr>
            <p:cNvPr id="6" name="对象 266"/>
            <p:cNvGraphicFramePr>
              <a:graphicFrameLocks noChangeAspect="1"/>
            </p:cNvGraphicFramePr>
            <p:nvPr/>
          </p:nvGraphicFramePr>
          <p:xfrm>
            <a:off x="857" y="5138"/>
            <a:ext cx="865" cy="526"/>
          </p:xfrm>
          <a:graphic>
            <a:graphicData uri="http://schemas.openxmlformats.org/presentationml/2006/ole">
              <mc:AlternateContent xmlns:mc="http://schemas.openxmlformats.org/markup-compatibility/2006">
                <mc:Choice xmlns:v="urn:schemas-microsoft-com:vml" Requires="v">
                  <p:oleObj spid="_x0000_s7" name="" r:id="rId3" imgW="355600" imgH="215900" progId="Equation.KSEE3">
                    <p:embed/>
                  </p:oleObj>
                </mc:Choice>
                <mc:Fallback>
                  <p:oleObj name="" r:id="rId3" imgW="355600" imgH="215900" progId="Equation.KSEE3">
                    <p:embed/>
                    <p:pic>
                      <p:nvPicPr>
                        <p:cNvPr id="0" name="图片 5"/>
                        <p:cNvPicPr/>
                        <p:nvPr/>
                      </p:nvPicPr>
                      <p:blipFill>
                        <a:blip r:embed="rId4"/>
                        <a:stretch>
                          <a:fillRect/>
                        </a:stretch>
                      </p:blipFill>
                      <p:spPr>
                        <a:xfrm>
                          <a:off x="857" y="5138"/>
                          <a:ext cx="865" cy="526"/>
                        </a:xfrm>
                        <a:prstGeom prst="rect">
                          <a:avLst/>
                        </a:prstGeom>
                        <a:noFill/>
                        <a:ln w="38100">
                          <a:noFill/>
                          <a:miter/>
                        </a:ln>
                      </p:spPr>
                    </p:pic>
                  </p:oleObj>
                </mc:Fallback>
              </mc:AlternateContent>
            </a:graphicData>
          </a:graphic>
        </p:graphicFrame>
        <p:graphicFrame>
          <p:nvGraphicFramePr>
            <p:cNvPr id="8" name="对象 265"/>
            <p:cNvGraphicFramePr>
              <a:graphicFrameLocks noChangeAspect="1"/>
            </p:cNvGraphicFramePr>
            <p:nvPr/>
          </p:nvGraphicFramePr>
          <p:xfrm>
            <a:off x="12369" y="6438"/>
            <a:ext cx="1182" cy="536"/>
          </p:xfrm>
          <a:graphic>
            <a:graphicData uri="http://schemas.openxmlformats.org/presentationml/2006/ole">
              <mc:AlternateContent xmlns:mc="http://schemas.openxmlformats.org/markup-compatibility/2006">
                <mc:Choice xmlns:v="urn:schemas-microsoft-com:vml" Requires="v">
                  <p:oleObj spid="_x0000_s9" name="" r:id="rId5" imgW="533400" imgH="241300" progId="Equation.KSEE3">
                    <p:embed/>
                  </p:oleObj>
                </mc:Choice>
                <mc:Fallback>
                  <p:oleObj name="" r:id="rId5" imgW="533400" imgH="241300" progId="Equation.KSEE3">
                    <p:embed/>
                    <p:pic>
                      <p:nvPicPr>
                        <p:cNvPr id="0" name="图片 3"/>
                        <p:cNvPicPr/>
                        <p:nvPr/>
                      </p:nvPicPr>
                      <p:blipFill>
                        <a:blip r:embed="rId2"/>
                        <a:stretch>
                          <a:fillRect/>
                        </a:stretch>
                      </p:blipFill>
                      <p:spPr>
                        <a:xfrm>
                          <a:off x="12369" y="6438"/>
                          <a:ext cx="1182" cy="536"/>
                        </a:xfrm>
                        <a:prstGeom prst="rect">
                          <a:avLst/>
                        </a:prstGeom>
                        <a:noFill/>
                        <a:ln w="38100">
                          <a:noFill/>
                          <a:miter/>
                        </a:ln>
                      </p:spPr>
                    </p:pic>
                  </p:oleObj>
                </mc:Fallback>
              </mc:AlternateContent>
            </a:graphicData>
          </a:graphic>
        </p:graphicFrame>
        <p:graphicFrame>
          <p:nvGraphicFramePr>
            <p:cNvPr id="10" name="对象 -2147482488"/>
            <p:cNvGraphicFramePr>
              <a:graphicFrameLocks noChangeAspect="1"/>
            </p:cNvGraphicFramePr>
            <p:nvPr/>
          </p:nvGraphicFramePr>
          <p:xfrm>
            <a:off x="4813" y="7733"/>
            <a:ext cx="1108" cy="433"/>
          </p:xfrm>
          <a:graphic>
            <a:graphicData uri="http://schemas.openxmlformats.org/presentationml/2006/ole">
              <mc:AlternateContent xmlns:mc="http://schemas.openxmlformats.org/markup-compatibility/2006">
                <mc:Choice xmlns:v="urn:schemas-microsoft-com:vml" Requires="v">
                  <p:oleObj spid="_x0000_s11" name="" r:id="rId6" imgW="520700" imgH="203200" progId="Equation.KSEE3">
                    <p:embed/>
                  </p:oleObj>
                </mc:Choice>
                <mc:Fallback>
                  <p:oleObj name="" r:id="rId6" imgW="520700" imgH="203200" progId="Equation.KSEE3">
                    <p:embed/>
                    <p:pic>
                      <p:nvPicPr>
                        <p:cNvPr id="0" name="图片 8"/>
                        <p:cNvPicPr/>
                        <p:nvPr/>
                      </p:nvPicPr>
                      <p:blipFill>
                        <a:blip r:embed="rId7"/>
                        <a:stretch>
                          <a:fillRect/>
                        </a:stretch>
                      </p:blipFill>
                      <p:spPr>
                        <a:xfrm>
                          <a:off x="4813" y="7733"/>
                          <a:ext cx="1108" cy="433"/>
                        </a:xfrm>
                        <a:prstGeom prst="rect">
                          <a:avLst/>
                        </a:prstGeom>
                        <a:noFill/>
                        <a:ln w="38100">
                          <a:noFill/>
                          <a:miter/>
                        </a:ln>
                      </p:spPr>
                    </p:pic>
                  </p:oleObj>
                </mc:Fallback>
              </mc:AlternateContent>
            </a:graphicData>
          </a:graphic>
        </p:graphicFrame>
        <p:graphicFrame>
          <p:nvGraphicFramePr>
            <p:cNvPr id="12" name="对象 269"/>
            <p:cNvGraphicFramePr>
              <a:graphicFrameLocks noChangeAspect="1"/>
            </p:cNvGraphicFramePr>
            <p:nvPr/>
          </p:nvGraphicFramePr>
          <p:xfrm>
            <a:off x="5028" y="8318"/>
            <a:ext cx="576" cy="490"/>
          </p:xfrm>
          <a:graphic>
            <a:graphicData uri="http://schemas.openxmlformats.org/presentationml/2006/ole">
              <mc:AlternateContent xmlns:mc="http://schemas.openxmlformats.org/markup-compatibility/2006">
                <mc:Choice xmlns:v="urn:schemas-microsoft-com:vml" Requires="v">
                  <p:oleObj spid="_x0000_s14" name="" r:id="rId8" imgW="254000" imgH="215900" progId="Equation.KSEE3">
                    <p:embed/>
                  </p:oleObj>
                </mc:Choice>
                <mc:Fallback>
                  <p:oleObj name="" r:id="rId8" imgW="254000" imgH="215900" progId="Equation.KSEE3">
                    <p:embed/>
                    <p:pic>
                      <p:nvPicPr>
                        <p:cNvPr id="0" name="图片 11"/>
                        <p:cNvPicPr/>
                        <p:nvPr/>
                      </p:nvPicPr>
                      <p:blipFill>
                        <a:blip r:embed="rId9"/>
                        <a:stretch>
                          <a:fillRect/>
                        </a:stretch>
                      </p:blipFill>
                      <p:spPr>
                        <a:xfrm>
                          <a:off x="5028" y="8318"/>
                          <a:ext cx="576" cy="490"/>
                        </a:xfrm>
                        <a:prstGeom prst="rect">
                          <a:avLst/>
                        </a:prstGeom>
                        <a:noFill/>
                        <a:ln w="38100">
                          <a:noFill/>
                          <a:miter/>
                        </a:ln>
                      </p:spPr>
                    </p:pic>
                  </p:oleObj>
                </mc:Fallback>
              </mc:AlternateContent>
            </a:graphicData>
          </a:graphic>
        </p:graphicFrame>
      </p:grpSp>
      <p:sp>
        <p:nvSpPr>
          <p:cNvPr id="15" name="文本占位符 14"/>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412240"/>
            <a:ext cx="4855845" cy="5096510"/>
          </a:xfrm>
        </p:spPr>
        <p:txBody>
          <a:bodyPr/>
          <a:p>
            <a:pPr latinLnBrk="0">
              <a:lnSpc>
                <a:spcPts val="3700"/>
              </a:lnSpc>
              <a:spcBef>
                <a:spcPts val="0"/>
              </a:spcBef>
            </a:pPr>
            <a:r>
              <a:rPr lang="zh-CN" altLang="en-US" sz="1800">
                <a:latin typeface="Times New Roman" panose="02020603050405020304" charset="0"/>
                <a:cs typeface="Times New Roman" panose="02020603050405020304" charset="0"/>
              </a:rPr>
              <a:t>; DMA传送的初始化程序</a:t>
            </a:r>
            <a:endParaRPr lang="zh-CN" altLang="en-US" sz="1800">
              <a:latin typeface="Times New Roman" panose="02020603050405020304" charset="0"/>
              <a:cs typeface="Times New Roman" panose="02020603050405020304" charset="0"/>
            </a:endParaRPr>
          </a:p>
          <a:p>
            <a:pPr latinLnBrk="0">
              <a:lnSpc>
                <a:spcPts val="3700"/>
              </a:lnSpc>
              <a:spcBef>
                <a:spcPts val="0"/>
              </a:spcBef>
            </a:pPr>
            <a:r>
              <a:rPr lang="zh-CN" altLang="en-US" sz="1800">
                <a:solidFill>
                  <a:srgbClr val="730372"/>
                </a:solidFill>
                <a:latin typeface="Times New Roman" panose="02020603050405020304" charset="0"/>
                <a:cs typeface="Times New Roman" panose="02020603050405020304" charset="0"/>
              </a:rPr>
              <a:t>STACK   SEGMENT  PARA  STACK  'STACK'</a:t>
            </a:r>
            <a:endParaRPr lang="zh-CN" altLang="en-US" sz="1800">
              <a:solidFill>
                <a:srgbClr val="730372"/>
              </a:solidFill>
              <a:latin typeface="Times New Roman" panose="02020603050405020304" charset="0"/>
              <a:cs typeface="Times New Roman" panose="02020603050405020304" charset="0"/>
            </a:endParaRPr>
          </a:p>
          <a:p>
            <a:pPr latinLnBrk="0">
              <a:lnSpc>
                <a:spcPts val="3700"/>
              </a:lnSpc>
              <a:spcBef>
                <a:spcPts val="0"/>
              </a:spcBef>
            </a:pPr>
            <a:r>
              <a:rPr lang="zh-CN" altLang="en-US" sz="1800">
                <a:latin typeface="Times New Roman" panose="02020603050405020304" charset="0"/>
                <a:cs typeface="Times New Roman" panose="02020603050405020304" charset="0"/>
              </a:rPr>
              <a:t>                DB    256   DUP(0)</a:t>
            </a:r>
            <a:endParaRPr lang="zh-CN" altLang="en-US" sz="1800">
              <a:latin typeface="Times New Roman" panose="02020603050405020304" charset="0"/>
              <a:cs typeface="Times New Roman" panose="02020603050405020304" charset="0"/>
            </a:endParaRPr>
          </a:p>
          <a:p>
            <a:pPr latinLnBrk="0">
              <a:lnSpc>
                <a:spcPts val="3700"/>
              </a:lnSpc>
              <a:spcBef>
                <a:spcPts val="0"/>
              </a:spcBef>
            </a:pPr>
            <a:r>
              <a:rPr lang="zh-CN" altLang="en-US" sz="1800">
                <a:solidFill>
                  <a:srgbClr val="730372"/>
                </a:solidFill>
                <a:latin typeface="Times New Roman" panose="02020603050405020304" charset="0"/>
                <a:cs typeface="Times New Roman" panose="02020603050405020304" charset="0"/>
              </a:rPr>
              <a:t>STACK   ENDS</a:t>
            </a:r>
            <a:endParaRPr lang="zh-CN" altLang="en-US" sz="1800">
              <a:solidFill>
                <a:srgbClr val="730372"/>
              </a:solidFill>
              <a:latin typeface="Times New Roman" panose="02020603050405020304" charset="0"/>
              <a:cs typeface="Times New Roman" panose="02020603050405020304" charset="0"/>
            </a:endParaRPr>
          </a:p>
          <a:p>
            <a:pPr latinLnBrk="0">
              <a:lnSpc>
                <a:spcPts val="3700"/>
              </a:lnSpc>
              <a:spcBef>
                <a:spcPts val="0"/>
              </a:spcBef>
            </a:pPr>
            <a:r>
              <a:rPr lang="zh-CN" altLang="en-US" sz="1800">
                <a:solidFill>
                  <a:srgbClr val="730372"/>
                </a:solidFill>
                <a:latin typeface="Times New Roman" panose="02020603050405020304" charset="0"/>
                <a:cs typeface="Times New Roman" panose="02020603050405020304" charset="0"/>
              </a:rPr>
              <a:t>DATA    SEGMENT</a:t>
            </a:r>
            <a:endParaRPr lang="zh-CN" altLang="en-US" sz="1800">
              <a:solidFill>
                <a:srgbClr val="730372"/>
              </a:solidFill>
              <a:latin typeface="Times New Roman" panose="02020603050405020304" charset="0"/>
              <a:cs typeface="Times New Roman" panose="02020603050405020304" charset="0"/>
            </a:endParaRPr>
          </a:p>
          <a:p>
            <a:pPr latinLnBrk="0">
              <a:lnSpc>
                <a:spcPts val="3700"/>
              </a:lnSpc>
              <a:spcBef>
                <a:spcPts val="0"/>
              </a:spcBef>
            </a:pPr>
            <a:r>
              <a:rPr lang="zh-CN" altLang="en-US" sz="1800">
                <a:latin typeface="Times New Roman" panose="02020603050405020304" charset="0"/>
                <a:cs typeface="Times New Roman" panose="02020603050405020304" charset="0"/>
              </a:rPr>
              <a:t>               DAM      EQU   0</a:t>
            </a:r>
            <a:endParaRPr lang="zh-CN" altLang="en-US" sz="1800">
              <a:latin typeface="Times New Roman" panose="02020603050405020304" charset="0"/>
              <a:cs typeface="Times New Roman" panose="02020603050405020304" charset="0"/>
            </a:endParaRPr>
          </a:p>
          <a:p>
            <a:pPr latinLnBrk="0">
              <a:lnSpc>
                <a:spcPts val="3700"/>
              </a:lnSpc>
              <a:spcBef>
                <a:spcPts val="0"/>
              </a:spcBef>
            </a:pPr>
            <a:r>
              <a:rPr lang="zh-CN" altLang="en-US" sz="1800">
                <a:latin typeface="Times New Roman" panose="02020603050405020304" charset="0"/>
                <a:cs typeface="Times New Roman" panose="02020603050405020304" charset="0"/>
              </a:rPr>
              <a:t>               BUFFER DB  4   DUP (0FH)</a:t>
            </a:r>
            <a:endParaRPr lang="zh-CN" altLang="en-US" sz="1800">
              <a:latin typeface="Times New Roman" panose="02020603050405020304" charset="0"/>
              <a:cs typeface="Times New Roman" panose="02020603050405020304" charset="0"/>
            </a:endParaRPr>
          </a:p>
          <a:p>
            <a:pPr latinLnBrk="0">
              <a:lnSpc>
                <a:spcPts val="3700"/>
              </a:lnSpc>
              <a:spcBef>
                <a:spcPts val="0"/>
              </a:spcBef>
            </a:pPr>
            <a:r>
              <a:rPr lang="zh-CN" altLang="en-US" sz="1800">
                <a:solidFill>
                  <a:srgbClr val="730372"/>
                </a:solidFill>
                <a:latin typeface="Times New Roman" panose="02020603050405020304" charset="0"/>
                <a:cs typeface="Times New Roman" panose="02020603050405020304" charset="0"/>
              </a:rPr>
              <a:t>DATA    ENDS</a:t>
            </a:r>
            <a:endParaRPr lang="zh-CN" altLang="en-US" sz="1800">
              <a:solidFill>
                <a:srgbClr val="730372"/>
              </a:solidFill>
              <a:latin typeface="Times New Roman" panose="02020603050405020304" charset="0"/>
              <a:cs typeface="Times New Roman" panose="02020603050405020304" charset="0"/>
            </a:endParaRPr>
          </a:p>
        </p:txBody>
      </p:sp>
      <p:sp>
        <p:nvSpPr>
          <p:cNvPr id="5" name="标题 4"/>
          <p:cNvSpPr>
            <a:spLocks noGrp="1"/>
          </p:cNvSpPr>
          <p:nvPr>
            <p:ph type="title"/>
          </p:nvPr>
        </p:nvSpPr>
        <p:spPr/>
        <p:txBody>
          <a:bodyPr/>
          <a:p>
            <a:endParaRPr lang="zh-CN" altLang="en-US"/>
          </a:p>
        </p:txBody>
      </p:sp>
      <p:pic>
        <p:nvPicPr>
          <p:cNvPr id="2" name="图片 21" descr="6t29"/>
          <p:cNvPicPr>
            <a:picLocks noChangeAspect="1"/>
          </p:cNvPicPr>
          <p:nvPr/>
        </p:nvPicPr>
        <p:blipFill>
          <a:blip r:embed="rId1"/>
          <a:stretch>
            <a:fillRect/>
          </a:stretch>
        </p:blipFill>
        <p:spPr>
          <a:xfrm>
            <a:off x="5154295" y="1143635"/>
            <a:ext cx="3515995" cy="5116195"/>
          </a:xfrm>
          <a:prstGeom prst="rect">
            <a:avLst/>
          </a:prstGeom>
          <a:noFill/>
          <a:ln w="9525">
            <a:noFill/>
          </a:ln>
        </p:spPr>
      </p:pic>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356360"/>
            <a:ext cx="8703945" cy="5366385"/>
          </a:xfrm>
        </p:spPr>
        <p:txBody>
          <a:bodyPr/>
          <a:p>
            <a:pPr latinLnBrk="0">
              <a:lnSpc>
                <a:spcPct val="100000"/>
              </a:lnSpc>
              <a:spcBef>
                <a:spcPts val="0"/>
              </a:spcBef>
            </a:pPr>
            <a:r>
              <a:rPr lang="zh-CN" altLang="en-US" sz="1800">
                <a:solidFill>
                  <a:srgbClr val="730372"/>
                </a:solidFill>
                <a:latin typeface="Times New Roman" panose="02020603050405020304" charset="0"/>
                <a:cs typeface="Times New Roman" panose="02020603050405020304" charset="0"/>
              </a:rPr>
              <a:t>CODE    SEGMENT</a:t>
            </a:r>
            <a:endParaRPr lang="zh-CN" altLang="en-US" sz="1800">
              <a:solidFill>
                <a:srgbClr val="730372"/>
              </a:solidFill>
              <a:latin typeface="Times New Roman" panose="02020603050405020304" charset="0"/>
              <a:cs typeface="Times New Roman" panose="02020603050405020304" charset="0"/>
            </a:endParaRPr>
          </a:p>
          <a:p>
            <a:pPr latinLnBrk="0">
              <a:lnSpc>
                <a:spcPct val="100000"/>
              </a:lnSpc>
              <a:spcBef>
                <a:spcPts val="0"/>
              </a:spcBef>
            </a:pPr>
            <a:r>
              <a:rPr lang="zh-CN" altLang="en-US" sz="1800">
                <a:solidFill>
                  <a:srgbClr val="131B0C"/>
                </a:solidFill>
                <a:latin typeface="Times New Roman" panose="02020603050405020304" charset="0"/>
                <a:cs typeface="Times New Roman" panose="02020603050405020304" charset="0"/>
              </a:rPr>
              <a:t>START   PROC  FAR</a:t>
            </a:r>
            <a:endParaRPr lang="zh-CN" altLang="en-US" sz="1800">
              <a:solidFill>
                <a:srgbClr val="131B0C"/>
              </a:solidFill>
              <a:latin typeface="Times New Roman" panose="02020603050405020304" charset="0"/>
              <a:cs typeface="Times New Roman" panose="02020603050405020304" charset="0"/>
            </a:endParaRPr>
          </a:p>
          <a:p>
            <a:pPr marL="720090" latinLnBrk="0">
              <a:lnSpc>
                <a:spcPct val="100000"/>
              </a:lnSpc>
              <a:spcBef>
                <a:spcPts val="0"/>
              </a:spcBef>
            </a:pPr>
            <a:r>
              <a:rPr lang="zh-CN" altLang="en-US" sz="1800">
                <a:solidFill>
                  <a:srgbClr val="131B0C"/>
                </a:solidFill>
                <a:latin typeface="Times New Roman" panose="02020603050405020304" charset="0"/>
                <a:cs typeface="Times New Roman" panose="02020603050405020304" charset="0"/>
              </a:rPr>
              <a:t>ASSUME   CS: CODE，DS: DATA</a:t>
            </a:r>
            <a:endParaRPr lang="zh-CN" altLang="en-US" sz="1800">
              <a:solidFill>
                <a:srgbClr val="131B0C"/>
              </a:solidFill>
              <a:latin typeface="Times New Roman" panose="02020603050405020304" charset="0"/>
              <a:cs typeface="Times New Roman" panose="02020603050405020304" charset="0"/>
            </a:endParaRPr>
          </a:p>
          <a:p>
            <a:pPr marL="720090" latinLnBrk="0">
              <a:lnSpc>
                <a:spcPct val="100000"/>
              </a:lnSpc>
              <a:spcBef>
                <a:spcPts val="0"/>
              </a:spcBef>
            </a:pPr>
            <a:r>
              <a:rPr lang="zh-CN" altLang="en-US" sz="1800">
                <a:solidFill>
                  <a:srgbClr val="131B0C"/>
                </a:solidFill>
                <a:latin typeface="Times New Roman" panose="02020603050405020304" charset="0"/>
                <a:cs typeface="Times New Roman" panose="02020603050405020304" charset="0"/>
              </a:rPr>
              <a:t>PUSH     DS</a:t>
            </a:r>
            <a:endParaRPr lang="zh-CN" altLang="en-US" sz="1800">
              <a:solidFill>
                <a:srgbClr val="131B0C"/>
              </a:solidFill>
              <a:latin typeface="Times New Roman" panose="02020603050405020304" charset="0"/>
              <a:cs typeface="Times New Roman" panose="02020603050405020304" charset="0"/>
            </a:endParaRPr>
          </a:p>
          <a:p>
            <a:pPr marL="720090" latinLnBrk="0">
              <a:lnSpc>
                <a:spcPct val="100000"/>
              </a:lnSpc>
              <a:spcBef>
                <a:spcPts val="0"/>
              </a:spcBef>
            </a:pPr>
            <a:r>
              <a:rPr lang="zh-CN" altLang="en-US" sz="1800">
                <a:solidFill>
                  <a:srgbClr val="131B0C"/>
                </a:solidFill>
                <a:latin typeface="Times New Roman" panose="02020603050405020304" charset="0"/>
                <a:cs typeface="Times New Roman" panose="02020603050405020304" charset="0"/>
              </a:rPr>
              <a:t>MOV      AX，0</a:t>
            </a:r>
            <a:endParaRPr lang="zh-CN" altLang="en-US" sz="1800">
              <a:solidFill>
                <a:srgbClr val="131B0C"/>
              </a:solidFill>
              <a:latin typeface="Times New Roman" panose="02020603050405020304" charset="0"/>
              <a:cs typeface="Times New Roman" panose="02020603050405020304" charset="0"/>
            </a:endParaRPr>
          </a:p>
          <a:p>
            <a:pPr marL="720090" latinLnBrk="0">
              <a:lnSpc>
                <a:spcPct val="100000"/>
              </a:lnSpc>
              <a:spcBef>
                <a:spcPts val="0"/>
              </a:spcBef>
            </a:pPr>
            <a:r>
              <a:rPr lang="zh-CN" altLang="en-US" sz="1800">
                <a:solidFill>
                  <a:srgbClr val="131B0C"/>
                </a:solidFill>
                <a:latin typeface="Times New Roman" panose="02020603050405020304" charset="0"/>
                <a:cs typeface="Times New Roman" panose="02020603050405020304" charset="0"/>
              </a:rPr>
              <a:t>PUSH     AX</a:t>
            </a:r>
            <a:endParaRPr lang="zh-CN" altLang="en-US" sz="1800">
              <a:solidFill>
                <a:srgbClr val="131B0C"/>
              </a:solidFill>
              <a:latin typeface="Times New Roman" panose="02020603050405020304" charset="0"/>
              <a:cs typeface="Times New Roman" panose="02020603050405020304" charset="0"/>
            </a:endParaRPr>
          </a:p>
          <a:p>
            <a:pPr marL="720090" latinLnBrk="0">
              <a:lnSpc>
                <a:spcPct val="100000"/>
              </a:lnSpc>
              <a:spcBef>
                <a:spcPts val="0"/>
              </a:spcBef>
            </a:pPr>
            <a:r>
              <a:rPr lang="zh-CN" altLang="en-US" sz="1800">
                <a:solidFill>
                  <a:srgbClr val="131B0C"/>
                </a:solidFill>
                <a:latin typeface="Times New Roman" panose="02020603050405020304" charset="0"/>
                <a:cs typeface="Times New Roman" panose="02020603050405020304" charset="0"/>
              </a:rPr>
              <a:t>MOV      AX，DATA</a:t>
            </a:r>
            <a:endParaRPr lang="zh-CN" altLang="en-US" sz="1800">
              <a:solidFill>
                <a:srgbClr val="131B0C"/>
              </a:solidFill>
              <a:latin typeface="Times New Roman" panose="02020603050405020304" charset="0"/>
              <a:cs typeface="Times New Roman" panose="02020603050405020304" charset="0"/>
            </a:endParaRPr>
          </a:p>
          <a:p>
            <a:pPr marL="720090" latinLnBrk="0">
              <a:lnSpc>
                <a:spcPct val="100000"/>
              </a:lnSpc>
              <a:spcBef>
                <a:spcPts val="0"/>
              </a:spcBef>
            </a:pPr>
            <a:r>
              <a:rPr lang="zh-CN" altLang="en-US" sz="1800">
                <a:solidFill>
                  <a:srgbClr val="131B0C"/>
                </a:solidFill>
                <a:latin typeface="Times New Roman" panose="02020603050405020304" charset="0"/>
                <a:cs typeface="Times New Roman" panose="02020603050405020304" charset="0"/>
              </a:rPr>
              <a:t>MOV      DS，AX</a:t>
            </a:r>
            <a:endParaRPr lang="zh-CN" altLang="en-US" sz="1800">
              <a:solidFill>
                <a:srgbClr val="131B0C"/>
              </a:solidFill>
              <a:latin typeface="Times New Roman" panose="02020603050405020304" charset="0"/>
              <a:cs typeface="Times New Roman" panose="02020603050405020304" charset="0"/>
            </a:endParaRPr>
          </a:p>
          <a:p>
            <a:pPr marL="720090" latinLnBrk="0">
              <a:lnSpc>
                <a:spcPct val="100000"/>
              </a:lnSpc>
              <a:spcBef>
                <a:spcPts val="0"/>
              </a:spcBef>
            </a:pPr>
            <a:r>
              <a:rPr lang="zh-CN" altLang="en-US" sz="1800">
                <a:solidFill>
                  <a:srgbClr val="131B0C"/>
                </a:solidFill>
                <a:latin typeface="Times New Roman" panose="02020603050405020304" charset="0"/>
                <a:cs typeface="Times New Roman" panose="02020603050405020304" charset="0"/>
              </a:rPr>
              <a:t>CLI                                         </a:t>
            </a:r>
            <a:r>
              <a:rPr lang="zh-CN" altLang="en-US" sz="1800">
                <a:latin typeface="Times New Roman" panose="02020603050405020304" charset="0"/>
                <a:cs typeface="Times New Roman" panose="02020603050405020304" charset="0"/>
              </a:rPr>
              <a:t>     ; 禁止全部中断申请</a:t>
            </a:r>
            <a:endParaRPr lang="zh-CN" altLang="en-US" sz="1800">
              <a:latin typeface="Times New Roman" panose="02020603050405020304" charset="0"/>
              <a:cs typeface="Times New Roman" panose="02020603050405020304" charset="0"/>
            </a:endParaRPr>
          </a:p>
          <a:p>
            <a:pPr marL="720090" latinLnBrk="0">
              <a:lnSpc>
                <a:spcPct val="100000"/>
              </a:lnSpc>
              <a:spcBef>
                <a:spcPts val="0"/>
              </a:spcBef>
            </a:pPr>
            <a:r>
              <a:rPr lang="zh-CN" altLang="en-US" sz="1800">
                <a:solidFill>
                  <a:srgbClr val="131B0C"/>
                </a:solidFill>
                <a:latin typeface="Times New Roman" panose="02020603050405020304" charset="0"/>
                <a:cs typeface="Times New Roman" panose="02020603050405020304" charset="0"/>
              </a:rPr>
              <a:t>MOV      AL，89H      </a:t>
            </a:r>
            <a:r>
              <a:rPr lang="zh-CN" altLang="en-US" sz="1800">
                <a:latin typeface="Times New Roman" panose="02020603050405020304" charset="0"/>
                <a:cs typeface="Times New Roman" panose="02020603050405020304" charset="0"/>
              </a:rPr>
              <a:t>               ; 工作方式: 通道1，读传送，禁止自动预置</a:t>
            </a:r>
            <a:endParaRPr lang="zh-CN" altLang="en-US" sz="1800">
              <a:latin typeface="Times New Roman" panose="02020603050405020304" charset="0"/>
              <a:cs typeface="Times New Roman" panose="02020603050405020304" charset="0"/>
            </a:endParaRPr>
          </a:p>
          <a:p>
            <a:pPr marL="720090" latinLnBrk="0">
              <a:lnSpc>
                <a:spcPct val="100000"/>
              </a:lnSpc>
              <a:spcBef>
                <a:spcPts val="0"/>
              </a:spcBef>
            </a:pPr>
            <a:r>
              <a:rPr lang="zh-CN" altLang="en-US" sz="1800">
                <a:latin typeface="Times New Roman" panose="02020603050405020304" charset="0"/>
                <a:cs typeface="Times New Roman" panose="02020603050405020304" charset="0"/>
              </a:rPr>
              <a:t>                                                    ; 地址加1，数据块传送</a:t>
            </a:r>
            <a:endParaRPr lang="zh-CN" altLang="en-US" sz="1800">
              <a:latin typeface="Times New Roman" panose="02020603050405020304" charset="0"/>
              <a:cs typeface="Times New Roman" panose="02020603050405020304" charset="0"/>
            </a:endParaRPr>
          </a:p>
          <a:p>
            <a:pPr marL="720090" latinLnBrk="0">
              <a:lnSpc>
                <a:spcPct val="100000"/>
              </a:lnSpc>
              <a:spcBef>
                <a:spcPts val="0"/>
              </a:spcBef>
            </a:pPr>
            <a:r>
              <a:rPr lang="zh-CN" altLang="en-US" sz="1800">
                <a:solidFill>
                  <a:srgbClr val="131B0C"/>
                </a:solidFill>
                <a:latin typeface="Times New Roman" panose="02020603050405020304" charset="0"/>
                <a:cs typeface="Times New Roman" panose="02020603050405020304" charset="0"/>
              </a:rPr>
              <a:t>OUT      DMA+0BH，AL         </a:t>
            </a:r>
            <a:r>
              <a:rPr lang="zh-CN" altLang="en-US" sz="1800">
                <a:latin typeface="Times New Roman" panose="02020603050405020304" charset="0"/>
                <a:cs typeface="Times New Roman" panose="02020603050405020304" charset="0"/>
              </a:rPr>
              <a:t> ; 写入通道1方式寄存器</a:t>
            </a:r>
            <a:endParaRPr lang="zh-CN" altLang="en-US" sz="1800">
              <a:latin typeface="Times New Roman" panose="02020603050405020304" charset="0"/>
              <a:cs typeface="Times New Roman" panose="02020603050405020304" charset="0"/>
            </a:endParaRPr>
          </a:p>
          <a:p>
            <a:pPr marL="720090" latinLnBrk="0">
              <a:lnSpc>
                <a:spcPct val="100000"/>
              </a:lnSpc>
              <a:spcBef>
                <a:spcPts val="0"/>
              </a:spcBef>
            </a:pPr>
            <a:r>
              <a:rPr lang="zh-CN" altLang="en-US" sz="1800">
                <a:solidFill>
                  <a:srgbClr val="131B0C"/>
                </a:solidFill>
                <a:latin typeface="Times New Roman" panose="02020603050405020304" charset="0"/>
                <a:cs typeface="Times New Roman" panose="02020603050405020304" charset="0"/>
              </a:rPr>
              <a:t>OUT      DMA+0CH，AL    </a:t>
            </a:r>
            <a:r>
              <a:rPr lang="zh-CN" altLang="en-US" sz="1800">
                <a:latin typeface="Times New Roman" panose="02020603050405020304" charset="0"/>
                <a:cs typeface="Times New Roman" panose="02020603050405020304" charset="0"/>
              </a:rPr>
              <a:t>       ; 清除字节指示器; 计算缓冲区的绝对地址</a:t>
            </a:r>
            <a:endParaRPr lang="zh-CN" altLang="en-US" sz="1800">
              <a:latin typeface="Times New Roman" panose="02020603050405020304" charset="0"/>
              <a:cs typeface="Times New Roman" panose="02020603050405020304" charset="0"/>
            </a:endParaRPr>
          </a:p>
          <a:p>
            <a:pPr marL="720090" latinLnBrk="0">
              <a:lnSpc>
                <a:spcPct val="100000"/>
              </a:lnSpc>
              <a:spcBef>
                <a:spcPts val="0"/>
              </a:spcBef>
            </a:pPr>
            <a:r>
              <a:rPr lang="zh-CN" altLang="en-US" sz="1800">
                <a:solidFill>
                  <a:srgbClr val="131B0C"/>
                </a:solidFill>
                <a:latin typeface="Times New Roman" panose="02020603050405020304" charset="0"/>
                <a:cs typeface="Times New Roman" panose="02020603050405020304" charset="0"/>
              </a:rPr>
              <a:t>MOV      AX，DS </a:t>
            </a:r>
            <a:r>
              <a:rPr lang="zh-CN" altLang="en-US" sz="1800">
                <a:latin typeface="Times New Roman" panose="02020603050405020304" charset="0"/>
                <a:cs typeface="Times New Roman" panose="02020603050405020304" charset="0"/>
              </a:rPr>
              <a:t>                     ; 取数据段地址</a:t>
            </a:r>
            <a:endParaRPr lang="zh-CN" altLang="en-US" sz="1800">
              <a:latin typeface="Times New Roman" panose="02020603050405020304" charset="0"/>
              <a:cs typeface="Times New Roman" panose="02020603050405020304" charset="0"/>
            </a:endParaRPr>
          </a:p>
          <a:p>
            <a:pPr marL="720090" latinLnBrk="0">
              <a:lnSpc>
                <a:spcPct val="100000"/>
              </a:lnSpc>
              <a:spcBef>
                <a:spcPts val="0"/>
              </a:spcBef>
            </a:pPr>
            <a:r>
              <a:rPr lang="zh-CN" altLang="en-US" sz="1800">
                <a:solidFill>
                  <a:srgbClr val="131B0C"/>
                </a:solidFill>
                <a:latin typeface="Times New Roman" panose="02020603050405020304" charset="0"/>
                <a:cs typeface="Times New Roman" panose="02020603050405020304" charset="0"/>
              </a:rPr>
              <a:t>MOV      CL，4         </a:t>
            </a:r>
            <a:r>
              <a:rPr lang="zh-CN" altLang="en-US" sz="1800">
                <a:latin typeface="Times New Roman" panose="02020603050405020304" charset="0"/>
                <a:cs typeface="Times New Roman" panose="02020603050405020304" charset="0"/>
              </a:rPr>
              <a:t>                 ; 移位次数</a:t>
            </a:r>
            <a:endParaRPr lang="zh-CN" altLang="en-US" sz="1800">
              <a:latin typeface="Times New Roman" panose="02020603050405020304" charset="0"/>
              <a:cs typeface="Times New Roman" panose="02020603050405020304" charset="0"/>
            </a:endParaRPr>
          </a:p>
          <a:p>
            <a:pPr marL="720090" latinLnBrk="0">
              <a:lnSpc>
                <a:spcPct val="100000"/>
              </a:lnSpc>
              <a:spcBef>
                <a:spcPts val="0"/>
              </a:spcBef>
            </a:pPr>
            <a:r>
              <a:rPr lang="zh-CN" altLang="en-US" sz="1800">
                <a:solidFill>
                  <a:srgbClr val="131B0C"/>
                </a:solidFill>
                <a:latin typeface="Times New Roman" panose="02020603050405020304" charset="0"/>
                <a:cs typeface="Times New Roman" panose="02020603050405020304" charset="0"/>
              </a:rPr>
              <a:t>ROL      AX，CL    </a:t>
            </a:r>
            <a:r>
              <a:rPr lang="zh-CN" altLang="en-US" sz="1800">
                <a:latin typeface="Times New Roman" panose="02020603050405020304" charset="0"/>
                <a:cs typeface="Times New Roman" panose="02020603050405020304" charset="0"/>
              </a:rPr>
              <a:t>                    ; 循环左移4次</a:t>
            </a:r>
            <a:endParaRPr lang="zh-CN" altLang="en-US" sz="1800">
              <a:latin typeface="Times New Roman" panose="02020603050405020304" charset="0"/>
              <a:cs typeface="Times New Roman" panose="02020603050405020304" charset="0"/>
            </a:endParaRPr>
          </a:p>
          <a:p>
            <a:pPr marL="720090" latinLnBrk="0">
              <a:lnSpc>
                <a:spcPct val="100000"/>
              </a:lnSpc>
              <a:spcBef>
                <a:spcPts val="0"/>
              </a:spcBef>
            </a:pPr>
            <a:r>
              <a:rPr lang="zh-CN" altLang="en-US" sz="1800">
                <a:solidFill>
                  <a:srgbClr val="131B0C"/>
                </a:solidFill>
                <a:latin typeface="Times New Roman" panose="02020603050405020304" charset="0"/>
                <a:cs typeface="Times New Roman" panose="02020603050405020304" charset="0"/>
              </a:rPr>
              <a:t>MOV      CH，AL  </a:t>
            </a:r>
            <a:r>
              <a:rPr lang="zh-CN" altLang="en-US" sz="1800">
                <a:latin typeface="Times New Roman" panose="02020603050405020304" charset="0"/>
                <a:cs typeface="Times New Roman" panose="02020603050405020304" charset="0"/>
              </a:rPr>
              <a:t>                     ; 将DS的高4位存CH</a:t>
            </a:r>
            <a:endParaRPr lang="zh-CN" altLang="en-US" sz="1800">
              <a:latin typeface="Times New Roman" panose="02020603050405020304" charset="0"/>
              <a:cs typeface="Times New Roman" panose="02020603050405020304" charset="0"/>
            </a:endParaRPr>
          </a:p>
          <a:p>
            <a:pPr marL="720090" latinLnBrk="0">
              <a:lnSpc>
                <a:spcPct val="100000"/>
              </a:lnSpc>
              <a:spcBef>
                <a:spcPts val="0"/>
              </a:spcBef>
            </a:pPr>
            <a:r>
              <a:rPr lang="zh-CN" altLang="en-US" sz="1800">
                <a:solidFill>
                  <a:srgbClr val="131B0C"/>
                </a:solidFill>
                <a:latin typeface="Times New Roman" panose="02020603050405020304" charset="0"/>
                <a:cs typeface="Times New Roman" panose="02020603050405020304" charset="0"/>
              </a:rPr>
              <a:t>AND      AL，0F0H  </a:t>
            </a:r>
            <a:r>
              <a:rPr lang="zh-CN" altLang="en-US" sz="1800">
                <a:latin typeface="Times New Roman" panose="02020603050405020304" charset="0"/>
                <a:cs typeface="Times New Roman" panose="02020603050405020304" charset="0"/>
              </a:rPr>
              <a:t>                  ; 去除DS的高4位</a:t>
            </a:r>
            <a:endParaRPr lang="zh-CN" altLang="en-US" sz="1800">
              <a:latin typeface="Times New Roman" panose="02020603050405020304" charset="0"/>
              <a:cs typeface="Times New Roman" panose="02020603050405020304" charset="0"/>
            </a:endParaRPr>
          </a:p>
          <a:p>
            <a:pPr marL="720090" latinLnBrk="0">
              <a:lnSpc>
                <a:spcPct val="100000"/>
              </a:lnSpc>
              <a:spcBef>
                <a:spcPts val="0"/>
              </a:spcBef>
            </a:pPr>
            <a:r>
              <a:rPr lang="zh-CN" altLang="en-US" sz="1800">
                <a:solidFill>
                  <a:srgbClr val="131B0C"/>
                </a:solidFill>
                <a:latin typeface="Times New Roman" panose="02020603050405020304" charset="0"/>
                <a:cs typeface="Times New Roman" panose="02020603050405020304" charset="0"/>
              </a:rPr>
              <a:t>MOV      BX，OFFSET BUF   </a:t>
            </a:r>
            <a:r>
              <a:rPr lang="zh-CN" altLang="en-US" sz="1800">
                <a:latin typeface="Times New Roman" panose="02020603050405020304" charset="0"/>
                <a:cs typeface="Times New Roman" panose="02020603050405020304" charset="0"/>
              </a:rPr>
              <a:t> ; 获得缓冲区首地址偏移量</a:t>
            </a:r>
            <a:endParaRPr lang="zh-CN" altLang="en-US" sz="1800">
              <a:latin typeface="Times New Roman" panose="02020603050405020304" charset="0"/>
              <a:cs typeface="Times New Roman" panose="02020603050405020304" charset="0"/>
            </a:endParaRPr>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356360"/>
            <a:ext cx="8703945" cy="5410835"/>
          </a:xfrm>
        </p:spPr>
        <p:txBody>
          <a:bodyPr/>
          <a:p>
            <a:pPr marL="720090" latinLnBrk="0">
              <a:lnSpc>
                <a:spcPts val="2060"/>
              </a:lnSpc>
              <a:spcBef>
                <a:spcPts val="0"/>
              </a:spcBef>
            </a:pPr>
            <a:r>
              <a:rPr lang="en-US" altLang="zh-CN" sz="1800">
                <a:solidFill>
                  <a:srgbClr val="131B0C"/>
                </a:solidFill>
                <a:latin typeface="Times New Roman" panose="02020603050405020304" charset="0"/>
                <a:cs typeface="Times New Roman" panose="02020603050405020304" charset="0"/>
              </a:rPr>
              <a:t>    </a:t>
            </a:r>
            <a:r>
              <a:rPr lang="zh-CN" altLang="en-US" sz="1800">
                <a:solidFill>
                  <a:srgbClr val="131B0C"/>
                </a:solidFill>
                <a:latin typeface="Times New Roman" panose="02020603050405020304" charset="0"/>
                <a:cs typeface="Times New Roman" panose="02020603050405020304" charset="0"/>
              </a:rPr>
              <a:t>ADD      AX，BX                      </a:t>
            </a:r>
            <a:r>
              <a:rPr lang="zh-CN" altLang="en-US" sz="1800">
                <a:solidFill>
                  <a:srgbClr val="00349E"/>
                </a:solidFill>
                <a:latin typeface="Times New Roman" panose="02020603050405020304" charset="0"/>
                <a:cs typeface="Times New Roman" panose="02020603050405020304" charset="0"/>
              </a:rPr>
              <a:t> ; 计算16位绝对地址</a:t>
            </a:r>
            <a:endParaRPr lang="zh-CN" altLang="en-US" sz="1800">
              <a:solidFill>
                <a:srgbClr val="00349E"/>
              </a:solidFill>
              <a:latin typeface="Times New Roman" panose="02020603050405020304" charset="0"/>
              <a:cs typeface="Times New Roman" panose="02020603050405020304" charset="0"/>
            </a:endParaRPr>
          </a:p>
          <a:p>
            <a:pPr marL="720090" latinLnBrk="0">
              <a:lnSpc>
                <a:spcPts val="2060"/>
              </a:lnSpc>
              <a:spcBef>
                <a:spcPts val="0"/>
              </a:spcBef>
            </a:pPr>
            <a:r>
              <a:rPr lang="zh-CN" altLang="en-US" sz="1800">
                <a:solidFill>
                  <a:srgbClr val="131B0C"/>
                </a:solidFill>
                <a:latin typeface="Times New Roman" panose="02020603050405020304" charset="0"/>
                <a:cs typeface="Times New Roman" panose="02020603050405020304" charset="0"/>
              </a:rPr>
              <a:t>    JNC      DMAIN                          </a:t>
            </a:r>
            <a:r>
              <a:rPr lang="zh-CN" altLang="en-US" sz="1800">
                <a:solidFill>
                  <a:srgbClr val="00349E"/>
                </a:solidFill>
                <a:latin typeface="Times New Roman" panose="02020603050405020304" charset="0"/>
                <a:cs typeface="Times New Roman" panose="02020603050405020304" charset="0"/>
              </a:rPr>
              <a:t>; 无进位跳入DMAIN</a:t>
            </a:r>
            <a:endParaRPr lang="zh-CN" altLang="en-US" sz="1800">
              <a:solidFill>
                <a:srgbClr val="00349E"/>
              </a:solidFill>
              <a:latin typeface="Times New Roman" panose="02020603050405020304" charset="0"/>
              <a:cs typeface="Times New Roman" panose="02020603050405020304" charset="0"/>
            </a:endParaRPr>
          </a:p>
          <a:p>
            <a:pPr marL="720090" latinLnBrk="0">
              <a:lnSpc>
                <a:spcPts val="2060"/>
              </a:lnSpc>
              <a:spcBef>
                <a:spcPts val="0"/>
              </a:spcBef>
            </a:pPr>
            <a:r>
              <a:rPr lang="zh-CN" altLang="en-US" sz="1800">
                <a:solidFill>
                  <a:srgbClr val="131B0C"/>
                </a:solidFill>
                <a:latin typeface="Times New Roman" panose="02020603050405020304" charset="0"/>
                <a:cs typeface="Times New Roman" panose="02020603050405020304" charset="0"/>
              </a:rPr>
              <a:t>    INC      CH                                 </a:t>
            </a:r>
            <a:r>
              <a:rPr lang="zh-CN" altLang="en-US" sz="1800">
                <a:solidFill>
                  <a:srgbClr val="00349E"/>
                </a:solidFill>
                <a:latin typeface="Times New Roman" panose="02020603050405020304" charset="0"/>
                <a:cs typeface="Times New Roman" panose="02020603050405020304" charset="0"/>
              </a:rPr>
              <a:t>  ; 有进位DS高4位加1</a:t>
            </a:r>
            <a:endParaRPr lang="zh-CN" altLang="en-US" sz="1800">
              <a:solidFill>
                <a:srgbClr val="00349E"/>
              </a:solidFill>
              <a:latin typeface="Times New Roman" panose="02020603050405020304" charset="0"/>
              <a:cs typeface="Times New Roman" panose="02020603050405020304" charset="0"/>
            </a:endParaRPr>
          </a:p>
          <a:p>
            <a:pPr latinLnBrk="0">
              <a:lnSpc>
                <a:spcPts val="2060"/>
              </a:lnSpc>
              <a:spcBef>
                <a:spcPts val="0"/>
              </a:spcBef>
            </a:pPr>
            <a:r>
              <a:rPr lang="zh-CN" altLang="en-US" sz="1800">
                <a:solidFill>
                  <a:srgbClr val="131B0C"/>
                </a:solidFill>
                <a:latin typeface="Times New Roman" panose="02020603050405020304" charset="0"/>
                <a:cs typeface="Times New Roman" panose="02020603050405020304" charset="0"/>
              </a:rPr>
              <a:t>DMAIN:  OUT      DMA+2，AL               </a:t>
            </a:r>
            <a:r>
              <a:rPr lang="zh-CN" altLang="en-US" sz="1800">
                <a:solidFill>
                  <a:srgbClr val="00349E"/>
                </a:solidFill>
                <a:latin typeface="Times New Roman" panose="02020603050405020304" charset="0"/>
                <a:cs typeface="Times New Roman" panose="02020603050405020304" charset="0"/>
              </a:rPr>
              <a:t> ;通道2当前地址寄存器和基址寄存器低8位</a:t>
            </a:r>
            <a:endParaRPr lang="zh-CN" altLang="en-US" sz="1800">
              <a:solidFill>
                <a:srgbClr val="00349E"/>
              </a:solidFill>
              <a:latin typeface="Times New Roman" panose="02020603050405020304" charset="0"/>
              <a:cs typeface="Times New Roman" panose="02020603050405020304" charset="0"/>
            </a:endParaRPr>
          </a:p>
          <a:p>
            <a:pPr marL="720090" latinLnBrk="0">
              <a:lnSpc>
                <a:spcPts val="2060"/>
              </a:lnSpc>
              <a:spcBef>
                <a:spcPts val="0"/>
              </a:spcBef>
            </a:pPr>
            <a:r>
              <a:rPr lang="zh-CN" altLang="en-US" sz="1800">
                <a:solidFill>
                  <a:srgbClr val="131B0C"/>
                </a:solidFill>
                <a:latin typeface="Times New Roman" panose="02020603050405020304" charset="0"/>
                <a:cs typeface="Times New Roman" panose="02020603050405020304" charset="0"/>
              </a:rPr>
              <a:t>    MOV      AL，AH</a:t>
            </a:r>
            <a:endParaRPr lang="zh-CN" altLang="en-US" sz="1800">
              <a:solidFill>
                <a:srgbClr val="131B0C"/>
              </a:solidFill>
              <a:latin typeface="Times New Roman" panose="02020603050405020304" charset="0"/>
              <a:cs typeface="Times New Roman" panose="02020603050405020304" charset="0"/>
            </a:endParaRPr>
          </a:p>
          <a:p>
            <a:pPr marL="720090" latinLnBrk="0">
              <a:lnSpc>
                <a:spcPts val="2060"/>
              </a:lnSpc>
              <a:spcBef>
                <a:spcPts val="0"/>
              </a:spcBef>
            </a:pPr>
            <a:r>
              <a:rPr lang="zh-CN" altLang="en-US" sz="1800">
                <a:solidFill>
                  <a:srgbClr val="131B0C"/>
                </a:solidFill>
                <a:latin typeface="Times New Roman" panose="02020603050405020304" charset="0"/>
                <a:cs typeface="Times New Roman" panose="02020603050405020304" charset="0"/>
              </a:rPr>
              <a:t>    OUT      DMA+2，AL              </a:t>
            </a:r>
            <a:r>
              <a:rPr lang="zh-CN" altLang="en-US" sz="1800">
                <a:solidFill>
                  <a:srgbClr val="00349E"/>
                </a:solidFill>
                <a:latin typeface="Times New Roman" panose="02020603050405020304" charset="0"/>
                <a:cs typeface="Times New Roman" panose="02020603050405020304" charset="0"/>
              </a:rPr>
              <a:t>  ;通道2当前地址寄存器和基址寄存器高8位</a:t>
            </a:r>
            <a:endParaRPr lang="zh-CN" altLang="en-US" sz="1800">
              <a:solidFill>
                <a:srgbClr val="00349E"/>
              </a:solidFill>
              <a:latin typeface="Times New Roman" panose="02020603050405020304" charset="0"/>
              <a:cs typeface="Times New Roman" panose="02020603050405020304" charset="0"/>
            </a:endParaRPr>
          </a:p>
          <a:p>
            <a:pPr marL="720090" latinLnBrk="0">
              <a:lnSpc>
                <a:spcPts val="2060"/>
              </a:lnSpc>
              <a:spcBef>
                <a:spcPts val="0"/>
              </a:spcBef>
            </a:pPr>
            <a:r>
              <a:rPr lang="zh-CN" altLang="en-US" sz="1800">
                <a:solidFill>
                  <a:srgbClr val="131B0C"/>
                </a:solidFill>
                <a:latin typeface="Times New Roman" panose="02020603050405020304" charset="0"/>
                <a:cs typeface="Times New Roman" panose="02020603050405020304" charset="0"/>
              </a:rPr>
              <a:t>    MOV      AL，CH</a:t>
            </a:r>
            <a:endParaRPr lang="zh-CN" altLang="en-US" sz="1800">
              <a:solidFill>
                <a:srgbClr val="131B0C"/>
              </a:solidFill>
              <a:latin typeface="Times New Roman" panose="02020603050405020304" charset="0"/>
              <a:cs typeface="Times New Roman" panose="02020603050405020304" charset="0"/>
            </a:endParaRPr>
          </a:p>
          <a:p>
            <a:pPr marL="720090" latinLnBrk="0">
              <a:lnSpc>
                <a:spcPts val="2060"/>
              </a:lnSpc>
              <a:spcBef>
                <a:spcPts val="0"/>
              </a:spcBef>
            </a:pPr>
            <a:r>
              <a:rPr lang="zh-CN" altLang="en-US" sz="1800">
                <a:solidFill>
                  <a:srgbClr val="131B0C"/>
                </a:solidFill>
                <a:latin typeface="Times New Roman" panose="02020603050405020304" charset="0"/>
                <a:cs typeface="Times New Roman" panose="02020603050405020304" charset="0"/>
              </a:rPr>
              <a:t>    AND      AL，0FH                     </a:t>
            </a:r>
            <a:r>
              <a:rPr lang="zh-CN" altLang="en-US" sz="1800">
                <a:solidFill>
                  <a:srgbClr val="00349E"/>
                </a:solidFill>
                <a:latin typeface="Times New Roman" panose="02020603050405020304" charset="0"/>
                <a:cs typeface="Times New Roman" panose="02020603050405020304" charset="0"/>
              </a:rPr>
              <a:t>; 取高4位绝对地址</a:t>
            </a:r>
            <a:endParaRPr lang="zh-CN" altLang="en-US" sz="1800">
              <a:solidFill>
                <a:srgbClr val="00349E"/>
              </a:solidFill>
              <a:latin typeface="Times New Roman" panose="02020603050405020304" charset="0"/>
              <a:cs typeface="Times New Roman" panose="02020603050405020304" charset="0"/>
            </a:endParaRPr>
          </a:p>
          <a:p>
            <a:pPr marL="720090" latinLnBrk="0">
              <a:lnSpc>
                <a:spcPts val="2060"/>
              </a:lnSpc>
              <a:spcBef>
                <a:spcPts val="0"/>
              </a:spcBef>
            </a:pPr>
            <a:r>
              <a:rPr lang="zh-CN" altLang="en-US" sz="1800">
                <a:solidFill>
                  <a:srgbClr val="131B0C"/>
                </a:solidFill>
                <a:latin typeface="Times New Roman" panose="02020603050405020304" charset="0"/>
                <a:cs typeface="Times New Roman" panose="02020603050405020304" charset="0"/>
              </a:rPr>
              <a:t>    OUT      083H，AL                    </a:t>
            </a:r>
            <a:r>
              <a:rPr lang="zh-CN" altLang="en-US" sz="1800">
                <a:solidFill>
                  <a:srgbClr val="00349E"/>
                </a:solidFill>
                <a:latin typeface="Times New Roman" panose="02020603050405020304" charset="0"/>
                <a:cs typeface="Times New Roman" panose="02020603050405020304" charset="0"/>
              </a:rPr>
              <a:t>; 高4位地址写入页面寄存器第3组</a:t>
            </a:r>
            <a:endParaRPr lang="zh-CN" altLang="en-US" sz="1800">
              <a:solidFill>
                <a:srgbClr val="00349E"/>
              </a:solidFill>
              <a:latin typeface="Times New Roman" panose="02020603050405020304" charset="0"/>
              <a:cs typeface="Times New Roman" panose="02020603050405020304" charset="0"/>
            </a:endParaRPr>
          </a:p>
          <a:p>
            <a:pPr marL="720090" latinLnBrk="0">
              <a:lnSpc>
                <a:spcPts val="2060"/>
              </a:lnSpc>
              <a:spcBef>
                <a:spcPts val="0"/>
              </a:spcBef>
            </a:pPr>
            <a:r>
              <a:rPr lang="zh-CN" altLang="en-US" sz="1800">
                <a:solidFill>
                  <a:srgbClr val="131B0C"/>
                </a:solidFill>
                <a:latin typeface="Times New Roman" panose="02020603050405020304" charset="0"/>
                <a:cs typeface="Times New Roman" panose="02020603050405020304" charset="0"/>
              </a:rPr>
              <a:t>    MOV      AL，03H                     </a:t>
            </a:r>
            <a:r>
              <a:rPr lang="zh-CN" altLang="en-US" sz="1800">
                <a:solidFill>
                  <a:srgbClr val="00349E"/>
                </a:solidFill>
                <a:latin typeface="Times New Roman" panose="02020603050405020304" charset="0"/>
                <a:cs typeface="Times New Roman" panose="02020603050405020304" charset="0"/>
              </a:rPr>
              <a:t>; 通道1基址寄存器低8位</a:t>
            </a:r>
            <a:endParaRPr lang="zh-CN" altLang="en-US" sz="1800">
              <a:solidFill>
                <a:srgbClr val="00349E"/>
              </a:solidFill>
              <a:latin typeface="Times New Roman" panose="02020603050405020304" charset="0"/>
              <a:cs typeface="Times New Roman" panose="02020603050405020304" charset="0"/>
            </a:endParaRPr>
          </a:p>
          <a:p>
            <a:pPr marL="720090" latinLnBrk="0">
              <a:lnSpc>
                <a:spcPts val="2060"/>
              </a:lnSpc>
              <a:spcBef>
                <a:spcPts val="0"/>
              </a:spcBef>
            </a:pPr>
            <a:r>
              <a:rPr lang="zh-CN" altLang="en-US" sz="1800">
                <a:solidFill>
                  <a:srgbClr val="131B0C"/>
                </a:solidFill>
                <a:latin typeface="Times New Roman" panose="02020603050405020304" charset="0"/>
                <a:cs typeface="Times New Roman" panose="02020603050405020304" charset="0"/>
              </a:rPr>
              <a:t>    OUT      DMA+3，AL</a:t>
            </a:r>
            <a:endParaRPr lang="zh-CN" altLang="en-US" sz="1800">
              <a:solidFill>
                <a:srgbClr val="131B0C"/>
              </a:solidFill>
              <a:latin typeface="Times New Roman" panose="02020603050405020304" charset="0"/>
              <a:cs typeface="Times New Roman" panose="02020603050405020304" charset="0"/>
            </a:endParaRPr>
          </a:p>
          <a:p>
            <a:pPr marL="720090" latinLnBrk="0">
              <a:lnSpc>
                <a:spcPts val="2060"/>
              </a:lnSpc>
              <a:spcBef>
                <a:spcPts val="0"/>
              </a:spcBef>
            </a:pPr>
            <a:r>
              <a:rPr lang="zh-CN" altLang="en-US" sz="1800">
                <a:solidFill>
                  <a:srgbClr val="131B0C"/>
                </a:solidFill>
                <a:latin typeface="Times New Roman" panose="02020603050405020304" charset="0"/>
                <a:cs typeface="Times New Roman" panose="02020603050405020304" charset="0"/>
              </a:rPr>
              <a:t>     MOV      AL，0                      </a:t>
            </a:r>
            <a:r>
              <a:rPr lang="zh-CN" altLang="en-US" sz="1800">
                <a:solidFill>
                  <a:srgbClr val="00349E"/>
                </a:solidFill>
                <a:latin typeface="Times New Roman" panose="02020603050405020304" charset="0"/>
                <a:cs typeface="Times New Roman" panose="02020603050405020304" charset="0"/>
              </a:rPr>
              <a:t> ; 通道1基址寄存器高8位</a:t>
            </a:r>
            <a:endParaRPr lang="zh-CN" altLang="en-US" sz="1800">
              <a:solidFill>
                <a:srgbClr val="00349E"/>
              </a:solidFill>
              <a:latin typeface="Times New Roman" panose="02020603050405020304" charset="0"/>
              <a:cs typeface="Times New Roman" panose="02020603050405020304" charset="0"/>
            </a:endParaRPr>
          </a:p>
          <a:p>
            <a:pPr marL="720090" latinLnBrk="0">
              <a:lnSpc>
                <a:spcPts val="2060"/>
              </a:lnSpc>
              <a:spcBef>
                <a:spcPts val="0"/>
              </a:spcBef>
            </a:pPr>
            <a:r>
              <a:rPr lang="zh-CN" altLang="en-US" sz="1800">
                <a:solidFill>
                  <a:srgbClr val="131B0C"/>
                </a:solidFill>
                <a:latin typeface="Times New Roman" panose="02020603050405020304" charset="0"/>
                <a:cs typeface="Times New Roman" panose="02020603050405020304" charset="0"/>
              </a:rPr>
              <a:t>    OUT      DMA+8，AL            </a:t>
            </a:r>
            <a:r>
              <a:rPr lang="zh-CN" altLang="en-US" sz="1800">
                <a:solidFill>
                  <a:srgbClr val="00349E"/>
                </a:solidFill>
                <a:latin typeface="Times New Roman" panose="02020603050405020304" charset="0"/>
                <a:cs typeface="Times New Roman" panose="02020603050405020304" charset="0"/>
              </a:rPr>
              <a:t> ;命令字为0，禁止M→M允许DMA，正常时序</a:t>
            </a:r>
            <a:endParaRPr lang="zh-CN" altLang="en-US" sz="1800">
              <a:solidFill>
                <a:srgbClr val="00349E"/>
              </a:solidFill>
              <a:latin typeface="Times New Roman" panose="02020603050405020304" charset="0"/>
              <a:cs typeface="Times New Roman" panose="02020603050405020304" charset="0"/>
            </a:endParaRPr>
          </a:p>
          <a:p>
            <a:pPr marL="720090" latinLnBrk="0">
              <a:lnSpc>
                <a:spcPts val="2060"/>
              </a:lnSpc>
              <a:spcBef>
                <a:spcPts val="0"/>
              </a:spcBef>
            </a:pPr>
            <a:r>
              <a:rPr lang="zh-CN" altLang="en-US" sz="1800">
                <a:solidFill>
                  <a:srgbClr val="131B0C"/>
                </a:solidFill>
                <a:latin typeface="Times New Roman" panose="02020603050405020304" charset="0"/>
                <a:cs typeface="Times New Roman" panose="02020603050405020304" charset="0"/>
              </a:rPr>
              <a:t>                                              </a:t>
            </a:r>
            <a:r>
              <a:rPr lang="zh-CN" altLang="en-US" sz="1800">
                <a:solidFill>
                  <a:srgbClr val="00349E"/>
                </a:solidFill>
                <a:latin typeface="Times New Roman" panose="02020603050405020304" charset="0"/>
                <a:cs typeface="Times New Roman" panose="02020603050405020304" charset="0"/>
              </a:rPr>
              <a:t> ; 固定优先权，滞后写DREQ高有效，DACK低有效</a:t>
            </a:r>
            <a:endParaRPr lang="zh-CN" altLang="en-US" sz="1800">
              <a:solidFill>
                <a:srgbClr val="00349E"/>
              </a:solidFill>
              <a:latin typeface="Times New Roman" panose="02020603050405020304" charset="0"/>
              <a:cs typeface="Times New Roman" panose="02020603050405020304" charset="0"/>
            </a:endParaRPr>
          </a:p>
          <a:p>
            <a:pPr marL="720090" latinLnBrk="0">
              <a:lnSpc>
                <a:spcPts val="2060"/>
              </a:lnSpc>
              <a:spcBef>
                <a:spcPts val="0"/>
              </a:spcBef>
            </a:pPr>
            <a:r>
              <a:rPr lang="zh-CN" altLang="en-US" sz="1800">
                <a:solidFill>
                  <a:srgbClr val="131B0C"/>
                </a:solidFill>
                <a:latin typeface="Times New Roman" panose="02020603050405020304" charset="0"/>
                <a:cs typeface="Times New Roman" panose="02020603050405020304" charset="0"/>
              </a:rPr>
              <a:t>    MOV      AL，01H</a:t>
            </a:r>
            <a:endParaRPr lang="zh-CN" altLang="en-US" sz="1800">
              <a:solidFill>
                <a:srgbClr val="131B0C"/>
              </a:solidFill>
              <a:latin typeface="Times New Roman" panose="02020603050405020304" charset="0"/>
              <a:cs typeface="Times New Roman" panose="02020603050405020304" charset="0"/>
            </a:endParaRPr>
          </a:p>
          <a:p>
            <a:pPr marL="720090" latinLnBrk="0">
              <a:lnSpc>
                <a:spcPts val="2060"/>
              </a:lnSpc>
              <a:spcBef>
                <a:spcPts val="0"/>
              </a:spcBef>
            </a:pPr>
            <a:r>
              <a:rPr lang="zh-CN" altLang="en-US" sz="1800">
                <a:solidFill>
                  <a:srgbClr val="131B0C"/>
                </a:solidFill>
                <a:latin typeface="Times New Roman" panose="02020603050405020304" charset="0"/>
                <a:cs typeface="Times New Roman" panose="02020603050405020304" charset="0"/>
              </a:rPr>
              <a:t>   OUT      DMA+10，AL               </a:t>
            </a:r>
            <a:r>
              <a:rPr lang="zh-CN" altLang="en-US" sz="1800">
                <a:solidFill>
                  <a:srgbClr val="00349E"/>
                </a:solidFill>
                <a:latin typeface="Times New Roman" panose="02020603050405020304" charset="0"/>
                <a:cs typeface="Times New Roman" panose="02020603050405020304" charset="0"/>
              </a:rPr>
              <a:t>; 清CH1屏蔽位，允许CH1的DMA请求</a:t>
            </a:r>
            <a:endParaRPr lang="zh-CN" altLang="en-US" sz="1800">
              <a:solidFill>
                <a:srgbClr val="00349E"/>
              </a:solidFill>
              <a:latin typeface="Times New Roman" panose="02020603050405020304" charset="0"/>
              <a:cs typeface="Times New Roman" panose="02020603050405020304" charset="0"/>
            </a:endParaRPr>
          </a:p>
          <a:p>
            <a:pPr marL="720090" latinLnBrk="0">
              <a:lnSpc>
                <a:spcPts val="2060"/>
              </a:lnSpc>
              <a:spcBef>
                <a:spcPts val="0"/>
              </a:spcBef>
            </a:pPr>
            <a:r>
              <a:rPr lang="zh-CN" altLang="en-US" sz="1800">
                <a:solidFill>
                  <a:srgbClr val="131B0C"/>
                </a:solidFill>
                <a:latin typeface="Times New Roman" panose="02020603050405020304" charset="0"/>
                <a:cs typeface="Times New Roman" panose="02020603050405020304" charset="0"/>
              </a:rPr>
              <a:t>   STI</a:t>
            </a:r>
            <a:endParaRPr lang="zh-CN" altLang="en-US" sz="1800">
              <a:solidFill>
                <a:srgbClr val="131B0C"/>
              </a:solidFill>
              <a:latin typeface="Times New Roman" panose="02020603050405020304" charset="0"/>
              <a:cs typeface="Times New Roman" panose="02020603050405020304" charset="0"/>
            </a:endParaRPr>
          </a:p>
          <a:p>
            <a:pPr latinLnBrk="0">
              <a:lnSpc>
                <a:spcPts val="2060"/>
              </a:lnSpc>
              <a:spcBef>
                <a:spcPts val="0"/>
              </a:spcBef>
            </a:pPr>
            <a:r>
              <a:rPr lang="zh-CN" altLang="en-US" sz="1800">
                <a:solidFill>
                  <a:srgbClr val="730372"/>
                </a:solidFill>
                <a:latin typeface="Times New Roman" panose="02020603050405020304" charset="0"/>
                <a:cs typeface="Times New Roman" panose="02020603050405020304" charset="0"/>
              </a:rPr>
              <a:t>START   ENDP</a:t>
            </a:r>
            <a:endParaRPr lang="zh-CN" altLang="en-US" sz="1800">
              <a:solidFill>
                <a:srgbClr val="730372"/>
              </a:solidFill>
              <a:latin typeface="Times New Roman" panose="02020603050405020304" charset="0"/>
              <a:cs typeface="Times New Roman" panose="02020603050405020304" charset="0"/>
            </a:endParaRPr>
          </a:p>
          <a:p>
            <a:pPr latinLnBrk="0">
              <a:lnSpc>
                <a:spcPts val="2060"/>
              </a:lnSpc>
              <a:spcBef>
                <a:spcPts val="0"/>
              </a:spcBef>
            </a:pPr>
            <a:r>
              <a:rPr lang="zh-CN" altLang="en-US" sz="1800">
                <a:solidFill>
                  <a:srgbClr val="730372"/>
                </a:solidFill>
                <a:latin typeface="Times New Roman" panose="02020603050405020304" charset="0"/>
                <a:cs typeface="Times New Roman" panose="02020603050405020304" charset="0"/>
              </a:rPr>
              <a:t>CODE   ENDS</a:t>
            </a:r>
            <a:endParaRPr lang="zh-CN" altLang="en-US" sz="1800">
              <a:solidFill>
                <a:srgbClr val="730372"/>
              </a:solidFill>
              <a:latin typeface="Times New Roman" panose="02020603050405020304" charset="0"/>
              <a:cs typeface="Times New Roman" panose="02020603050405020304" charset="0"/>
            </a:endParaRPr>
          </a:p>
          <a:p>
            <a:pPr latinLnBrk="0">
              <a:lnSpc>
                <a:spcPts val="2060"/>
              </a:lnSpc>
              <a:spcBef>
                <a:spcPts val="0"/>
              </a:spcBef>
            </a:pPr>
            <a:r>
              <a:rPr lang="zh-CN" altLang="en-US" sz="1800">
                <a:solidFill>
                  <a:srgbClr val="730372"/>
                </a:solidFill>
                <a:latin typeface="Times New Roman" panose="02020603050405020304" charset="0"/>
                <a:cs typeface="Times New Roman" panose="02020603050405020304" charset="0"/>
              </a:rPr>
              <a:t>END    START</a:t>
            </a:r>
            <a:endParaRPr lang="zh-CN" altLang="en-US" sz="1800">
              <a:solidFill>
                <a:srgbClr val="730372"/>
              </a:solidFill>
              <a:latin typeface="Times New Roman" panose="02020603050405020304" charset="0"/>
              <a:cs typeface="Times New Roman" panose="02020603050405020304" charset="0"/>
            </a:endParaRPr>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78460" y="1771015"/>
            <a:ext cx="8229600" cy="3652520"/>
          </a:xfrm>
        </p:spPr>
        <p:txBody>
          <a:bodyPr/>
          <a:p>
            <a:pPr latinLnBrk="0">
              <a:lnSpc>
                <a:spcPts val="4000"/>
              </a:lnSpc>
              <a:spcBef>
                <a:spcPts val="0"/>
              </a:spcBef>
            </a:pPr>
            <a:r>
              <a:rPr lang="zh-CN" altLang="en-US" sz="2000"/>
              <a:t>② </a:t>
            </a:r>
            <a:r>
              <a:rPr lang="zh-CN" altLang="en-US" sz="2000" b="1"/>
              <a:t>状态端口</a:t>
            </a:r>
            <a:endParaRPr lang="zh-CN" altLang="en-US" sz="2000" b="1"/>
          </a:p>
          <a:p>
            <a:pPr latinLnBrk="0">
              <a:lnSpc>
                <a:spcPts val="4000"/>
              </a:lnSpc>
              <a:spcBef>
                <a:spcPts val="0"/>
              </a:spcBef>
            </a:pPr>
            <a:r>
              <a:rPr lang="zh-CN" altLang="en-US" sz="2000"/>
              <a:t>      存放外围设备或者接口部件本身的状态。外设通过状态寄存器存放向CPU提供的可查询的外设状态信息，CPU可通过数据线读回，并根据外设的状态信息采取相应措施。</a:t>
            </a:r>
            <a:endParaRPr lang="zh-CN" altLang="en-US" sz="2000"/>
          </a:p>
          <a:p>
            <a:pPr latinLnBrk="0">
              <a:lnSpc>
                <a:spcPts val="4000"/>
              </a:lnSpc>
              <a:spcBef>
                <a:spcPts val="0"/>
              </a:spcBef>
            </a:pPr>
            <a:r>
              <a:rPr lang="zh-CN" altLang="en-US" sz="2000"/>
              <a:t>③ </a:t>
            </a:r>
            <a:r>
              <a:rPr lang="zh-CN" altLang="en-US" sz="2000" b="1"/>
              <a:t>控制端口</a:t>
            </a:r>
            <a:endParaRPr lang="zh-CN" altLang="en-US" sz="2000"/>
          </a:p>
          <a:p>
            <a:pPr latinLnBrk="0">
              <a:lnSpc>
                <a:spcPts val="4000"/>
              </a:lnSpc>
              <a:spcBef>
                <a:spcPts val="0"/>
              </a:spcBef>
            </a:pPr>
            <a:r>
              <a:rPr lang="zh-CN" altLang="en-US" sz="2000"/>
              <a:t>     存放CPU发出的命令，以便控制接口和设备的动作。控制寄存器接收来自CPU的控制命令字，并将它们转换为外设可识别的操作命令。</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4" name="文本占位符 3"/>
          <p:cNvSpPr>
            <a:spLocks noGrp="1"/>
          </p:cNvSpPr>
          <p:nvPr>
            <p:ph type="body" sz="quarter" idx="10"/>
          </p:nvPr>
        </p:nvSpPr>
        <p:spPr>
          <a:xfrm>
            <a:off x="448310" y="990600"/>
            <a:ext cx="3622040" cy="576580"/>
          </a:xfrm>
        </p:spPr>
        <p:txBody>
          <a:bodyPr/>
          <a:p>
            <a:r>
              <a:t>7.1  输入/输出系统概述</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41145"/>
            <a:ext cx="8229600" cy="4508500"/>
          </a:xfrm>
        </p:spPr>
        <p:txBody>
          <a:bodyPr/>
          <a:p>
            <a:pPr latinLnBrk="0">
              <a:lnSpc>
                <a:spcPts val="4000"/>
              </a:lnSpc>
              <a:spcBef>
                <a:spcPts val="0"/>
              </a:spcBef>
            </a:pPr>
            <a:r>
              <a:rPr lang="en-US" altLang="zh-CN" sz="2000"/>
              <a:t>  </a:t>
            </a:r>
            <a:r>
              <a:rPr lang="zh-CN" altLang="en-US" sz="2000"/>
              <a:t>⑵ 地址译码器：对接口电路内部寄存器地址进行译码，选中某一个寄存器。</a:t>
            </a:r>
            <a:endParaRPr lang="zh-CN" altLang="en-US" sz="2000"/>
          </a:p>
          <a:p>
            <a:pPr latinLnBrk="0">
              <a:lnSpc>
                <a:spcPts val="4000"/>
              </a:lnSpc>
              <a:spcBef>
                <a:spcPts val="0"/>
              </a:spcBef>
            </a:pPr>
            <a:r>
              <a:rPr lang="zh-CN" altLang="en-US" sz="2000"/>
              <a:t>  ⑶ 控制逻辑：接收来自CPU的命令，控制接口中的各个部件协调工作。</a:t>
            </a:r>
            <a:endParaRPr lang="zh-CN" altLang="en-US" sz="2000"/>
          </a:p>
          <a:p>
            <a:pPr latinLnBrk="0">
              <a:lnSpc>
                <a:spcPts val="4000"/>
              </a:lnSpc>
              <a:spcBef>
                <a:spcPts val="0"/>
              </a:spcBef>
            </a:pPr>
            <a:r>
              <a:rPr lang="zh-CN" altLang="en-US" sz="2000"/>
              <a:t>  ⑷ 其他：对于采用中断方式或DMA方式与主机进行数据交换的外设，其接口电路还可以设置中断/DMA控制逻辑部分。</a:t>
            </a:r>
            <a:endParaRPr lang="zh-CN" altLang="en-US" sz="2000"/>
          </a:p>
          <a:p>
            <a:pPr latinLnBrk="0">
              <a:lnSpc>
                <a:spcPts val="4000"/>
              </a:lnSpc>
              <a:spcBef>
                <a:spcPts val="0"/>
              </a:spcBef>
            </a:pPr>
            <a:r>
              <a:rPr lang="zh-CN" altLang="en-US" sz="2000"/>
              <a:t>5. 端口的编址方式</a:t>
            </a:r>
            <a:endParaRPr lang="zh-CN" altLang="en-US" sz="2000"/>
          </a:p>
          <a:p>
            <a:pPr latinLnBrk="0">
              <a:lnSpc>
                <a:spcPts val="4000"/>
              </a:lnSpc>
              <a:spcBef>
                <a:spcPts val="0"/>
              </a:spcBef>
            </a:pPr>
            <a:r>
              <a:rPr lang="zh-CN" altLang="en-US" sz="2000"/>
              <a:t>   第2章2.2.2小节中介绍了对I/O端口的两种编址方式：</a:t>
            </a:r>
            <a:r>
              <a:rPr lang="zh-CN" altLang="en-US" sz="2000">
                <a:solidFill>
                  <a:srgbClr val="FF0000"/>
                </a:solidFill>
              </a:rPr>
              <a:t>I/O端口和内存储器统一编址方式，I/O端口单独编址方式。</a:t>
            </a:r>
            <a:endParaRPr lang="zh-CN" altLang="en-US" sz="2000">
              <a:solidFill>
                <a:srgbClr val="FF0000"/>
              </a:solidFill>
            </a:endParaRPr>
          </a:p>
        </p:txBody>
      </p:sp>
      <p:sp>
        <p:nvSpPr>
          <p:cNvPr id="5" name="标题 4"/>
          <p:cNvSpPr>
            <a:spLocks noGrp="1"/>
          </p:cNvSpPr>
          <p:nvPr>
            <p:ph type="title"/>
          </p:nvPr>
        </p:nvSpPr>
        <p:spPr>
          <a:xfrm>
            <a:off x="298450" y="287338"/>
            <a:ext cx="6172200" cy="563562"/>
          </a:xfrm>
        </p:spPr>
        <p:txBody>
          <a:bodyPr/>
          <a:p>
            <a:endParaRPr lang="zh-CN" altLang="en-US"/>
          </a:p>
        </p:txBody>
      </p:sp>
      <p:sp>
        <p:nvSpPr>
          <p:cNvPr id="6" name="文本占位符 5"/>
          <p:cNvSpPr>
            <a:spLocks noGrp="1"/>
          </p:cNvSpPr>
          <p:nvPr>
            <p:ph type="body" sz="quarter" idx="10"/>
          </p:nvPr>
        </p:nvSpPr>
        <p:spPr>
          <a:xfrm>
            <a:off x="448310" y="990600"/>
            <a:ext cx="3622040" cy="576580"/>
          </a:xfrm>
        </p:spPr>
        <p:txBody>
          <a:bodyPr/>
          <a:p>
            <a:r>
              <a:t>7.1  输入/输出系统概述</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464945"/>
            <a:ext cx="8229600" cy="4925060"/>
          </a:xfrm>
        </p:spPr>
        <p:txBody>
          <a:bodyPr/>
          <a:p>
            <a:pPr latinLnBrk="0">
              <a:lnSpc>
                <a:spcPts val="4000"/>
              </a:lnSpc>
              <a:spcBef>
                <a:spcPts val="0"/>
              </a:spcBef>
            </a:pPr>
            <a:r>
              <a:rPr lang="zh-CN" altLang="en-US" sz="2000"/>
              <a:t>7.1.2输入/输出的基本方法</a:t>
            </a:r>
            <a:endParaRPr lang="zh-CN" altLang="en-US" sz="2000"/>
          </a:p>
          <a:p>
            <a:pPr latinLnBrk="0">
              <a:lnSpc>
                <a:spcPts val="4000"/>
              </a:lnSpc>
              <a:spcBef>
                <a:spcPts val="0"/>
              </a:spcBef>
            </a:pPr>
            <a:r>
              <a:rPr lang="zh-CN" altLang="en-US" sz="2000"/>
              <a:t>1. 程序控制方式</a:t>
            </a:r>
            <a:endParaRPr lang="zh-CN" altLang="en-US" sz="2000"/>
          </a:p>
          <a:p>
            <a:pPr latinLnBrk="0">
              <a:lnSpc>
                <a:spcPts val="4000"/>
              </a:lnSpc>
              <a:spcBef>
                <a:spcPts val="0"/>
              </a:spcBef>
            </a:pPr>
            <a:r>
              <a:rPr lang="zh-CN" altLang="en-US" sz="2000"/>
              <a:t>    程序控制方式的</a:t>
            </a:r>
            <a:r>
              <a:rPr lang="zh-CN" altLang="en-US" sz="2000">
                <a:solidFill>
                  <a:srgbClr val="FF0000"/>
                </a:solidFill>
              </a:rPr>
              <a:t>特点</a:t>
            </a:r>
            <a:r>
              <a:rPr lang="zh-CN" altLang="en-US" sz="2000"/>
              <a:t>是：依靠程序的控制来实现主机和外设的数据传送。可分为</a:t>
            </a:r>
            <a:r>
              <a:rPr lang="zh-CN" altLang="en-US" sz="2000">
                <a:solidFill>
                  <a:srgbClr val="FF0000"/>
                </a:solidFill>
              </a:rPr>
              <a:t>无条件传送方式和查询方式。</a:t>
            </a:r>
            <a:endParaRPr lang="zh-CN" altLang="en-US" sz="2000"/>
          </a:p>
          <a:p>
            <a:pPr latinLnBrk="0">
              <a:lnSpc>
                <a:spcPts val="4000"/>
              </a:lnSpc>
              <a:spcBef>
                <a:spcPts val="0"/>
              </a:spcBef>
            </a:pPr>
            <a:r>
              <a:rPr lang="zh-CN" altLang="en-US" sz="2000"/>
              <a:t>    </a:t>
            </a:r>
            <a:r>
              <a:rPr lang="zh-CN" altLang="en-US" sz="2000">
                <a:solidFill>
                  <a:srgbClr val="FF0000"/>
                </a:solidFill>
              </a:rPr>
              <a:t>无条件</a:t>
            </a:r>
            <a:r>
              <a:rPr lang="zh-CN" altLang="en-US" sz="2000"/>
              <a:t>传送方式又称为</a:t>
            </a:r>
            <a:r>
              <a:rPr lang="zh-CN" altLang="en-US" sz="2000">
                <a:solidFill>
                  <a:srgbClr val="FF0000"/>
                </a:solidFill>
              </a:rPr>
              <a:t>同步</a:t>
            </a:r>
            <a:r>
              <a:rPr lang="zh-CN" altLang="en-US" sz="2000"/>
              <a:t>传送方式：</a:t>
            </a:r>
            <a:r>
              <a:rPr lang="zh-CN" altLang="en-US" sz="2000">
                <a:sym typeface="+mn-ea"/>
              </a:rPr>
              <a:t>要求外设和CPU始终是准备好的，CPU直接执行输入或输出指令，便可实现数据传送，其实质是用程序定时同步传送，</a:t>
            </a:r>
            <a:r>
              <a:rPr lang="zh-CN" altLang="en-US" sz="2000"/>
              <a:t>一般用于固定外设在规定的时间进行信息交换。</a:t>
            </a:r>
            <a:endParaRPr lang="zh-CN" altLang="en-US" sz="2000"/>
          </a:p>
          <a:p>
            <a:pPr latinLnBrk="0">
              <a:lnSpc>
                <a:spcPts val="4000"/>
              </a:lnSpc>
              <a:spcBef>
                <a:spcPts val="0"/>
              </a:spcBef>
            </a:pPr>
            <a:r>
              <a:rPr lang="zh-CN" altLang="en-US" sz="2000">
                <a:solidFill>
                  <a:srgbClr val="FF0000"/>
                </a:solidFill>
              </a:rPr>
              <a:t>优点</a:t>
            </a:r>
            <a:r>
              <a:rPr lang="zh-CN" altLang="en-US" sz="2000"/>
              <a:t>：硬件、软件都比较简单，I/O接口中一般只需要数据端口。</a:t>
            </a:r>
            <a:endParaRPr lang="zh-CN" altLang="en-US" sz="2000"/>
          </a:p>
          <a:p>
            <a:pPr latinLnBrk="0">
              <a:lnSpc>
                <a:spcPts val="4000"/>
              </a:lnSpc>
              <a:spcBef>
                <a:spcPts val="0"/>
              </a:spcBef>
            </a:pPr>
            <a:r>
              <a:rPr lang="zh-CN" altLang="en-US" sz="2000">
                <a:solidFill>
                  <a:srgbClr val="FF0000"/>
                </a:solidFill>
              </a:rPr>
              <a:t>缺点</a:t>
            </a:r>
            <a:r>
              <a:rPr lang="zh-CN" altLang="en-US" sz="2000"/>
              <a:t>：容易造成数据丢失。</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13" name="文本占位符 12"/>
          <p:cNvSpPr>
            <a:spLocks noGrp="1"/>
          </p:cNvSpPr>
          <p:nvPr>
            <p:ph type="body" sz="quarter" idx="10"/>
          </p:nvPr>
        </p:nvSpPr>
        <p:spPr>
          <a:xfrm>
            <a:off x="448310" y="990600"/>
            <a:ext cx="3622040" cy="576580"/>
          </a:xfrm>
        </p:spPr>
        <p:txBody>
          <a:bodyPr/>
          <a:p>
            <a:r>
              <a:t>7.1  输入/输出系统概述</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298450" y="287338"/>
            <a:ext cx="6172200" cy="563562"/>
          </a:xfrm>
        </p:spPr>
        <p:txBody>
          <a:bodyPr/>
          <a:p>
            <a:endParaRPr lang="zh-CN" altLang="en-US"/>
          </a:p>
        </p:txBody>
      </p:sp>
      <p:sp>
        <p:nvSpPr>
          <p:cNvPr id="8" name="文本占位符 7"/>
          <p:cNvSpPr>
            <a:spLocks noGrp="1"/>
          </p:cNvSpPr>
          <p:nvPr>
            <p:ph type="body" sz="quarter" idx="10"/>
          </p:nvPr>
        </p:nvSpPr>
        <p:spPr>
          <a:xfrm>
            <a:off x="448310" y="990600"/>
            <a:ext cx="3622040" cy="576580"/>
          </a:xfrm>
        </p:spPr>
        <p:txBody>
          <a:bodyPr/>
          <a:p>
            <a:r>
              <a:t>7.1  输入/输出系统概述</a:t>
            </a:r>
          </a:p>
        </p:txBody>
      </p:sp>
      <p:sp>
        <p:nvSpPr>
          <p:cNvPr id="100" name="矩形 99"/>
          <p:cNvSpPr/>
          <p:nvPr/>
        </p:nvSpPr>
        <p:spPr>
          <a:xfrm>
            <a:off x="495935" y="1746885"/>
            <a:ext cx="8152130" cy="3683635"/>
          </a:xfrm>
          <a:prstGeom prst="rect">
            <a:avLst/>
          </a:prstGeom>
        </p:spPr>
        <p:txBody>
          <a:bodyPr vert="horz" wrap="square" rtlCol="0">
            <a:normAutofit/>
          </a:bodyPr>
          <a:p>
            <a:pPr lvl="0" algn="l">
              <a:lnSpc>
                <a:spcPts val="4000"/>
              </a:lnSpc>
              <a:spcBef>
                <a:spcPts val="0"/>
              </a:spcBef>
              <a:buClr>
                <a:schemeClr val="hlink"/>
              </a:buClr>
              <a:buFont typeface="Wingdings" panose="05000000000000000000" pitchFamily="2" charset="2"/>
            </a:pPr>
            <a:r>
              <a:rPr lang="en-US" altLang="zh-CN" sz="2000" kern="0">
                <a:solidFill>
                  <a:srgbClr val="00349E"/>
                </a:solidFill>
                <a:latin typeface="微软雅黑" panose="020B0503020204020204" pitchFamily="34" charset="-122"/>
                <a:ea typeface="微软雅黑" panose="020B0503020204020204" pitchFamily="34" charset="-122"/>
                <a:sym typeface="+mn-ea"/>
              </a:rPr>
              <a:t>     </a:t>
            </a:r>
            <a:r>
              <a:rPr lang="zh-CN" altLang="en-US" sz="2000" kern="0">
                <a:solidFill>
                  <a:srgbClr val="FF0000"/>
                </a:solidFill>
                <a:latin typeface="微软雅黑" panose="020B0503020204020204" pitchFamily="34" charset="-122"/>
                <a:ea typeface="微软雅黑" panose="020B0503020204020204" pitchFamily="34" charset="-122"/>
                <a:sym typeface="+mn-ea"/>
              </a:rPr>
              <a:t>查询方式：</a:t>
            </a:r>
            <a:r>
              <a:rPr lang="zh-CN" altLang="en-US" sz="2000" kern="0">
                <a:solidFill>
                  <a:srgbClr val="00349E"/>
                </a:solidFill>
                <a:latin typeface="微软雅黑" panose="020B0503020204020204" pitchFamily="34" charset="-122"/>
                <a:ea typeface="微软雅黑" panose="020B0503020204020204" pitchFamily="34" charset="-122"/>
                <a:sym typeface="+mn-ea"/>
              </a:rPr>
              <a:t>是指CPU在传送数据之前，要先检查外设是否“准备好”，若没有准备好，则继续查询其状态，直至外设准备好，即确认外围设备已具备传送条件之后，才能进行数据传送。</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lvl="0" algn="l">
              <a:lnSpc>
                <a:spcPts val="4000"/>
              </a:lnSpc>
              <a:spcBef>
                <a:spcPts val="0"/>
              </a:spcBef>
              <a:buClr>
                <a:schemeClr val="hlink"/>
              </a:buClr>
              <a:buFont typeface="Wingdings" panose="05000000000000000000" pitchFamily="2" charset="2"/>
            </a:pPr>
            <a:r>
              <a:rPr lang="zh-CN" altLang="en-US" sz="2000" kern="0">
                <a:solidFill>
                  <a:srgbClr val="00349E"/>
                </a:solidFill>
                <a:latin typeface="微软雅黑" panose="020B0503020204020204" pitchFamily="34" charset="-122"/>
                <a:ea typeface="微软雅黑" panose="020B0503020204020204" pitchFamily="34" charset="-122"/>
                <a:sym typeface="+mn-ea"/>
              </a:rPr>
              <a:t>    </a:t>
            </a:r>
            <a:r>
              <a:rPr lang="zh-CN" altLang="en-US" sz="2000" kern="0">
                <a:solidFill>
                  <a:srgbClr val="FF0000"/>
                </a:solidFill>
                <a:latin typeface="微软雅黑" panose="020B0503020204020204" pitchFamily="34" charset="-122"/>
                <a:ea typeface="微软雅黑" panose="020B0503020204020204" pitchFamily="34" charset="-122"/>
                <a:sym typeface="+mn-ea"/>
              </a:rPr>
              <a:t>缺点</a:t>
            </a:r>
            <a:r>
              <a:rPr lang="zh-CN" altLang="en-US" sz="2000" kern="0">
                <a:solidFill>
                  <a:srgbClr val="00349E"/>
                </a:solidFill>
                <a:latin typeface="微软雅黑" panose="020B0503020204020204" pitchFamily="34" charset="-122"/>
                <a:ea typeface="微软雅黑" panose="020B0503020204020204" pitchFamily="34" charset="-122"/>
                <a:sym typeface="+mn-ea"/>
              </a:rPr>
              <a:t>：CPU每传送一个数据，需要花费很多时间来等待外设进行数据传送的准备，因此CPU的效率很低，且CPU与外设不能并行工作。</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lvl="0" algn="l">
              <a:lnSpc>
                <a:spcPts val="4000"/>
              </a:lnSpc>
              <a:spcBef>
                <a:spcPts val="0"/>
              </a:spcBef>
              <a:buClr>
                <a:schemeClr val="hlink"/>
              </a:buClr>
              <a:buFont typeface="Wingdings" panose="05000000000000000000" pitchFamily="2" charset="2"/>
            </a:pPr>
            <a:r>
              <a:rPr lang="zh-CN" altLang="en-US" sz="2000" kern="0">
                <a:solidFill>
                  <a:srgbClr val="00349E"/>
                </a:solidFill>
                <a:latin typeface="微软雅黑" panose="020B0503020204020204" pitchFamily="34" charset="-122"/>
                <a:ea typeface="微软雅黑" panose="020B0503020204020204" pitchFamily="34" charset="-122"/>
                <a:sym typeface="+mn-ea"/>
              </a:rPr>
              <a:t>   </a:t>
            </a:r>
            <a:r>
              <a:rPr lang="zh-CN" altLang="en-US" sz="2000" kern="0">
                <a:solidFill>
                  <a:srgbClr val="FF0000"/>
                </a:solidFill>
                <a:latin typeface="微软雅黑" panose="020B0503020204020204" pitchFamily="34" charset="-122"/>
                <a:ea typeface="微软雅黑" panose="020B0503020204020204" pitchFamily="34" charset="-122"/>
                <a:sym typeface="+mn-ea"/>
              </a:rPr>
              <a:t> 优点</a:t>
            </a:r>
            <a:r>
              <a:rPr lang="zh-CN" altLang="en-US" sz="2000" kern="0">
                <a:solidFill>
                  <a:srgbClr val="00349E"/>
                </a:solidFill>
                <a:latin typeface="微软雅黑" panose="020B0503020204020204" pitchFamily="34" charset="-122"/>
                <a:ea typeface="微软雅黑" panose="020B0503020204020204" pitchFamily="34" charset="-122"/>
                <a:sym typeface="+mn-ea"/>
              </a:rPr>
              <a:t>：实现这种传送方式的硬件接口电路简单。</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89890" y="1667510"/>
            <a:ext cx="8364220" cy="4308475"/>
          </a:xfrm>
        </p:spPr>
        <p:txBody>
          <a:bodyPr/>
          <a:p>
            <a:pPr latinLnBrk="0">
              <a:lnSpc>
                <a:spcPts val="4000"/>
              </a:lnSpc>
              <a:spcBef>
                <a:spcPts val="0"/>
              </a:spcBef>
            </a:pPr>
            <a:r>
              <a:rPr lang="zh-CN" altLang="en-US" sz="2000"/>
              <a:t>2. 中断控制方式</a:t>
            </a:r>
            <a:endParaRPr lang="zh-CN" altLang="en-US" sz="2000"/>
          </a:p>
          <a:p>
            <a:pPr latinLnBrk="0">
              <a:lnSpc>
                <a:spcPts val="4000"/>
              </a:lnSpc>
              <a:spcBef>
                <a:spcPts val="0"/>
              </a:spcBef>
            </a:pPr>
            <a:r>
              <a:rPr lang="zh-CN" altLang="en-US" sz="2000"/>
              <a:t>    中断是外围设备“</a:t>
            </a:r>
            <a:r>
              <a:rPr lang="zh-CN" altLang="en-US" sz="2000">
                <a:solidFill>
                  <a:srgbClr val="FF0000"/>
                </a:solidFill>
              </a:rPr>
              <a:t>主动</a:t>
            </a:r>
            <a:r>
              <a:rPr lang="zh-CN" altLang="en-US" sz="2000"/>
              <a:t>”通知CPU准备发送或接收数据。当外设需要与CPU进行数据交换时，便由中断接口电路向CPU发出一个中断请求信号，待CPU响应这一中断请求后，便可通过中断服务程序完成I/O信息交换。  </a:t>
            </a:r>
            <a:endParaRPr lang="zh-CN" altLang="en-US" sz="2000"/>
          </a:p>
          <a:p>
            <a:pPr latinLnBrk="0">
              <a:lnSpc>
                <a:spcPts val="4000"/>
              </a:lnSpc>
              <a:spcBef>
                <a:spcPts val="0"/>
              </a:spcBef>
            </a:pPr>
            <a:r>
              <a:rPr lang="zh-CN" altLang="en-US" sz="2000"/>
              <a:t>   </a:t>
            </a:r>
            <a:r>
              <a:rPr lang="zh-CN" altLang="en-US" sz="2000">
                <a:solidFill>
                  <a:srgbClr val="FF0000"/>
                </a:solidFill>
              </a:rPr>
              <a:t>优点</a:t>
            </a:r>
            <a:r>
              <a:rPr lang="zh-CN" altLang="en-US" sz="2000"/>
              <a:t>：由于CPU省去了对外设状态查询和等待的时间，从而使CPU与外设可以并行地工作，大大提高了CPU的效率。</a:t>
            </a:r>
            <a:endParaRPr lang="zh-CN" altLang="en-US" sz="2000"/>
          </a:p>
          <a:p>
            <a:pPr latinLnBrk="0">
              <a:lnSpc>
                <a:spcPts val="4000"/>
              </a:lnSpc>
              <a:spcBef>
                <a:spcPts val="0"/>
              </a:spcBef>
            </a:pPr>
            <a:r>
              <a:rPr lang="zh-CN" altLang="en-US" sz="2000"/>
              <a:t>  </a:t>
            </a:r>
            <a:r>
              <a:rPr lang="zh-CN" altLang="en-US" sz="2000">
                <a:solidFill>
                  <a:srgbClr val="FF0000"/>
                </a:solidFill>
              </a:rPr>
              <a:t> 缺点</a:t>
            </a:r>
            <a:r>
              <a:rPr lang="zh-CN" altLang="en-US" sz="2000"/>
              <a:t>：中断传送每操作一次，CPU就会打断原来执行的程序去执行一段中断服务程序，</a:t>
            </a:r>
            <a:r>
              <a:rPr lang="zh-CN" altLang="en-US" sz="2000">
                <a:sym typeface="+mn-ea"/>
              </a:rPr>
              <a:t>时间开销比较大，</a:t>
            </a:r>
            <a:r>
              <a:rPr lang="zh-CN" altLang="en-US" sz="2000"/>
              <a:t>对速度较高的外设可能会产生信息丢失。</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9" name="文本占位符 8"/>
          <p:cNvSpPr>
            <a:spLocks noGrp="1"/>
          </p:cNvSpPr>
          <p:nvPr>
            <p:ph type="body" sz="quarter" idx="10"/>
          </p:nvPr>
        </p:nvSpPr>
        <p:spPr>
          <a:xfrm>
            <a:off x="448310" y="990600"/>
            <a:ext cx="3622040" cy="576580"/>
          </a:xfrm>
        </p:spPr>
        <p:txBody>
          <a:bodyPr/>
          <a:p>
            <a:r>
              <a:t>7.1  输入/输出系统概述</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329690"/>
            <a:ext cx="8229600" cy="5180330"/>
          </a:xfrm>
        </p:spPr>
        <p:txBody>
          <a:bodyPr/>
          <a:p>
            <a:pPr latinLnBrk="0">
              <a:lnSpc>
                <a:spcPts val="4000"/>
              </a:lnSpc>
              <a:spcBef>
                <a:spcPts val="0"/>
              </a:spcBef>
            </a:pPr>
            <a:r>
              <a:rPr lang="zh-CN" altLang="en-US" sz="2000"/>
              <a:t>3. 直接存储器存取控制方式</a:t>
            </a:r>
            <a:endParaRPr lang="zh-CN" altLang="en-US" sz="2000"/>
          </a:p>
          <a:p>
            <a:pPr latinLnBrk="0">
              <a:lnSpc>
                <a:spcPts val="4000"/>
              </a:lnSpc>
              <a:spcBef>
                <a:spcPts val="0"/>
              </a:spcBef>
            </a:pPr>
            <a:r>
              <a:rPr lang="zh-CN" altLang="en-US" sz="2000"/>
              <a:t>    直接存储器存取（Direct Memory Access，</a:t>
            </a:r>
            <a:r>
              <a:rPr lang="zh-CN" altLang="en-US" sz="2000">
                <a:solidFill>
                  <a:srgbClr val="FF0000"/>
                </a:solidFill>
              </a:rPr>
              <a:t>DMA</a:t>
            </a:r>
            <a:r>
              <a:rPr lang="zh-CN" altLang="en-US" sz="2000"/>
              <a:t>）方式是一种完全由硬件执行I/O交换的方式。在这种方式中，CPU不参与数据的传送，而是由DMA控制器来实现内存与外设之间、外设与外设之间的直接快速传送，几乎没有额外时间开销，因此传输效率很高，并且减轻了CPU的负担，这对于大批量数据块的高速传送特别有用。</a:t>
            </a:r>
            <a:endParaRPr lang="zh-CN" altLang="en-US" sz="2000"/>
          </a:p>
          <a:p>
            <a:pPr algn="l" latinLnBrk="0">
              <a:lnSpc>
                <a:spcPts val="4000"/>
              </a:lnSpc>
              <a:spcBef>
                <a:spcPts val="0"/>
              </a:spcBef>
            </a:pPr>
            <a:r>
              <a:rPr lang="zh-CN" altLang="en-US" sz="2000">
                <a:sym typeface="+mn-ea"/>
              </a:rPr>
              <a:t>4. 通道方式</a:t>
            </a:r>
            <a:endParaRPr lang="zh-CN" altLang="en-US" sz="2000">
              <a:sym typeface="+mn-ea"/>
            </a:endParaRPr>
          </a:p>
          <a:p>
            <a:pPr algn="l" latinLnBrk="0">
              <a:lnSpc>
                <a:spcPts val="4000"/>
              </a:lnSpc>
              <a:spcBef>
                <a:spcPts val="0"/>
              </a:spcBef>
            </a:pPr>
            <a:r>
              <a:rPr lang="zh-CN" altLang="en-US" sz="2000">
                <a:sym typeface="+mn-ea"/>
              </a:rPr>
              <a:t>    </a:t>
            </a:r>
            <a:r>
              <a:rPr lang="zh-CN" altLang="en-US" sz="2000">
                <a:solidFill>
                  <a:srgbClr val="FF0000"/>
                </a:solidFill>
                <a:sym typeface="+mn-ea"/>
              </a:rPr>
              <a:t>通道是一个具有特殊功能的处理器</a:t>
            </a:r>
            <a:r>
              <a:rPr lang="zh-CN" altLang="en-US" sz="2000">
                <a:sym typeface="+mn-ea"/>
              </a:rPr>
              <a:t>，某些应用中称其为输入/输出处理器(IOP)，它可以实现对外围设备的统一管理和外围设备与内存之间的数据传送。这种提高CPU效率的办法是以花费更多的硬件为代价的。</a:t>
            </a:r>
            <a:endParaRPr lang="zh-CN" altLang="en-US" sz="2000">
              <a:sym typeface="+mn-ea"/>
            </a:endParaRPr>
          </a:p>
        </p:txBody>
      </p:sp>
      <p:sp>
        <p:nvSpPr>
          <p:cNvPr id="5" name="标题 4"/>
          <p:cNvSpPr>
            <a:spLocks noGrp="1"/>
          </p:cNvSpPr>
          <p:nvPr>
            <p:ph type="title"/>
          </p:nvPr>
        </p:nvSpPr>
        <p:spPr>
          <a:xfrm>
            <a:off x="298450" y="287338"/>
            <a:ext cx="6172200" cy="563562"/>
          </a:xfrm>
        </p:spPr>
        <p:txBody>
          <a:bodyPr/>
          <a:p>
            <a:endParaRPr lang="zh-CN" altLang="en-US"/>
          </a:p>
        </p:txBody>
      </p:sp>
      <p:sp>
        <p:nvSpPr>
          <p:cNvPr id="12" name="文本占位符 11"/>
          <p:cNvSpPr>
            <a:spLocks noGrp="1"/>
          </p:cNvSpPr>
          <p:nvPr>
            <p:ph type="body" sz="quarter" idx="10"/>
          </p:nvPr>
        </p:nvSpPr>
        <p:spPr>
          <a:xfrm>
            <a:off x="448310" y="990600"/>
            <a:ext cx="3622040" cy="576580"/>
          </a:xfrm>
        </p:spPr>
        <p:txBody>
          <a:bodyPr/>
          <a:p>
            <a:r>
              <a:t>7.1  输入/输出系统概述</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stretch>
            <a:fillRect/>
          </a:stretch>
        </p:blipFill>
        <p:spPr>
          <a:xfrm>
            <a:off x="3056890" y="3403600"/>
            <a:ext cx="5809615" cy="2799715"/>
          </a:xfrm>
          <a:prstGeom prst="rect">
            <a:avLst/>
          </a:prstGeom>
        </p:spPr>
      </p:pic>
      <p:sp>
        <p:nvSpPr>
          <p:cNvPr id="5" name="标题 4"/>
          <p:cNvSpPr>
            <a:spLocks noGrp="1"/>
          </p:cNvSpPr>
          <p:nvPr>
            <p:ph type="title"/>
          </p:nvPr>
        </p:nvSpPr>
        <p:spPr>
          <a:xfrm>
            <a:off x="298450" y="287338"/>
            <a:ext cx="6172200" cy="563562"/>
          </a:xfrm>
        </p:spPr>
        <p:txBody>
          <a:bodyPr/>
          <a:p>
            <a:endParaRPr lang="zh-CN" altLang="en-US"/>
          </a:p>
        </p:txBody>
      </p:sp>
      <p:sp>
        <p:nvSpPr>
          <p:cNvPr id="7" name="内容占位符 6"/>
          <p:cNvSpPr>
            <a:spLocks noGrp="1"/>
          </p:cNvSpPr>
          <p:nvPr>
            <p:ph idx="1"/>
          </p:nvPr>
        </p:nvSpPr>
        <p:spPr>
          <a:xfrm>
            <a:off x="457200" y="1363345"/>
            <a:ext cx="8229600" cy="2585720"/>
          </a:xfrm>
        </p:spPr>
        <p:txBody>
          <a:bodyPr/>
          <a:p>
            <a:pPr latinLnBrk="0">
              <a:lnSpc>
                <a:spcPts val="3500"/>
              </a:lnSpc>
              <a:spcBef>
                <a:spcPts val="0"/>
              </a:spcBef>
            </a:pPr>
            <a:r>
              <a:rPr sz="2000"/>
              <a:t>5. 外围处理机方式</a:t>
            </a:r>
            <a:endParaRPr sz="2000"/>
          </a:p>
          <a:p>
            <a:pPr latinLnBrk="0">
              <a:lnSpc>
                <a:spcPts val="4000"/>
              </a:lnSpc>
              <a:spcBef>
                <a:spcPts val="0"/>
              </a:spcBef>
            </a:pPr>
            <a:r>
              <a:rPr sz="2000"/>
              <a:t>    外围处理机（Peripheral Processor Unit，</a:t>
            </a:r>
            <a:r>
              <a:rPr sz="2000">
                <a:solidFill>
                  <a:srgbClr val="FF0000"/>
                </a:solidFill>
              </a:rPr>
              <a:t>PPU</a:t>
            </a:r>
            <a:r>
              <a:rPr sz="2000"/>
              <a:t>）方式是通道方式的进一步发展。由于PPU基本上独立于主机工作，它承担原来必须由CPU承担的I/O操作，这就大大地减轻了CPU控制外设的负担，从而有效地减少了CPU在I/O处理中的开销。</a:t>
            </a:r>
            <a:endParaRPr sz="2000"/>
          </a:p>
          <a:p>
            <a:pPr latinLnBrk="0">
              <a:lnSpc>
                <a:spcPts val="3500"/>
              </a:lnSpc>
              <a:spcBef>
                <a:spcPts val="0"/>
              </a:spcBef>
            </a:pPr>
            <a:endParaRPr sz="2000"/>
          </a:p>
        </p:txBody>
      </p:sp>
      <p:sp>
        <p:nvSpPr>
          <p:cNvPr id="100" name="文本框 99"/>
          <p:cNvSpPr txBox="1"/>
          <p:nvPr/>
        </p:nvSpPr>
        <p:spPr>
          <a:xfrm>
            <a:off x="3056890" y="6203315"/>
            <a:ext cx="5080000" cy="306705"/>
          </a:xfrm>
          <a:prstGeom prst="rect">
            <a:avLst/>
          </a:prstGeom>
          <a:noFill/>
          <a:ln w="9525">
            <a:noFill/>
          </a:ln>
        </p:spPr>
        <p:txBody>
          <a:bodyPr>
            <a:spAutoFit/>
          </a:bodyPr>
          <a:p>
            <a:pPr marL="0" indent="0" algn="ctr"/>
            <a:r>
              <a:rPr lang="zh-CN" sz="1400" b="1">
                <a:latin typeface="Times New Roman" panose="02020603050405020304" charset="0"/>
                <a:ea typeface="宋体" panose="02010600030101010101" pitchFamily="2" charset="-122"/>
              </a:rPr>
              <a:t>图</a:t>
            </a:r>
            <a:r>
              <a:rPr lang="en-US" sz="1400" b="1">
                <a:latin typeface="Times New Roman" panose="02020603050405020304" charset="0"/>
                <a:ea typeface="宋体" panose="02010600030101010101" pitchFamily="2" charset="-122"/>
              </a:rPr>
              <a:t>7.3   </a:t>
            </a:r>
            <a:r>
              <a:rPr lang="zh-CN" sz="1400" b="1">
                <a:latin typeface="Times New Roman" panose="02020603050405020304" charset="0"/>
                <a:ea typeface="宋体" panose="02010600030101010101" pitchFamily="2" charset="-122"/>
              </a:rPr>
              <a:t>外围设备的输入</a:t>
            </a:r>
            <a:r>
              <a:rPr lang="en-US" sz="1400" b="1">
                <a:latin typeface="Times New Roman" panose="02020603050405020304" charset="0"/>
                <a:ea typeface="宋体" panose="02010600030101010101" pitchFamily="2" charset="-122"/>
              </a:rPr>
              <a:t>/</a:t>
            </a:r>
            <a:r>
              <a:rPr lang="zh-CN" sz="1400" b="1">
                <a:latin typeface="Times New Roman" panose="02020603050405020304" charset="0"/>
                <a:ea typeface="宋体" panose="02010600030101010101" pitchFamily="2" charset="-122"/>
              </a:rPr>
              <a:t>输出控制方式</a:t>
            </a:r>
            <a:endParaRPr lang="zh-CN" altLang="en-US" sz="1400" b="1"/>
          </a:p>
        </p:txBody>
      </p:sp>
      <p:sp>
        <p:nvSpPr>
          <p:cNvPr id="10" name="文本占位符 9"/>
          <p:cNvSpPr>
            <a:spLocks noGrp="1"/>
          </p:cNvSpPr>
          <p:nvPr>
            <p:ph type="body" sz="quarter" idx="10"/>
          </p:nvPr>
        </p:nvSpPr>
        <p:spPr>
          <a:xfrm>
            <a:off x="448310" y="990600"/>
            <a:ext cx="3622040" cy="576580"/>
          </a:xfrm>
        </p:spPr>
        <p:txBody>
          <a:bodyPr/>
          <a:p>
            <a:r>
              <a:t>7.1  输入/输出系统概述</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67180"/>
            <a:ext cx="8229600" cy="3911600"/>
          </a:xfrm>
        </p:spPr>
        <p:txBody>
          <a:bodyPr/>
          <a:p>
            <a:pPr latinLnBrk="0">
              <a:lnSpc>
                <a:spcPts val="4000"/>
              </a:lnSpc>
              <a:spcBef>
                <a:spcPts val="0"/>
              </a:spcBef>
            </a:pPr>
            <a:r>
              <a:rPr lang="zh-CN" altLang="en-US" sz="2000"/>
              <a:t>7.2.1  无条件传送</a:t>
            </a:r>
            <a:endParaRPr lang="zh-CN" altLang="en-US" sz="2000"/>
          </a:p>
          <a:p>
            <a:pPr latinLnBrk="0">
              <a:lnSpc>
                <a:spcPts val="4000"/>
              </a:lnSpc>
              <a:spcBef>
                <a:spcPts val="0"/>
              </a:spcBef>
            </a:pPr>
            <a:r>
              <a:rPr lang="zh-CN" altLang="en-US" sz="2000"/>
              <a:t>       </a:t>
            </a:r>
            <a:r>
              <a:rPr lang="zh-CN" altLang="en-US" sz="2000">
                <a:solidFill>
                  <a:srgbClr val="FF0000"/>
                </a:solidFill>
              </a:rPr>
              <a:t>所谓无条件，就是假设外设已处于就绪状态，数据传送时，程序不必再去查询外设的状态，而直接执行I/O指令进行数据传输。</a:t>
            </a:r>
            <a:r>
              <a:rPr lang="zh-CN" altLang="en-US" sz="2000"/>
              <a:t>无条件传送又称为立即传送、同步传送。例如，有些简单的输入设备，如按键、开关等，相对于CPU而言，其状态很少发生变化。只要CPU需要，可随时读取其状态。有些简单的输出设备，如LED数码管、交通信号灯等，可以随时接受CPU发来的显示数据。</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8" name="文本占位符 7"/>
          <p:cNvSpPr>
            <a:spLocks noGrp="1"/>
          </p:cNvSpPr>
          <p:nvPr>
            <p:ph type="body" sz="quarter" idx="10"/>
          </p:nvPr>
        </p:nvSpPr>
        <p:spPr>
          <a:xfrm>
            <a:off x="448310" y="990600"/>
            <a:ext cx="3622040" cy="576580"/>
          </a:xfrm>
        </p:spPr>
        <p:txBody>
          <a:bodyPr/>
          <a:p>
            <a:r>
              <a:t>7.</a:t>
            </a:r>
            <a:r>
              <a:rPr lang="en-US"/>
              <a:t>2</a:t>
            </a:r>
            <a:r>
              <a:t>  </a:t>
            </a:r>
            <a:r>
              <a:rPr lang="zh-CN"/>
              <a:t>程序控制方式</a:t>
            </a:r>
            <a:endParaRPr 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zh-CN" altLang="en-US" sz="2400" b="0"/>
              <a:t>微机原理与接口技术（第</a:t>
            </a:r>
            <a:r>
              <a:rPr lang="en-US" altLang="zh-CN" sz="2400" b="0"/>
              <a:t>3</a:t>
            </a:r>
            <a:r>
              <a:rPr lang="zh-CN" altLang="en-US" sz="2400" b="0"/>
              <a:t>版）</a:t>
            </a:r>
            <a:endParaRPr lang="zh-CN" altLang="en-US" sz="2400" b="0"/>
          </a:p>
        </p:txBody>
      </p:sp>
      <p:sp>
        <p:nvSpPr>
          <p:cNvPr id="33795" name="Rectangle 3"/>
          <p:cNvSpPr>
            <a:spLocks noChangeArrowheads="1"/>
          </p:cNvSpPr>
          <p:nvPr/>
        </p:nvSpPr>
        <p:spPr bwMode="black">
          <a:xfrm>
            <a:off x="4780915" y="2122170"/>
            <a:ext cx="3508375" cy="497205"/>
          </a:xfrm>
          <a:prstGeom prst="rect">
            <a:avLst/>
          </a:prstGeom>
          <a:noFill/>
          <a:ln w="9525" algn="ctr">
            <a:noFill/>
            <a:miter lim="800000"/>
          </a:ln>
          <a:effectLst/>
        </p:spPr>
        <p:txBody>
          <a:bodyPr>
            <a:spAutoFit/>
          </a:bodyPr>
          <a:lstStyle/>
          <a:p>
            <a:pPr eaLnBrk="0" hangingPunct="0">
              <a:lnSpc>
                <a:spcPct val="110000"/>
              </a:lnSpc>
            </a:pPr>
            <a:r>
              <a:rPr lang="en-US" altLang="zh-CN" sz="2400" b="1">
                <a:solidFill>
                  <a:srgbClr val="B10303"/>
                </a:solidFill>
                <a:latin typeface="微软雅黑" panose="020B0503020204020204" pitchFamily="34" charset="-122"/>
                <a:ea typeface="微软雅黑" panose="020B0503020204020204" pitchFamily="34" charset="-122"/>
                <a:cs typeface="微软雅黑" panose="020B0503020204020204" pitchFamily="34" charset="-122"/>
              </a:rPr>
              <a:t>7 </a:t>
            </a:r>
            <a:r>
              <a:rPr lang="zh-CN" altLang="en-US" sz="2400" b="1">
                <a:solidFill>
                  <a:srgbClr val="B10303"/>
                </a:solidFill>
                <a:latin typeface="微软雅黑" panose="020B0503020204020204" pitchFamily="34" charset="-122"/>
                <a:ea typeface="微软雅黑" panose="020B0503020204020204" pitchFamily="34" charset="-122"/>
                <a:cs typeface="微软雅黑" panose="020B0503020204020204" pitchFamily="34" charset="-122"/>
              </a:rPr>
              <a:t>输入输出技术</a:t>
            </a:r>
            <a:endParaRPr lang="zh-CN" altLang="en-US" sz="2400" b="1">
              <a:solidFill>
                <a:srgbClr val="B10303"/>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796" name="Line 4"/>
          <p:cNvSpPr>
            <a:spLocks noChangeShapeType="1"/>
          </p:cNvSpPr>
          <p:nvPr/>
        </p:nvSpPr>
        <p:spPr bwMode="auto">
          <a:xfrm flipH="1">
            <a:off x="4622800" y="2121853"/>
            <a:ext cx="4763" cy="3600026"/>
          </a:xfrm>
          <a:prstGeom prst="line">
            <a:avLst/>
          </a:prstGeom>
          <a:noFill/>
          <a:ln w="9525">
            <a:solidFill>
              <a:schemeClr val="tx1"/>
            </a:solidFill>
            <a:prstDash val="dash"/>
            <a:round/>
          </a:ln>
          <a:effectLst/>
        </p:spPr>
        <p:txBody>
          <a:bodyPr wrap="none" anchor="ctr"/>
          <a:lstStyle/>
          <a:p>
            <a:endParaRPr lang="zh-CN" altLang="en-US"/>
          </a:p>
        </p:txBody>
      </p:sp>
      <p:grpSp>
        <p:nvGrpSpPr>
          <p:cNvPr id="4" name="组合 3"/>
          <p:cNvGrpSpPr/>
          <p:nvPr/>
        </p:nvGrpSpPr>
        <p:grpSpPr>
          <a:xfrm>
            <a:off x="5039995" y="3105785"/>
            <a:ext cx="3182620" cy="368300"/>
            <a:chOff x="7937" y="5230"/>
            <a:chExt cx="5012" cy="580"/>
          </a:xfrm>
        </p:grpSpPr>
        <p:sp>
          <p:nvSpPr>
            <p:cNvPr id="33808" name="AutoShape 16"/>
            <p:cNvSpPr>
              <a:spLocks noChangeArrowheads="1"/>
            </p:cNvSpPr>
            <p:nvPr/>
          </p:nvSpPr>
          <p:spPr bwMode="gray">
            <a:xfrm>
              <a:off x="7937" y="5325"/>
              <a:ext cx="390" cy="39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2"/>
            </a:solidFill>
            <a:ln w="9525" algn="ctr">
              <a:noFill/>
              <a:round/>
            </a:ln>
            <a:effectLst>
              <a:outerShdw dist="28398" dir="1593903" algn="ctr" rotWithShape="0">
                <a:schemeClr val="bg2">
                  <a:alpha val="50000"/>
                </a:schemeClr>
              </a:outerShdw>
            </a:effectLst>
          </p:spPr>
          <p:txBody>
            <a:bodyPr wrap="none" anchor="ctr"/>
            <a:lstStyle/>
            <a:p>
              <a:endParaRPr lang="zh-CN" altLang="en-US"/>
            </a:p>
          </p:txBody>
        </p:sp>
        <p:sp>
          <p:nvSpPr>
            <p:cNvPr id="33812" name="Text Box 20"/>
            <p:cNvSpPr txBox="1">
              <a:spLocks noChangeArrowheads="1"/>
            </p:cNvSpPr>
            <p:nvPr/>
          </p:nvSpPr>
          <p:spPr bwMode="gray">
            <a:xfrm>
              <a:off x="8337" y="5230"/>
              <a:ext cx="4612" cy="580"/>
            </a:xfrm>
            <a:prstGeom prst="rect">
              <a:avLst/>
            </a:prstGeom>
            <a:noFill/>
            <a:ln w="9525" algn="ctr">
              <a:noFill/>
              <a:miter lim="800000"/>
            </a:ln>
            <a:effectLst/>
          </p:spPr>
          <p:txBody>
            <a:bodyPr wrap="square">
              <a:spAutoFit/>
            </a:bodyPr>
            <a:lstStyle/>
            <a:p>
              <a:pPr eaLnBrk="0" hangingPunct="0"/>
              <a:r>
                <a:rPr lang="zh-CN" altLang="en-US" sz="1800">
                  <a:solidFill>
                    <a:srgbClr val="1C1C1C"/>
                  </a:solidFill>
                  <a:latin typeface="微软雅黑" panose="020B0503020204020204" pitchFamily="34" charset="-122"/>
                  <a:ea typeface="微软雅黑" panose="020B0503020204020204" pitchFamily="34" charset="-122"/>
                  <a:cs typeface="Arial" panose="020B0604020202020204" pitchFamily="34" charset="0"/>
                </a:rPr>
                <a:t>输入/输出系统概述</a:t>
              </a:r>
              <a:endParaRPr lang="zh-CN" altLang="en-US" sz="1800">
                <a:solidFill>
                  <a:srgbClr val="1C1C1C"/>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5" name="组合 4"/>
          <p:cNvGrpSpPr/>
          <p:nvPr/>
        </p:nvGrpSpPr>
        <p:grpSpPr>
          <a:xfrm>
            <a:off x="5039995" y="3557905"/>
            <a:ext cx="2555875" cy="368300"/>
            <a:chOff x="7937" y="5942"/>
            <a:chExt cx="4025" cy="580"/>
          </a:xfrm>
        </p:grpSpPr>
        <p:sp>
          <p:nvSpPr>
            <p:cNvPr id="33809" name="AutoShape 17"/>
            <p:cNvSpPr>
              <a:spLocks noChangeArrowheads="1"/>
            </p:cNvSpPr>
            <p:nvPr/>
          </p:nvSpPr>
          <p:spPr bwMode="gray">
            <a:xfrm>
              <a:off x="7937" y="6037"/>
              <a:ext cx="390" cy="39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folHlink"/>
            </a:solidFill>
            <a:ln w="9525" algn="ctr">
              <a:noFill/>
              <a:round/>
            </a:ln>
            <a:effectLst>
              <a:outerShdw dist="28398" dir="1593903" algn="ctr" rotWithShape="0">
                <a:schemeClr val="bg2">
                  <a:alpha val="50000"/>
                </a:schemeClr>
              </a:outerShdw>
            </a:effectLst>
          </p:spPr>
          <p:txBody>
            <a:bodyPr wrap="none" anchor="ctr"/>
            <a:lstStyle/>
            <a:p>
              <a:endParaRPr lang="zh-CN" altLang="en-US"/>
            </a:p>
          </p:txBody>
        </p:sp>
        <p:sp>
          <p:nvSpPr>
            <p:cNvPr id="33813" name="Text Box 21"/>
            <p:cNvSpPr txBox="1">
              <a:spLocks noChangeArrowheads="1"/>
            </p:cNvSpPr>
            <p:nvPr/>
          </p:nvSpPr>
          <p:spPr bwMode="gray">
            <a:xfrm>
              <a:off x="8337" y="5942"/>
              <a:ext cx="3625" cy="580"/>
            </a:xfrm>
            <a:prstGeom prst="rect">
              <a:avLst/>
            </a:prstGeom>
            <a:noFill/>
            <a:ln w="9525" algn="ctr">
              <a:noFill/>
              <a:miter lim="800000"/>
            </a:ln>
            <a:effectLst/>
          </p:spPr>
          <p:txBody>
            <a:bodyPr>
              <a:spAutoFit/>
            </a:bodyPr>
            <a:lstStyle/>
            <a:p>
              <a:pPr eaLnBrk="0" hangingPunct="0"/>
              <a:r>
                <a:rPr lang="en-US" altLang="zh-CN" sz="1800">
                  <a:solidFill>
                    <a:srgbClr val="1C1C1C"/>
                  </a:solidFill>
                  <a:latin typeface="微软雅黑" panose="020B0503020204020204" pitchFamily="34" charset="-122"/>
                  <a:ea typeface="微软雅黑" panose="020B0503020204020204" pitchFamily="34" charset="-122"/>
                  <a:cs typeface="Arial" panose="020B0604020202020204" pitchFamily="34" charset="0"/>
                </a:rPr>
                <a:t>程序控制方式</a:t>
              </a:r>
              <a:endParaRPr lang="en-US" altLang="zh-CN" sz="1800">
                <a:solidFill>
                  <a:srgbClr val="1C1C1C"/>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6" name="组合 5"/>
          <p:cNvGrpSpPr/>
          <p:nvPr/>
        </p:nvGrpSpPr>
        <p:grpSpPr>
          <a:xfrm>
            <a:off x="5039995" y="4010025"/>
            <a:ext cx="2555240" cy="368300"/>
            <a:chOff x="7937" y="6654"/>
            <a:chExt cx="4024" cy="580"/>
          </a:xfrm>
        </p:grpSpPr>
        <p:sp>
          <p:nvSpPr>
            <p:cNvPr id="33810" name="AutoShape 18"/>
            <p:cNvSpPr>
              <a:spLocks noChangeArrowheads="1"/>
            </p:cNvSpPr>
            <p:nvPr/>
          </p:nvSpPr>
          <p:spPr bwMode="gray">
            <a:xfrm>
              <a:off x="7937" y="6749"/>
              <a:ext cx="390" cy="39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hlink"/>
            </a:solidFill>
            <a:ln w="9525" algn="ctr">
              <a:noFill/>
              <a:round/>
            </a:ln>
            <a:effectLst>
              <a:outerShdw dist="28398" dir="1593903" algn="ctr" rotWithShape="0">
                <a:schemeClr val="bg2">
                  <a:alpha val="50000"/>
                </a:schemeClr>
              </a:outerShdw>
            </a:effectLst>
          </p:spPr>
          <p:txBody>
            <a:bodyPr wrap="none" anchor="ctr"/>
            <a:lstStyle/>
            <a:p>
              <a:endParaRPr lang="zh-CN" altLang="en-US"/>
            </a:p>
          </p:txBody>
        </p:sp>
        <p:sp>
          <p:nvSpPr>
            <p:cNvPr id="33814" name="Text Box 22"/>
            <p:cNvSpPr txBox="1">
              <a:spLocks noChangeArrowheads="1"/>
            </p:cNvSpPr>
            <p:nvPr/>
          </p:nvSpPr>
          <p:spPr bwMode="gray">
            <a:xfrm>
              <a:off x="8336" y="6654"/>
              <a:ext cx="3625" cy="580"/>
            </a:xfrm>
            <a:prstGeom prst="rect">
              <a:avLst/>
            </a:prstGeom>
            <a:noFill/>
            <a:ln w="9525" algn="ctr">
              <a:noFill/>
              <a:miter lim="800000"/>
            </a:ln>
            <a:effectLst/>
          </p:spPr>
          <p:txBody>
            <a:bodyPr>
              <a:spAutoFit/>
            </a:bodyPr>
            <a:lstStyle/>
            <a:p>
              <a:pPr eaLnBrk="0" hangingPunct="0"/>
              <a:r>
                <a:rPr lang="en-US" altLang="zh-CN" sz="1800">
                  <a:solidFill>
                    <a:srgbClr val="1C1C1C"/>
                  </a:solidFill>
                  <a:latin typeface="微软雅黑" panose="020B0503020204020204" pitchFamily="34" charset="-122"/>
                  <a:ea typeface="微软雅黑" panose="020B0503020204020204" pitchFamily="34" charset="-122"/>
                  <a:cs typeface="Arial" panose="020B0604020202020204" pitchFamily="34" charset="0"/>
                </a:rPr>
                <a:t>中断方式</a:t>
              </a:r>
              <a:endParaRPr lang="en-US" altLang="zh-CN" sz="1800">
                <a:solidFill>
                  <a:srgbClr val="1C1C1C"/>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7" name="组合 6"/>
          <p:cNvGrpSpPr/>
          <p:nvPr/>
        </p:nvGrpSpPr>
        <p:grpSpPr>
          <a:xfrm>
            <a:off x="5052060" y="4975860"/>
            <a:ext cx="2555240" cy="368300"/>
            <a:chOff x="7937" y="7366"/>
            <a:chExt cx="4024" cy="580"/>
          </a:xfrm>
        </p:grpSpPr>
        <p:sp>
          <p:nvSpPr>
            <p:cNvPr id="33811" name="AutoShape 19"/>
            <p:cNvSpPr>
              <a:spLocks noChangeArrowheads="1"/>
            </p:cNvSpPr>
            <p:nvPr/>
          </p:nvSpPr>
          <p:spPr bwMode="gray">
            <a:xfrm>
              <a:off x="7937" y="7461"/>
              <a:ext cx="390" cy="39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lgn="ctr">
              <a:noFill/>
              <a:round/>
            </a:ln>
            <a:effectLst>
              <a:outerShdw dist="28398" dir="1593903" algn="ctr" rotWithShape="0">
                <a:schemeClr val="bg2">
                  <a:alpha val="50000"/>
                </a:schemeClr>
              </a:outerShdw>
            </a:effectLst>
          </p:spPr>
          <p:txBody>
            <a:bodyPr wrap="none" anchor="ctr"/>
            <a:lstStyle/>
            <a:p>
              <a:endParaRPr lang="zh-CN" altLang="en-US"/>
            </a:p>
          </p:txBody>
        </p:sp>
        <p:sp>
          <p:nvSpPr>
            <p:cNvPr id="33815" name="Text Box 23"/>
            <p:cNvSpPr txBox="1">
              <a:spLocks noChangeArrowheads="1"/>
            </p:cNvSpPr>
            <p:nvPr/>
          </p:nvSpPr>
          <p:spPr bwMode="gray">
            <a:xfrm>
              <a:off x="8337" y="7366"/>
              <a:ext cx="3625" cy="580"/>
            </a:xfrm>
            <a:prstGeom prst="rect">
              <a:avLst/>
            </a:prstGeom>
            <a:noFill/>
            <a:ln w="9525" algn="ctr">
              <a:noFill/>
              <a:miter lim="800000"/>
            </a:ln>
            <a:effectLst/>
          </p:spPr>
          <p:txBody>
            <a:bodyPr>
              <a:spAutoFit/>
            </a:bodyPr>
            <a:lstStyle/>
            <a:p>
              <a:pPr eaLnBrk="0" hangingPunct="0"/>
              <a:r>
                <a:rPr lang="en-US" altLang="zh-CN" sz="1800">
                  <a:solidFill>
                    <a:srgbClr val="1C1C1C"/>
                  </a:solidFill>
                  <a:latin typeface="微软雅黑" panose="020B0503020204020204" pitchFamily="34" charset="-122"/>
                  <a:ea typeface="微软雅黑" panose="020B0503020204020204" pitchFamily="34" charset="-122"/>
                  <a:cs typeface="Arial" panose="020B0604020202020204" pitchFamily="34" charset="0"/>
                </a:rPr>
                <a:t>例题解析</a:t>
              </a:r>
              <a:endParaRPr lang="en-US" altLang="zh-CN" sz="1800">
                <a:solidFill>
                  <a:srgbClr val="1C1C1C"/>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3816" name="Line 24"/>
          <p:cNvSpPr>
            <a:spLocks noChangeShapeType="1"/>
          </p:cNvSpPr>
          <p:nvPr/>
        </p:nvSpPr>
        <p:spPr bwMode="auto">
          <a:xfrm rot="16200000" flipH="1">
            <a:off x="6441282" y="1036796"/>
            <a:ext cx="6350" cy="3557587"/>
          </a:xfrm>
          <a:prstGeom prst="line">
            <a:avLst/>
          </a:prstGeom>
          <a:noFill/>
          <a:ln w="9525">
            <a:solidFill>
              <a:schemeClr val="tx1"/>
            </a:solidFill>
            <a:prstDash val="dash"/>
            <a:round/>
          </a:ln>
          <a:effectLst/>
        </p:spPr>
        <p:txBody>
          <a:bodyPr wrap="none" anchor="ctr"/>
          <a:lstStyle/>
          <a:p>
            <a:endParaRPr lang="zh-CN" altLang="en-US"/>
          </a:p>
        </p:txBody>
      </p:sp>
      <p:grpSp>
        <p:nvGrpSpPr>
          <p:cNvPr id="8" name="组合 7"/>
          <p:cNvGrpSpPr/>
          <p:nvPr/>
        </p:nvGrpSpPr>
        <p:grpSpPr>
          <a:xfrm>
            <a:off x="5052060" y="4474210"/>
            <a:ext cx="2555240" cy="368300"/>
            <a:chOff x="7937" y="6654"/>
            <a:chExt cx="4024" cy="580"/>
          </a:xfrm>
        </p:grpSpPr>
        <p:sp>
          <p:nvSpPr>
            <p:cNvPr id="9" name="AutoShape 18"/>
            <p:cNvSpPr>
              <a:spLocks noChangeArrowheads="1"/>
            </p:cNvSpPr>
            <p:nvPr/>
          </p:nvSpPr>
          <p:spPr bwMode="gray">
            <a:xfrm>
              <a:off x="7937" y="6749"/>
              <a:ext cx="390" cy="39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7030A0"/>
            </a:solidFill>
            <a:ln w="9525" algn="ctr">
              <a:noFill/>
              <a:round/>
            </a:ln>
            <a:effectLst>
              <a:outerShdw dist="28398" dir="1593903" algn="ctr" rotWithShape="0">
                <a:schemeClr val="bg2">
                  <a:alpha val="50000"/>
                </a:schemeClr>
              </a:outerShdw>
            </a:effectLst>
          </p:spPr>
          <p:txBody>
            <a:bodyPr wrap="none" anchor="ctr"/>
            <a:p>
              <a:endParaRPr lang="zh-CN" altLang="en-US"/>
            </a:p>
          </p:txBody>
        </p:sp>
        <p:sp>
          <p:nvSpPr>
            <p:cNvPr id="10" name="Text Box 22"/>
            <p:cNvSpPr txBox="1">
              <a:spLocks noChangeArrowheads="1"/>
            </p:cNvSpPr>
            <p:nvPr/>
          </p:nvSpPr>
          <p:spPr bwMode="gray">
            <a:xfrm>
              <a:off x="8336" y="6654"/>
              <a:ext cx="3625" cy="580"/>
            </a:xfrm>
            <a:prstGeom prst="rect">
              <a:avLst/>
            </a:prstGeom>
            <a:noFill/>
            <a:ln w="9525" algn="ctr">
              <a:noFill/>
              <a:miter lim="800000"/>
            </a:ln>
            <a:effectLst/>
          </p:spPr>
          <p:txBody>
            <a:bodyPr>
              <a:spAutoFit/>
            </a:bodyPr>
            <a:p>
              <a:pPr eaLnBrk="0" hangingPunct="0"/>
              <a:r>
                <a:rPr sz="1800">
                  <a:solidFill>
                    <a:srgbClr val="1C1C1C"/>
                  </a:solidFill>
                  <a:latin typeface="微软雅黑" panose="020B0503020204020204" pitchFamily="34" charset="-122"/>
                  <a:ea typeface="微软雅黑" panose="020B0503020204020204" pitchFamily="34" charset="-122"/>
                  <a:cs typeface="Arial" panose="020B0604020202020204" pitchFamily="34" charset="0"/>
                </a:rPr>
                <a:t>直接存储器存取</a:t>
              </a:r>
              <a:endParaRPr sz="1800">
                <a:solidFill>
                  <a:srgbClr val="1C1C1C"/>
                </a:solidFill>
                <a:latin typeface="微软雅黑" panose="020B0503020204020204" pitchFamily="34" charset="-122"/>
                <a:ea typeface="微软雅黑" panose="020B0503020204020204" pitchFamily="34" charset="-122"/>
                <a:cs typeface="Arial" panose="020B0604020202020204" pitchFamily="34" charset="0"/>
              </a:endParaRPr>
            </a:p>
          </p:txBody>
        </p:sp>
      </p:grpSp>
      <p:graphicFrame>
        <p:nvGraphicFramePr>
          <p:cNvPr id="13" name="对象 12"/>
          <p:cNvGraphicFramePr/>
          <p:nvPr/>
        </p:nvGraphicFramePr>
        <p:xfrm>
          <a:off x="1349375" y="2853055"/>
          <a:ext cx="2526030" cy="2183130"/>
        </p:xfrm>
        <a:graphic>
          <a:graphicData uri="http://schemas.openxmlformats.org/presentationml/2006/ole">
            <mc:AlternateContent xmlns:mc="http://schemas.openxmlformats.org/markup-compatibility/2006">
              <mc:Choice xmlns:v="urn:schemas-microsoft-com:vml" Requires="v">
                <p:oleObj spid="_x0000_s14" name="" r:id="rId1" imgW="2524125" imgH="2181225" progId="Paint.Picture">
                  <p:embed/>
                </p:oleObj>
              </mc:Choice>
              <mc:Fallback>
                <p:oleObj name="" r:id="rId1" imgW="2524125" imgH="2181225" progId="Paint.Picture">
                  <p:embed/>
                  <p:pic>
                    <p:nvPicPr>
                      <p:cNvPr id="0" name="图片 13"/>
                      <p:cNvPicPr/>
                      <p:nvPr/>
                    </p:nvPicPr>
                    <p:blipFill>
                      <a:blip r:embed="rId2"/>
                      <a:stretch>
                        <a:fillRect/>
                      </a:stretch>
                    </p:blipFill>
                    <p:spPr>
                      <a:xfrm>
                        <a:off x="1349375" y="2853055"/>
                        <a:ext cx="2526030" cy="2183130"/>
                      </a:xfrm>
                      <a:prstGeom prst="rect">
                        <a:avLst/>
                      </a:prstGeom>
                    </p:spPr>
                  </p:pic>
                </p:oleObj>
              </mc:Fallback>
            </mc:AlternateContent>
          </a:graphicData>
        </a:graphic>
      </p:graphicFrame>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656715"/>
            <a:ext cx="8229600" cy="4013835"/>
          </a:xfrm>
        </p:spPr>
        <p:txBody>
          <a:bodyPr/>
          <a:p>
            <a:pPr latinLnBrk="0">
              <a:lnSpc>
                <a:spcPts val="4000"/>
              </a:lnSpc>
              <a:spcBef>
                <a:spcPts val="0"/>
              </a:spcBef>
            </a:pPr>
            <a:r>
              <a:rPr lang="zh-CN" altLang="en-US" sz="2000">
                <a:solidFill>
                  <a:srgbClr val="FF0000"/>
                </a:solidFill>
              </a:rPr>
              <a:t>注意: </a:t>
            </a:r>
            <a:endParaRPr lang="zh-CN" altLang="en-US" sz="2000"/>
          </a:p>
          <a:p>
            <a:pPr latinLnBrk="0">
              <a:lnSpc>
                <a:spcPts val="4000"/>
              </a:lnSpc>
              <a:spcBef>
                <a:spcPts val="0"/>
              </a:spcBef>
            </a:pPr>
            <a:r>
              <a:rPr lang="zh-CN" altLang="en-US" sz="2000"/>
              <a:t>      ①当简单外设作为</a:t>
            </a:r>
            <a:r>
              <a:rPr lang="zh-CN" altLang="en-US" sz="2000">
                <a:solidFill>
                  <a:srgbClr val="FF0000"/>
                </a:solidFill>
              </a:rPr>
              <a:t>输入设备</a:t>
            </a:r>
            <a:r>
              <a:rPr lang="zh-CN" altLang="en-US" sz="2000"/>
              <a:t>时，其输入数据的保持时间相对于CPU的处理时间要长得多，故输入数据通常不用加锁存器锁存，直接使用三态缓冲器（即三态门）与系统数据总线相连即可。</a:t>
            </a:r>
            <a:endParaRPr lang="zh-CN" altLang="en-US" sz="2000"/>
          </a:p>
          <a:p>
            <a:pPr latinLnBrk="0">
              <a:lnSpc>
                <a:spcPts val="4000"/>
              </a:lnSpc>
              <a:spcBef>
                <a:spcPts val="0"/>
              </a:spcBef>
            </a:pPr>
            <a:r>
              <a:rPr lang="zh-CN" altLang="en-US" sz="2000"/>
              <a:t>      ② 当简单外设作为</a:t>
            </a:r>
            <a:r>
              <a:rPr lang="zh-CN" altLang="en-US" sz="2000">
                <a:solidFill>
                  <a:srgbClr val="FF0000"/>
                </a:solidFill>
              </a:rPr>
              <a:t>输出设备</a:t>
            </a:r>
            <a:r>
              <a:rPr lang="zh-CN" altLang="en-US" sz="2000"/>
              <a:t>时，由于外设的速度较慢，CPU送出的数据必须在接口中保持一段时间，以适应外设的动作，因此输出必须采用锁存器。</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8" name="文本占位符 7"/>
          <p:cNvSpPr>
            <a:spLocks noGrp="1"/>
          </p:cNvSpPr>
          <p:nvPr>
            <p:ph type="body" sz="quarter" idx="10"/>
          </p:nvPr>
        </p:nvSpPr>
        <p:spPr>
          <a:xfrm>
            <a:off x="448310" y="990600"/>
            <a:ext cx="3622040" cy="576580"/>
          </a:xfrm>
        </p:spPr>
        <p:txBody>
          <a:bodyPr/>
          <a:p>
            <a:r>
              <a:t>7.</a:t>
            </a:r>
            <a:r>
              <a:rPr lang="en-US"/>
              <a:t>2</a:t>
            </a:r>
            <a:r>
              <a:t>  </a:t>
            </a:r>
            <a:r>
              <a:rPr lang="zh-CN"/>
              <a:t>程序控制方式</a:t>
            </a:r>
            <a:endParaRPr 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43685"/>
            <a:ext cx="8229600" cy="1108075"/>
          </a:xfrm>
        </p:spPr>
        <p:txBody>
          <a:bodyPr/>
          <a:p>
            <a:pPr latinLnBrk="0">
              <a:lnSpc>
                <a:spcPts val="4000"/>
              </a:lnSpc>
              <a:spcBef>
                <a:spcPts val="0"/>
              </a:spcBef>
            </a:pPr>
            <a:r>
              <a:rPr lang="en-US" altLang="zh-CN" sz="2000">
                <a:sym typeface="+mn-ea"/>
              </a:rPr>
              <a:t>      </a:t>
            </a:r>
            <a:r>
              <a:rPr lang="zh-CN" altLang="en-US" sz="2000">
                <a:sym typeface="+mn-ea"/>
              </a:rPr>
              <a:t>一个典型的无条件传送方式I/O接口电路</a:t>
            </a:r>
            <a:r>
              <a:rPr lang="zh-CN" altLang="en-US" sz="2000"/>
              <a:t>如图7.4所示，由输入缓冲器、输出锁存器、端口地址译码器和相应的门电路组成。</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7" name="文本框 6"/>
          <p:cNvSpPr txBox="1"/>
          <p:nvPr/>
        </p:nvSpPr>
        <p:spPr>
          <a:xfrm>
            <a:off x="3107055" y="6268085"/>
            <a:ext cx="2929890" cy="306705"/>
          </a:xfrm>
          <a:prstGeom prst="rect">
            <a:avLst/>
          </a:prstGeom>
          <a:noFill/>
        </p:spPr>
        <p:txBody>
          <a:bodyPr wrap="square" rtlCol="0">
            <a:spAutoFit/>
          </a:bodyPr>
          <a:p>
            <a:pPr algn="ctr"/>
            <a:r>
              <a:rPr lang="zh-CN" altLang="en-US" sz="1400" b="1"/>
              <a:t>图</a:t>
            </a:r>
            <a:r>
              <a:rPr lang="en-US" altLang="zh-CN" sz="1400" b="1"/>
              <a:t>7</a:t>
            </a:r>
            <a:r>
              <a:rPr lang="zh-CN" altLang="en-US" sz="1400" b="1"/>
              <a:t>.</a:t>
            </a:r>
            <a:r>
              <a:rPr lang="en-US" sz="1400" b="1"/>
              <a:t>4  </a:t>
            </a:r>
            <a:r>
              <a:rPr lang="zh-CN" altLang="en-US" sz="1400" b="1"/>
              <a:t> </a:t>
            </a:r>
            <a:r>
              <a:rPr lang="zh-CN" sz="1400" b="1">
                <a:ea typeface="宋体" panose="02010600030101010101" pitchFamily="2" charset="-122"/>
              </a:rPr>
              <a:t>无条件传送方式接口电路</a:t>
            </a:r>
            <a:endParaRPr lang="zh-CN" sz="1400" b="1">
              <a:ea typeface="宋体" panose="02010600030101010101" pitchFamily="2" charset="-122"/>
            </a:endParaRPr>
          </a:p>
        </p:txBody>
      </p:sp>
      <p:pic>
        <p:nvPicPr>
          <p:cNvPr id="2" name="图片 8" descr="6.5"/>
          <p:cNvPicPr>
            <a:picLocks noChangeAspect="1"/>
          </p:cNvPicPr>
          <p:nvPr/>
        </p:nvPicPr>
        <p:blipFill>
          <a:blip r:embed="rId1"/>
          <a:stretch>
            <a:fillRect/>
          </a:stretch>
        </p:blipFill>
        <p:spPr>
          <a:xfrm>
            <a:off x="1760855" y="2651760"/>
            <a:ext cx="5454650" cy="3317240"/>
          </a:xfrm>
          <a:prstGeom prst="rect">
            <a:avLst/>
          </a:prstGeom>
          <a:noFill/>
          <a:ln w="9525">
            <a:noFill/>
          </a:ln>
        </p:spPr>
      </p:pic>
      <p:sp>
        <p:nvSpPr>
          <p:cNvPr id="8" name="文本占位符 7"/>
          <p:cNvSpPr>
            <a:spLocks noGrp="1"/>
          </p:cNvSpPr>
          <p:nvPr>
            <p:ph type="body" sz="quarter" idx="10"/>
          </p:nvPr>
        </p:nvSpPr>
        <p:spPr>
          <a:xfrm>
            <a:off x="448310" y="990600"/>
            <a:ext cx="3622040" cy="576580"/>
          </a:xfrm>
        </p:spPr>
        <p:txBody>
          <a:bodyPr/>
          <a:p>
            <a:r>
              <a:t>7.</a:t>
            </a:r>
            <a:r>
              <a:rPr lang="en-US"/>
              <a:t>2</a:t>
            </a:r>
            <a:r>
              <a:t>  </a:t>
            </a:r>
            <a:r>
              <a:rPr lang="zh-CN"/>
              <a:t>程序控制方式</a:t>
            </a:r>
            <a:endParaRPr 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645285"/>
            <a:ext cx="8229600" cy="4025265"/>
          </a:xfrm>
        </p:spPr>
        <p:txBody>
          <a:bodyPr/>
          <a:p>
            <a:pPr latinLnBrk="0">
              <a:lnSpc>
                <a:spcPts val="4000"/>
              </a:lnSpc>
              <a:spcBef>
                <a:spcPts val="0"/>
              </a:spcBef>
            </a:pPr>
            <a:r>
              <a:rPr lang="zh-CN" altLang="en-US" sz="2000">
                <a:latin typeface="Times New Roman" panose="02020603050405020304" charset="0"/>
                <a:cs typeface="Times New Roman" panose="02020603050405020304" charset="0"/>
              </a:rPr>
              <a:t>例 7.1</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假设有两个共阴极的发光二极管直接连接在CPU数据总线的D0和D7上，当地址为0000H的时候，两个发光二极管同时点亮。程序如下：</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MOV  DX , 0000H</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MOV  AL , 81H</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OUT  DX , AL</a:t>
            </a:r>
            <a:endParaRPr lang="zh-CN" altLang="en-US" sz="2000">
              <a:latin typeface="Times New Roman" panose="02020603050405020304" charset="0"/>
              <a:cs typeface="Times New Roman" panose="02020603050405020304" charset="0"/>
            </a:endParaRPr>
          </a:p>
        </p:txBody>
      </p:sp>
      <p:sp>
        <p:nvSpPr>
          <p:cNvPr id="5" name="标题 4"/>
          <p:cNvSpPr>
            <a:spLocks noGrp="1"/>
          </p:cNvSpPr>
          <p:nvPr>
            <p:ph type="title"/>
          </p:nvPr>
        </p:nvSpPr>
        <p:spPr>
          <a:xfrm>
            <a:off x="298450" y="287338"/>
            <a:ext cx="6172200" cy="563562"/>
          </a:xfrm>
        </p:spPr>
        <p:txBody>
          <a:bodyPr/>
          <a:p>
            <a:endParaRPr lang="zh-CN" altLang="en-US"/>
          </a:p>
        </p:txBody>
      </p:sp>
      <p:sp>
        <p:nvSpPr>
          <p:cNvPr id="8" name="文本占位符 7"/>
          <p:cNvSpPr>
            <a:spLocks noGrp="1"/>
          </p:cNvSpPr>
          <p:nvPr>
            <p:ph type="body" sz="quarter" idx="10"/>
          </p:nvPr>
        </p:nvSpPr>
        <p:spPr>
          <a:xfrm>
            <a:off x="448310" y="990600"/>
            <a:ext cx="3622040" cy="576580"/>
          </a:xfrm>
        </p:spPr>
        <p:txBody>
          <a:bodyPr/>
          <a:p>
            <a:r>
              <a:t>7.</a:t>
            </a:r>
            <a:r>
              <a:rPr lang="en-US"/>
              <a:t>2</a:t>
            </a:r>
            <a:r>
              <a:t>  </a:t>
            </a:r>
            <a:r>
              <a:rPr lang="zh-CN"/>
              <a:t>程序控制方式</a:t>
            </a:r>
            <a:endParaRPr 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298450" y="287338"/>
            <a:ext cx="6172200" cy="563562"/>
          </a:xfrm>
        </p:spPr>
        <p:txBody>
          <a:bodyPr/>
          <a:p>
            <a:endParaRPr lang="zh-CN" altLang="en-US"/>
          </a:p>
        </p:txBody>
      </p:sp>
      <p:sp>
        <p:nvSpPr>
          <p:cNvPr id="100" name="矩形 99"/>
          <p:cNvSpPr/>
          <p:nvPr/>
        </p:nvSpPr>
        <p:spPr>
          <a:xfrm>
            <a:off x="208280" y="1487170"/>
            <a:ext cx="8468995" cy="2787015"/>
          </a:xfrm>
          <a:prstGeom prst="rect">
            <a:avLst/>
          </a:prstGeom>
        </p:spPr>
        <p:txBody>
          <a:bodyPr vert="horz" rtlCol="0">
            <a:normAutofit/>
          </a:bodyPr>
          <a:p>
            <a:pPr lvl="0" algn="l">
              <a:lnSpc>
                <a:spcPts val="4000"/>
              </a:lnSpc>
              <a:spcBef>
                <a:spcPts val="0"/>
              </a:spcBef>
              <a:buClr>
                <a:schemeClr val="hlink"/>
              </a:buClr>
              <a:buFont typeface="Wingdings" panose="05000000000000000000" pitchFamily="2" charset="2"/>
            </a:pPr>
            <a:r>
              <a:rPr lang="en-US" altLang="zh-CN" sz="2000" kern="0">
                <a:solidFill>
                  <a:srgbClr val="00349E"/>
                </a:solidFill>
                <a:latin typeface="微软雅黑" panose="020B0503020204020204" pitchFamily="34" charset="-122"/>
                <a:ea typeface="微软雅黑" panose="020B0503020204020204" pitchFamily="34" charset="-122"/>
                <a:sym typeface="+mn-ea"/>
              </a:rPr>
              <a:t>7.2.2 查询方式</a:t>
            </a:r>
            <a:endParaRPr lang="en-US" altLang="zh-CN" sz="2000" kern="0">
              <a:solidFill>
                <a:srgbClr val="00349E"/>
              </a:solidFill>
              <a:latin typeface="微软雅黑" panose="020B0503020204020204" pitchFamily="34" charset="-122"/>
              <a:ea typeface="微软雅黑" panose="020B0503020204020204" pitchFamily="34" charset="-122"/>
              <a:sym typeface="+mn-ea"/>
            </a:endParaRPr>
          </a:p>
          <a:p>
            <a:pPr lvl="0" algn="l">
              <a:lnSpc>
                <a:spcPts val="4000"/>
              </a:lnSpc>
              <a:spcBef>
                <a:spcPts val="0"/>
              </a:spcBef>
              <a:buClr>
                <a:schemeClr val="hlink"/>
              </a:buClr>
              <a:buFont typeface="Wingdings" panose="05000000000000000000" pitchFamily="2" charset="2"/>
            </a:pPr>
            <a:r>
              <a:rPr lang="en-US" altLang="zh-CN" sz="2000" kern="0">
                <a:solidFill>
                  <a:srgbClr val="00349E"/>
                </a:solidFill>
                <a:latin typeface="微软雅黑" panose="020B0503020204020204" pitchFamily="34" charset="-122"/>
                <a:ea typeface="微软雅黑" panose="020B0503020204020204" pitchFamily="34" charset="-122"/>
                <a:sym typeface="+mn-ea"/>
              </a:rPr>
              <a:t>        查询方式又称为条件传送方式</a:t>
            </a:r>
            <a:r>
              <a:rPr lang="zh-CN" altLang="en-US" sz="2000" kern="0">
                <a:solidFill>
                  <a:srgbClr val="00349E"/>
                </a:solidFill>
                <a:latin typeface="微软雅黑" panose="020B0503020204020204" pitchFamily="34" charset="-122"/>
                <a:ea typeface="微软雅黑" panose="020B0503020204020204" pitchFamily="34" charset="-122"/>
                <a:sym typeface="+mn-ea"/>
              </a:rPr>
              <a:t>，</a:t>
            </a:r>
            <a:r>
              <a:rPr lang="en-US" altLang="zh-CN" sz="2000" kern="0">
                <a:solidFill>
                  <a:srgbClr val="00349E"/>
                </a:solidFill>
                <a:latin typeface="微软雅黑" panose="020B0503020204020204" pitchFamily="34" charset="-122"/>
                <a:ea typeface="微软雅黑" panose="020B0503020204020204" pitchFamily="34" charset="-122"/>
                <a:sym typeface="+mn-ea"/>
              </a:rPr>
              <a:t>CPU通过程序不断查询相应设备的状态，若状态不符合要求，则CPU不能进行输入/输出操作，需要等待; 只有当状态信号符合要求时，CPU才能进行相应的输入/输出操作。查询方式控制数据的输入/输出</a:t>
            </a:r>
            <a:r>
              <a:rPr lang="zh-CN" altLang="en-US" sz="2000" kern="0">
                <a:solidFill>
                  <a:srgbClr val="00349E"/>
                </a:solidFill>
                <a:latin typeface="微软雅黑" panose="020B0503020204020204" pitchFamily="34" charset="-122"/>
                <a:ea typeface="微软雅黑" panose="020B0503020204020204" pitchFamily="34" charset="-122"/>
                <a:sym typeface="+mn-ea"/>
              </a:rPr>
              <a:t>的流程</a:t>
            </a:r>
            <a:r>
              <a:rPr lang="en-US" altLang="zh-CN" sz="2000" kern="0">
                <a:solidFill>
                  <a:srgbClr val="00349E"/>
                </a:solidFill>
                <a:latin typeface="微软雅黑" panose="020B0503020204020204" pitchFamily="34" charset="-122"/>
                <a:ea typeface="微软雅黑" panose="020B0503020204020204" pitchFamily="34" charset="-122"/>
                <a:sym typeface="+mn-ea"/>
              </a:rPr>
              <a:t>如图7.5所示</a:t>
            </a:r>
            <a:r>
              <a:rPr lang="zh-CN" altLang="en-US" sz="2000" kern="0">
                <a:solidFill>
                  <a:srgbClr val="00349E"/>
                </a:solidFill>
                <a:latin typeface="微软雅黑" panose="020B0503020204020204" pitchFamily="34" charset="-122"/>
                <a:ea typeface="微软雅黑" panose="020B0503020204020204" pitchFamily="34" charset="-122"/>
                <a:sym typeface="+mn-ea"/>
              </a:rPr>
              <a:t>。</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p:txBody>
      </p:sp>
      <p:pic>
        <p:nvPicPr>
          <p:cNvPr id="2" name="图片 473" descr="6t4"/>
          <p:cNvPicPr>
            <a:picLocks noChangeAspect="1"/>
          </p:cNvPicPr>
          <p:nvPr/>
        </p:nvPicPr>
        <p:blipFill>
          <a:blip r:embed="rId1"/>
          <a:stretch>
            <a:fillRect/>
          </a:stretch>
        </p:blipFill>
        <p:spPr>
          <a:xfrm>
            <a:off x="5314950" y="3715385"/>
            <a:ext cx="2072005" cy="2433955"/>
          </a:xfrm>
          <a:prstGeom prst="rect">
            <a:avLst/>
          </a:prstGeom>
          <a:noFill/>
          <a:ln w="9525">
            <a:noFill/>
          </a:ln>
        </p:spPr>
      </p:pic>
      <p:sp>
        <p:nvSpPr>
          <p:cNvPr id="7" name="文本框 6"/>
          <p:cNvSpPr txBox="1"/>
          <p:nvPr/>
        </p:nvSpPr>
        <p:spPr>
          <a:xfrm>
            <a:off x="5010150" y="6256655"/>
            <a:ext cx="2929890" cy="306705"/>
          </a:xfrm>
          <a:prstGeom prst="rect">
            <a:avLst/>
          </a:prstGeom>
          <a:noFill/>
        </p:spPr>
        <p:txBody>
          <a:bodyPr wrap="square" rtlCol="0">
            <a:spAutoFit/>
          </a:bodyPr>
          <a:p>
            <a:pPr algn="ctr"/>
            <a:r>
              <a:rPr lang="zh-CN" altLang="en-US" sz="1400" b="1"/>
              <a:t>图</a:t>
            </a:r>
            <a:r>
              <a:rPr lang="en-US" altLang="zh-CN" sz="1400" b="1"/>
              <a:t>7</a:t>
            </a:r>
            <a:r>
              <a:rPr lang="zh-CN" altLang="en-US" sz="1400" b="1"/>
              <a:t>.</a:t>
            </a:r>
            <a:r>
              <a:rPr lang="en-US" sz="1400" b="1"/>
              <a:t>5  </a:t>
            </a:r>
            <a:r>
              <a:rPr lang="zh-CN" altLang="en-US" sz="1400" b="1"/>
              <a:t> </a:t>
            </a:r>
            <a:r>
              <a:rPr lang="zh-CN" sz="1400" b="1">
                <a:ea typeface="宋体" panose="02010600030101010101" pitchFamily="2" charset="-122"/>
              </a:rPr>
              <a:t>条件传送示意图</a:t>
            </a:r>
            <a:endParaRPr lang="zh-CN" sz="1400" b="1">
              <a:ea typeface="宋体" panose="02010600030101010101" pitchFamily="2" charset="-122"/>
            </a:endParaRPr>
          </a:p>
        </p:txBody>
      </p:sp>
      <p:sp>
        <p:nvSpPr>
          <p:cNvPr id="8" name="文本占位符 7"/>
          <p:cNvSpPr>
            <a:spLocks noGrp="1"/>
          </p:cNvSpPr>
          <p:nvPr>
            <p:ph type="body" sz="quarter" idx="10"/>
          </p:nvPr>
        </p:nvSpPr>
        <p:spPr>
          <a:xfrm>
            <a:off x="448310" y="990600"/>
            <a:ext cx="3622040" cy="576580"/>
          </a:xfrm>
        </p:spPr>
        <p:txBody>
          <a:bodyPr/>
          <a:p>
            <a:r>
              <a:t>7.</a:t>
            </a:r>
            <a:r>
              <a:rPr lang="en-US"/>
              <a:t>2</a:t>
            </a:r>
            <a:r>
              <a:t>  </a:t>
            </a:r>
            <a:r>
              <a:rPr lang="zh-CN"/>
              <a:t>程序控制方式</a:t>
            </a:r>
            <a:endParaRPr 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2147482616" descr="6t5"/>
          <p:cNvPicPr>
            <a:picLocks noChangeAspect="1"/>
          </p:cNvPicPr>
          <p:nvPr/>
        </p:nvPicPr>
        <p:blipFill>
          <a:blip r:embed="rId1"/>
          <a:stretch>
            <a:fillRect/>
          </a:stretch>
        </p:blipFill>
        <p:spPr>
          <a:xfrm>
            <a:off x="1769745" y="2970530"/>
            <a:ext cx="6517005" cy="3355975"/>
          </a:xfrm>
          <a:prstGeom prst="rect">
            <a:avLst/>
          </a:prstGeom>
          <a:noFill/>
          <a:ln w="9525">
            <a:noFill/>
          </a:ln>
        </p:spPr>
      </p:pic>
      <p:sp>
        <p:nvSpPr>
          <p:cNvPr id="5" name="标题 4"/>
          <p:cNvSpPr>
            <a:spLocks noGrp="1"/>
          </p:cNvSpPr>
          <p:nvPr>
            <p:ph type="title"/>
          </p:nvPr>
        </p:nvSpPr>
        <p:spPr>
          <a:xfrm>
            <a:off x="298450" y="287338"/>
            <a:ext cx="6172200" cy="563562"/>
          </a:xfrm>
        </p:spPr>
        <p:txBody>
          <a:bodyPr/>
          <a:p>
            <a:endParaRPr lang="zh-CN" altLang="en-US"/>
          </a:p>
        </p:txBody>
      </p:sp>
      <p:sp>
        <p:nvSpPr>
          <p:cNvPr id="7" name="文本框 6"/>
          <p:cNvSpPr txBox="1"/>
          <p:nvPr/>
        </p:nvSpPr>
        <p:spPr>
          <a:xfrm>
            <a:off x="3219450" y="6019800"/>
            <a:ext cx="2794635" cy="306705"/>
          </a:xfrm>
          <a:prstGeom prst="rect">
            <a:avLst/>
          </a:prstGeom>
          <a:noFill/>
        </p:spPr>
        <p:txBody>
          <a:bodyPr wrap="square" rtlCol="0">
            <a:spAutoFit/>
          </a:bodyPr>
          <a:p>
            <a:pPr algn="ctr"/>
            <a:r>
              <a:rPr lang="zh-CN" altLang="en-US" sz="1400" b="1"/>
              <a:t>图</a:t>
            </a:r>
            <a:r>
              <a:rPr lang="en-US" altLang="zh-CN" sz="1400" b="1"/>
              <a:t>7</a:t>
            </a:r>
            <a:r>
              <a:rPr lang="zh-CN" altLang="en-US" sz="1400" b="1"/>
              <a:t>.</a:t>
            </a:r>
            <a:r>
              <a:rPr lang="en-US" sz="1400" b="1"/>
              <a:t>6  </a:t>
            </a:r>
            <a:r>
              <a:rPr lang="zh-CN" altLang="en-US" sz="1400" b="1"/>
              <a:t> </a:t>
            </a:r>
            <a:r>
              <a:rPr lang="zh-CN" sz="1400" b="1">
                <a:ea typeface="宋体" panose="02010600030101010101" pitchFamily="2" charset="-122"/>
              </a:rPr>
              <a:t>查询方式输入接口电路</a:t>
            </a:r>
            <a:endParaRPr lang="zh-CN" sz="1400" b="1">
              <a:ea typeface="宋体" panose="02010600030101010101" pitchFamily="2" charset="-122"/>
            </a:endParaRPr>
          </a:p>
        </p:txBody>
      </p:sp>
      <p:sp>
        <p:nvSpPr>
          <p:cNvPr id="100" name="矩形 99"/>
          <p:cNvSpPr/>
          <p:nvPr/>
        </p:nvSpPr>
        <p:spPr>
          <a:xfrm>
            <a:off x="201295" y="1596390"/>
            <a:ext cx="8625840" cy="1673225"/>
          </a:xfrm>
          <a:prstGeom prst="rect">
            <a:avLst/>
          </a:prstGeom>
        </p:spPr>
        <p:txBody>
          <a:bodyPr vert="horz" rtlCol="0">
            <a:normAutofit/>
          </a:bodyPr>
          <a:p>
            <a:pPr lvl="0" algn="l">
              <a:lnSpc>
                <a:spcPts val="4000"/>
              </a:lnSpc>
              <a:spcBef>
                <a:spcPts val="0"/>
              </a:spcBef>
              <a:buClr>
                <a:schemeClr val="hlink"/>
              </a:buClr>
              <a:buFont typeface="Wingdings" panose="05000000000000000000" pitchFamily="2" charset="2"/>
            </a:pPr>
            <a:r>
              <a:rPr lang="en-US" altLang="zh-CN" sz="2000" kern="0">
                <a:solidFill>
                  <a:srgbClr val="00349E"/>
                </a:solidFill>
                <a:latin typeface="微软雅黑" panose="020B0503020204020204" pitchFamily="34" charset="-122"/>
                <a:ea typeface="微软雅黑" panose="020B0503020204020204" pitchFamily="34" charset="-122"/>
                <a:sym typeface="+mn-ea"/>
              </a:rPr>
              <a:t>        查询方式的CPU</a:t>
            </a:r>
            <a:r>
              <a:rPr lang="en-US" altLang="zh-CN" sz="2000" kern="0">
                <a:solidFill>
                  <a:srgbClr val="FF0000"/>
                </a:solidFill>
                <a:latin typeface="微软雅黑" panose="020B0503020204020204" pitchFamily="34" charset="-122"/>
                <a:ea typeface="微软雅黑" panose="020B0503020204020204" pitchFamily="34" charset="-122"/>
                <a:sym typeface="+mn-ea"/>
              </a:rPr>
              <a:t>读</a:t>
            </a:r>
            <a:r>
              <a:rPr lang="en-US" altLang="zh-CN" sz="2000" kern="0">
                <a:solidFill>
                  <a:srgbClr val="00349E"/>
                </a:solidFill>
                <a:latin typeface="微软雅黑" panose="020B0503020204020204" pitchFamily="34" charset="-122"/>
                <a:ea typeface="微软雅黑" panose="020B0503020204020204" pitchFamily="34" charset="-122"/>
                <a:sym typeface="+mn-ea"/>
              </a:rPr>
              <a:t>接口电路如图7.6</a:t>
            </a:r>
            <a:r>
              <a:rPr lang="zh-CN" altLang="en-US" sz="2000" kern="0">
                <a:solidFill>
                  <a:srgbClr val="00349E"/>
                </a:solidFill>
                <a:latin typeface="微软雅黑" panose="020B0503020204020204" pitchFamily="34" charset="-122"/>
                <a:ea typeface="微软雅黑" panose="020B0503020204020204" pitchFamily="34" charset="-122"/>
                <a:sym typeface="+mn-ea"/>
              </a:rPr>
              <a:t>所示</a:t>
            </a:r>
            <a:r>
              <a:rPr lang="en-US" altLang="zh-CN" sz="2000" kern="0">
                <a:solidFill>
                  <a:srgbClr val="00349E"/>
                </a:solidFill>
                <a:latin typeface="微软雅黑" panose="020B0503020204020204" pitchFamily="34" charset="-122"/>
                <a:ea typeface="微软雅黑" panose="020B0503020204020204" pitchFamily="34" charset="-122"/>
                <a:sym typeface="+mn-ea"/>
              </a:rPr>
              <a:t>。</a:t>
            </a:r>
            <a:r>
              <a:rPr lang="zh-CN" altLang="en-US" sz="2000" kern="0">
                <a:solidFill>
                  <a:srgbClr val="00349E"/>
                </a:solidFill>
                <a:latin typeface="微软雅黑" panose="020B0503020204020204" pitchFamily="34" charset="-122"/>
                <a:ea typeface="微软雅黑" panose="020B0503020204020204" pitchFamily="34" charset="-122"/>
                <a:sym typeface="+mn-ea"/>
              </a:rPr>
              <a:t>其中</a:t>
            </a:r>
            <a:r>
              <a:rPr lang="en-US" altLang="zh-CN" sz="2000" kern="0">
                <a:solidFill>
                  <a:srgbClr val="00349E"/>
                </a:solidFill>
                <a:latin typeface="微软雅黑" panose="020B0503020204020204" pitchFamily="34" charset="-122"/>
                <a:ea typeface="微软雅黑" panose="020B0503020204020204" pitchFamily="34" charset="-122"/>
                <a:sym typeface="+mn-ea"/>
              </a:rPr>
              <a:t>选通信号</a:t>
            </a:r>
            <a:r>
              <a:rPr lang="zh-CN" altLang="en-US" sz="2000" kern="0">
                <a:solidFill>
                  <a:srgbClr val="00349E"/>
                </a:solidFill>
                <a:latin typeface="微软雅黑" panose="020B0503020204020204" pitchFamily="34" charset="-122"/>
                <a:ea typeface="微软雅黑" panose="020B0503020204020204" pitchFamily="34" charset="-122"/>
                <a:sym typeface="+mn-ea"/>
              </a:rPr>
              <a:t>有</a:t>
            </a:r>
            <a:r>
              <a:rPr lang="en-US" altLang="zh-CN" sz="2000" kern="0">
                <a:solidFill>
                  <a:srgbClr val="00349E"/>
                </a:solidFill>
                <a:latin typeface="微软雅黑" panose="020B0503020204020204" pitchFamily="34" charset="-122"/>
                <a:ea typeface="微软雅黑" panose="020B0503020204020204" pitchFamily="34" charset="-122"/>
                <a:sym typeface="+mn-ea"/>
              </a:rPr>
              <a:t>两个作用： 一是把外设的数据送到接口的锁存器中; 二是使接口中的一个D触发器置1，从而使三态缓冲器的READY=1。</a:t>
            </a:r>
            <a:endParaRPr lang="en-US" altLang="zh-CN" sz="2000" kern="0">
              <a:solidFill>
                <a:srgbClr val="00349E"/>
              </a:solidFill>
              <a:latin typeface="微软雅黑" panose="020B0503020204020204" pitchFamily="34" charset="-122"/>
              <a:ea typeface="微软雅黑" panose="020B0503020204020204" pitchFamily="34" charset="-122"/>
              <a:sym typeface="+mn-ea"/>
            </a:endParaRPr>
          </a:p>
        </p:txBody>
      </p:sp>
      <p:sp>
        <p:nvSpPr>
          <p:cNvPr id="10" name="文本占位符 9"/>
          <p:cNvSpPr>
            <a:spLocks noGrp="1"/>
          </p:cNvSpPr>
          <p:nvPr>
            <p:ph type="body" sz="quarter" idx="10"/>
          </p:nvPr>
        </p:nvSpPr>
        <p:spPr>
          <a:xfrm>
            <a:off x="448310" y="990600"/>
            <a:ext cx="3622040" cy="576580"/>
          </a:xfrm>
        </p:spPr>
        <p:txBody>
          <a:bodyPr/>
          <a:p>
            <a:r>
              <a:t>7.</a:t>
            </a:r>
            <a:r>
              <a:rPr lang="en-US"/>
              <a:t>2</a:t>
            </a:r>
            <a:r>
              <a:t>  </a:t>
            </a:r>
            <a:r>
              <a:rPr lang="zh-CN"/>
              <a:t>程序控制方式</a:t>
            </a:r>
            <a:endParaRPr 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67180"/>
            <a:ext cx="8229600" cy="669925"/>
          </a:xfrm>
        </p:spPr>
        <p:txBody>
          <a:bodyPr/>
          <a:p>
            <a:pPr latinLnBrk="0">
              <a:lnSpc>
                <a:spcPts val="4000"/>
              </a:lnSpc>
              <a:spcBef>
                <a:spcPts val="0"/>
              </a:spcBef>
            </a:pPr>
            <a:r>
              <a:rPr lang="en-US" altLang="zh-CN" sz="2000">
                <a:sym typeface="+mn-ea"/>
              </a:rPr>
              <a:t>        </a:t>
            </a:r>
            <a:r>
              <a:rPr lang="zh-CN" altLang="en-US" sz="2000">
                <a:sym typeface="+mn-ea"/>
              </a:rPr>
              <a:t>查询方式的CPU</a:t>
            </a:r>
            <a:r>
              <a:rPr lang="zh-CN" altLang="en-US" sz="2000">
                <a:solidFill>
                  <a:srgbClr val="FF0000"/>
                </a:solidFill>
                <a:sym typeface="+mn-ea"/>
              </a:rPr>
              <a:t>写</a:t>
            </a:r>
            <a:r>
              <a:rPr lang="zh-CN" altLang="en-US" sz="2000">
                <a:sym typeface="+mn-ea"/>
              </a:rPr>
              <a:t>接口电路如</a:t>
            </a:r>
            <a:r>
              <a:rPr lang="zh-CN" altLang="en-US" sz="2000"/>
              <a:t>图7.7所示。</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8" name="文本占位符 7"/>
          <p:cNvSpPr>
            <a:spLocks noGrp="1"/>
          </p:cNvSpPr>
          <p:nvPr>
            <p:ph type="body" sz="quarter" idx="10"/>
          </p:nvPr>
        </p:nvSpPr>
        <p:spPr>
          <a:xfrm>
            <a:off x="448310" y="990600"/>
            <a:ext cx="3622040" cy="576580"/>
          </a:xfrm>
        </p:spPr>
        <p:txBody>
          <a:bodyPr/>
          <a:p>
            <a:r>
              <a:t>7.</a:t>
            </a:r>
            <a:r>
              <a:rPr lang="en-US"/>
              <a:t>2</a:t>
            </a:r>
            <a:r>
              <a:t>  </a:t>
            </a:r>
            <a:r>
              <a:rPr lang="zh-CN"/>
              <a:t>程序控制方式</a:t>
            </a:r>
            <a:endParaRPr lang="zh-CN"/>
          </a:p>
        </p:txBody>
      </p:sp>
      <p:pic>
        <p:nvPicPr>
          <p:cNvPr id="2" name="图片 10" descr="6t6"/>
          <p:cNvPicPr>
            <a:picLocks noChangeAspect="1"/>
          </p:cNvPicPr>
          <p:nvPr/>
        </p:nvPicPr>
        <p:blipFill>
          <a:blip r:embed="rId1"/>
          <a:stretch>
            <a:fillRect/>
          </a:stretch>
        </p:blipFill>
        <p:spPr>
          <a:xfrm>
            <a:off x="1656080" y="2409825"/>
            <a:ext cx="5989320" cy="3119755"/>
          </a:xfrm>
          <a:prstGeom prst="rect">
            <a:avLst/>
          </a:prstGeom>
          <a:noFill/>
          <a:ln w="9525">
            <a:noFill/>
          </a:ln>
        </p:spPr>
      </p:pic>
      <p:sp>
        <p:nvSpPr>
          <p:cNvPr id="7" name="文本框 6"/>
          <p:cNvSpPr txBox="1"/>
          <p:nvPr/>
        </p:nvSpPr>
        <p:spPr>
          <a:xfrm>
            <a:off x="3253105" y="5783580"/>
            <a:ext cx="2794635" cy="306705"/>
          </a:xfrm>
          <a:prstGeom prst="rect">
            <a:avLst/>
          </a:prstGeom>
          <a:noFill/>
        </p:spPr>
        <p:txBody>
          <a:bodyPr wrap="square" rtlCol="0">
            <a:spAutoFit/>
          </a:bodyPr>
          <a:p>
            <a:pPr algn="ctr"/>
            <a:r>
              <a:rPr lang="zh-CN" altLang="en-US" sz="1400" b="1"/>
              <a:t>图</a:t>
            </a:r>
            <a:r>
              <a:rPr lang="en-US" altLang="zh-CN" sz="1400" b="1"/>
              <a:t>7</a:t>
            </a:r>
            <a:r>
              <a:rPr lang="zh-CN" altLang="en-US" sz="1400" b="1"/>
              <a:t>.</a:t>
            </a:r>
            <a:r>
              <a:rPr lang="en-US" sz="1400" b="1"/>
              <a:t>7  </a:t>
            </a:r>
            <a:r>
              <a:rPr lang="zh-CN" altLang="en-US" sz="1400" b="1"/>
              <a:t> </a:t>
            </a:r>
            <a:r>
              <a:rPr lang="zh-CN" sz="1400" b="1">
                <a:ea typeface="宋体" panose="02010600030101010101" pitchFamily="2" charset="-122"/>
              </a:rPr>
              <a:t>查询方式输出接口电路</a:t>
            </a:r>
            <a:endParaRPr lang="zh-CN" sz="1400" b="1">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48310" y="1675130"/>
            <a:ext cx="8229600" cy="4184015"/>
          </a:xfrm>
        </p:spPr>
        <p:txBody>
          <a:bodyPr/>
          <a:p>
            <a:pPr latinLnBrk="0">
              <a:lnSpc>
                <a:spcPts val="4000"/>
              </a:lnSpc>
              <a:spcBef>
                <a:spcPts val="0"/>
              </a:spcBef>
            </a:pPr>
            <a:r>
              <a:rPr lang="zh-CN" altLang="en-US" sz="2000"/>
              <a:t>查询方式的</a:t>
            </a:r>
            <a:r>
              <a:rPr lang="zh-CN" altLang="en-US" sz="2000">
                <a:solidFill>
                  <a:srgbClr val="FF0000"/>
                </a:solidFill>
              </a:rPr>
              <a:t>优点</a:t>
            </a:r>
            <a:r>
              <a:rPr lang="zh-CN" altLang="en-US" sz="2000"/>
              <a:t>：能较好地协调外设与CPU之间的定时关系，CPU 和外</a:t>
            </a:r>
            <a:endParaRPr lang="zh-CN" altLang="en-US" sz="2000"/>
          </a:p>
          <a:p>
            <a:pPr latinLnBrk="0">
              <a:lnSpc>
                <a:spcPts val="4000"/>
              </a:lnSpc>
              <a:spcBef>
                <a:spcPts val="0"/>
              </a:spcBef>
            </a:pPr>
            <a:r>
              <a:rPr lang="zh-CN" altLang="en-US" sz="2000"/>
              <a:t>                           设的操作能通过状态信息得到同步，而且硬件结构比</a:t>
            </a:r>
            <a:endParaRPr lang="zh-CN" altLang="en-US" sz="2000"/>
          </a:p>
          <a:p>
            <a:pPr latinLnBrk="0">
              <a:lnSpc>
                <a:spcPts val="4000"/>
              </a:lnSpc>
              <a:spcBef>
                <a:spcPts val="0"/>
              </a:spcBef>
            </a:pPr>
            <a:r>
              <a:rPr lang="zh-CN" altLang="en-US" sz="2000"/>
              <a:t>                           较简单。</a:t>
            </a:r>
            <a:endParaRPr lang="zh-CN" altLang="en-US" sz="2000"/>
          </a:p>
          <a:p>
            <a:pPr latinLnBrk="0">
              <a:lnSpc>
                <a:spcPts val="4000"/>
              </a:lnSpc>
              <a:spcBef>
                <a:spcPts val="0"/>
              </a:spcBef>
            </a:pPr>
            <a:r>
              <a:rPr lang="zh-CN" altLang="en-US" sz="2000">
                <a:sym typeface="+mn-ea"/>
              </a:rPr>
              <a:t>查询方式的</a:t>
            </a:r>
            <a:r>
              <a:rPr lang="zh-CN" altLang="en-US" sz="2000">
                <a:solidFill>
                  <a:srgbClr val="FF0000"/>
                </a:solidFill>
              </a:rPr>
              <a:t>缺点</a:t>
            </a:r>
            <a:r>
              <a:rPr lang="zh-CN" altLang="en-US" sz="2000"/>
              <a:t>：CPU需要不断查询标志位的状态，这将占用CPU较多</a:t>
            </a:r>
            <a:endParaRPr lang="zh-CN" altLang="en-US" sz="2000"/>
          </a:p>
          <a:p>
            <a:pPr latinLnBrk="0">
              <a:lnSpc>
                <a:spcPts val="4000"/>
              </a:lnSpc>
              <a:spcBef>
                <a:spcPts val="0"/>
              </a:spcBef>
            </a:pPr>
            <a:r>
              <a:rPr lang="zh-CN" altLang="en-US" sz="2000"/>
              <a:t>                           的时间，尤其是与中速或慢速的外围设备交换信息时，</a:t>
            </a:r>
            <a:endParaRPr lang="zh-CN" altLang="en-US" sz="2000"/>
          </a:p>
          <a:p>
            <a:pPr latinLnBrk="0">
              <a:lnSpc>
                <a:spcPts val="4000"/>
              </a:lnSpc>
              <a:spcBef>
                <a:spcPts val="0"/>
              </a:spcBef>
            </a:pPr>
            <a:r>
              <a:rPr lang="zh-CN" altLang="en-US" sz="2000"/>
              <a:t>                           CPU绝大部分时间都消耗在了查询上，真正用于传送</a:t>
            </a:r>
            <a:endParaRPr lang="zh-CN" altLang="en-US" sz="2000"/>
          </a:p>
          <a:p>
            <a:pPr latinLnBrk="0">
              <a:lnSpc>
                <a:spcPts val="4000"/>
              </a:lnSpc>
              <a:spcBef>
                <a:spcPts val="0"/>
              </a:spcBef>
            </a:pPr>
            <a:r>
              <a:rPr lang="zh-CN" altLang="en-US" sz="2000"/>
              <a:t>                           数据的时间极少，CPU 效率较低; 传输完全在CPU控</a:t>
            </a:r>
            <a:endParaRPr lang="zh-CN" altLang="en-US" sz="2000"/>
          </a:p>
          <a:p>
            <a:pPr latinLnBrk="0">
              <a:lnSpc>
                <a:spcPts val="4000"/>
              </a:lnSpc>
              <a:spcBef>
                <a:spcPts val="0"/>
              </a:spcBef>
            </a:pPr>
            <a:r>
              <a:rPr lang="zh-CN" altLang="en-US" sz="2000"/>
              <a:t>                           制下完成，对外部出现的异常事件无实时响应能力。 </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8" name="文本占位符 7"/>
          <p:cNvSpPr>
            <a:spLocks noGrp="1"/>
          </p:cNvSpPr>
          <p:nvPr>
            <p:ph type="body" sz="quarter" idx="10"/>
          </p:nvPr>
        </p:nvSpPr>
        <p:spPr>
          <a:xfrm>
            <a:off x="448310" y="990600"/>
            <a:ext cx="3622040" cy="576580"/>
          </a:xfrm>
        </p:spPr>
        <p:txBody>
          <a:bodyPr/>
          <a:p>
            <a:r>
              <a:t>7.</a:t>
            </a:r>
            <a:r>
              <a:rPr lang="en-US"/>
              <a:t>2</a:t>
            </a:r>
            <a:r>
              <a:t>  </a:t>
            </a:r>
            <a:r>
              <a:rPr lang="zh-CN"/>
              <a:t>程序控制方式</a:t>
            </a:r>
            <a:endParaRPr 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610995"/>
            <a:ext cx="8229600" cy="4712335"/>
          </a:xfrm>
        </p:spPr>
        <p:txBody>
          <a:bodyPr/>
          <a:p>
            <a:pPr latinLnBrk="0">
              <a:lnSpc>
                <a:spcPts val="4000"/>
              </a:lnSpc>
              <a:spcBef>
                <a:spcPts val="0"/>
              </a:spcBef>
            </a:pPr>
            <a:r>
              <a:rPr lang="zh-CN" altLang="en-US" sz="2000"/>
              <a:t>例7.2</a:t>
            </a:r>
            <a:endParaRPr lang="zh-CN" altLang="en-US" sz="2000"/>
          </a:p>
          <a:p>
            <a:pPr latinLnBrk="0">
              <a:lnSpc>
                <a:spcPts val="4000"/>
              </a:lnSpc>
              <a:spcBef>
                <a:spcPts val="0"/>
              </a:spcBef>
            </a:pPr>
            <a:r>
              <a:rPr lang="zh-CN" altLang="en-US" sz="2000"/>
              <a:t>    假设接口的数据输入端口地址为52H，状态端口地址为56H，并且假设若状态寄存器中第1位为1，则表示输入缓冲器中已经有1B准备好，可以进行输入。实现从输入设备输入一串数据到内存缓冲区，如果遇到回车则结束，串最大为81。程序如下: </a:t>
            </a:r>
            <a:endParaRPr lang="zh-CN" altLang="en-US" sz="2000"/>
          </a:p>
          <a:p>
            <a:pPr latinLnBrk="0">
              <a:lnSpc>
                <a:spcPts val="4000"/>
              </a:lnSpc>
              <a:spcBef>
                <a:spcPts val="0"/>
              </a:spcBef>
            </a:pPr>
            <a:r>
              <a:rPr lang="zh-CN" altLang="en-US" sz="2000"/>
              <a:t>                   </a:t>
            </a:r>
            <a:r>
              <a:rPr lang="zh-CN" altLang="en-US" sz="2000">
                <a:solidFill>
                  <a:schemeClr val="accent3"/>
                </a:solidFill>
              </a:rPr>
              <a:t>COM_SEG   SEGMENT </a:t>
            </a:r>
            <a:endParaRPr lang="zh-CN" altLang="en-US" sz="2000">
              <a:solidFill>
                <a:schemeClr val="accent3"/>
              </a:solidFill>
            </a:endParaRPr>
          </a:p>
          <a:p>
            <a:pPr latinLnBrk="0">
              <a:lnSpc>
                <a:spcPts val="4000"/>
              </a:lnSpc>
              <a:spcBef>
                <a:spcPts val="0"/>
              </a:spcBef>
            </a:pPr>
            <a:r>
              <a:rPr lang="zh-CN" altLang="en-US" sz="2000"/>
              <a:t>                         BUFFER   DB     82  DUP(?)               ; 定义缓冲区 </a:t>
            </a:r>
            <a:endParaRPr lang="zh-CN" altLang="en-US" sz="2000"/>
          </a:p>
          <a:p>
            <a:pPr latinLnBrk="0">
              <a:lnSpc>
                <a:spcPts val="4000"/>
              </a:lnSpc>
              <a:spcBef>
                <a:spcPts val="0"/>
              </a:spcBef>
            </a:pPr>
            <a:r>
              <a:rPr lang="zh-CN" altLang="en-US" sz="2000"/>
              <a:t>                         COUNT    DB     ?</a:t>
            </a:r>
            <a:endParaRPr lang="zh-CN" altLang="en-US" sz="2000"/>
          </a:p>
          <a:p>
            <a:pPr latinLnBrk="0">
              <a:lnSpc>
                <a:spcPts val="4000"/>
              </a:lnSpc>
              <a:spcBef>
                <a:spcPts val="0"/>
              </a:spcBef>
            </a:pPr>
            <a:r>
              <a:rPr lang="zh-CN" altLang="en-US" sz="2000"/>
              <a:t>                   </a:t>
            </a:r>
            <a:r>
              <a:rPr lang="zh-CN" altLang="en-US" sz="2000">
                <a:solidFill>
                  <a:schemeClr val="accent3"/>
                </a:solidFill>
              </a:rPr>
              <a:t>COM_SEG   ENDS </a:t>
            </a:r>
            <a:endParaRPr lang="zh-CN" altLang="en-US" sz="2000">
              <a:solidFill>
                <a:schemeClr val="accent3"/>
              </a:solidFill>
            </a:endParaRPr>
          </a:p>
          <a:p>
            <a:pPr latinLnBrk="0">
              <a:lnSpc>
                <a:spcPts val="4000"/>
              </a:lnSpc>
              <a:spcBef>
                <a:spcPts val="0"/>
              </a:spcBef>
            </a:pPr>
            <a:endParaRPr lang="zh-CN" altLang="en-US" sz="2000">
              <a:solidFill>
                <a:schemeClr val="accent3"/>
              </a:solidFill>
            </a:endParaRPr>
          </a:p>
        </p:txBody>
      </p:sp>
      <p:sp>
        <p:nvSpPr>
          <p:cNvPr id="5" name="标题 4"/>
          <p:cNvSpPr>
            <a:spLocks noGrp="1"/>
          </p:cNvSpPr>
          <p:nvPr>
            <p:ph type="title"/>
          </p:nvPr>
        </p:nvSpPr>
        <p:spPr>
          <a:xfrm>
            <a:off x="298450" y="287338"/>
            <a:ext cx="6172200" cy="563562"/>
          </a:xfrm>
        </p:spPr>
        <p:txBody>
          <a:bodyPr/>
          <a:p>
            <a:endParaRPr lang="zh-CN" altLang="en-US"/>
          </a:p>
        </p:txBody>
      </p:sp>
      <p:sp>
        <p:nvSpPr>
          <p:cNvPr id="8" name="文本占位符 7"/>
          <p:cNvSpPr>
            <a:spLocks noGrp="1"/>
          </p:cNvSpPr>
          <p:nvPr>
            <p:ph type="body" sz="quarter" idx="10"/>
          </p:nvPr>
        </p:nvSpPr>
        <p:spPr>
          <a:xfrm>
            <a:off x="448310" y="990600"/>
            <a:ext cx="3622040" cy="576580"/>
          </a:xfrm>
        </p:spPr>
        <p:txBody>
          <a:bodyPr/>
          <a:p>
            <a:r>
              <a:t>7.</a:t>
            </a:r>
            <a:r>
              <a:rPr lang="en-US"/>
              <a:t>2</a:t>
            </a:r>
            <a:r>
              <a:t>  </a:t>
            </a:r>
            <a:r>
              <a:rPr lang="zh-CN"/>
              <a:t>程序控制方式</a:t>
            </a:r>
            <a:endParaRPr lang="zh-C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374775"/>
            <a:ext cx="8443595" cy="5060950"/>
          </a:xfrm>
        </p:spPr>
        <p:txBody>
          <a:bodyPr/>
          <a:p>
            <a:pPr latinLnBrk="0">
              <a:lnSpc>
                <a:spcPts val="3500"/>
              </a:lnSpc>
              <a:spcBef>
                <a:spcPts val="0"/>
              </a:spcBef>
            </a:pPr>
            <a:r>
              <a:rPr lang="zh-CN" altLang="en-US" sz="2000" b="1">
                <a:solidFill>
                  <a:schemeClr val="accent3"/>
                </a:solidFill>
                <a:latin typeface="Times New Roman" panose="02020603050405020304" charset="0"/>
                <a:cs typeface="Times New Roman" panose="02020603050405020304" charset="0"/>
              </a:rPr>
              <a:t>CODE      SEGMENT </a:t>
            </a:r>
            <a:endParaRPr lang="zh-CN" altLang="en-US" sz="2000" b="1">
              <a:solidFill>
                <a:schemeClr val="accent3"/>
              </a:solidFill>
              <a:latin typeface="Times New Roman" panose="02020603050405020304" charset="0"/>
              <a:cs typeface="Times New Roman" panose="02020603050405020304" charset="0"/>
            </a:endParaRPr>
          </a:p>
          <a:p>
            <a:pPr latinLnBrk="0">
              <a:lnSpc>
                <a:spcPts val="3500"/>
              </a:lnSpc>
              <a:spcBef>
                <a:spcPts val="0"/>
              </a:spcBef>
            </a:pPr>
            <a:r>
              <a:rPr lang="zh-CN" altLang="en-US" sz="2000">
                <a:latin typeface="Times New Roman" panose="02020603050405020304" charset="0"/>
                <a:cs typeface="Times New Roman" panose="02020603050405020304" charset="0"/>
              </a:rPr>
              <a:t>       ASSUME    DS: DATA_SEG,ES: COM_SEG,CS: CODE </a:t>
            </a:r>
            <a:endParaRPr lang="zh-CN" altLang="en-US" sz="2000">
              <a:latin typeface="Times New Roman" panose="02020603050405020304" charset="0"/>
              <a:cs typeface="Times New Roman" panose="02020603050405020304" charset="0"/>
            </a:endParaRPr>
          </a:p>
          <a:p>
            <a:pPr latinLnBrk="0">
              <a:lnSpc>
                <a:spcPts val="3500"/>
              </a:lnSpc>
              <a:spcBef>
                <a:spcPts val="0"/>
              </a:spcBef>
            </a:pPr>
            <a:r>
              <a:rPr lang="zh-CN" altLang="en-US" sz="2000">
                <a:latin typeface="Times New Roman" panose="02020603050405020304" charset="0"/>
                <a:cs typeface="Times New Roman" panose="02020603050405020304" charset="0"/>
              </a:rPr>
              <a:t>START:      MOV    AX,COM_SEG </a:t>
            </a:r>
            <a:endParaRPr lang="zh-CN" altLang="en-US" sz="2000">
              <a:latin typeface="Times New Roman" panose="02020603050405020304" charset="0"/>
              <a:cs typeface="Times New Roman" panose="02020603050405020304" charset="0"/>
            </a:endParaRPr>
          </a:p>
          <a:p>
            <a:pPr latinLnBrk="0">
              <a:lnSpc>
                <a:spcPts val="3500"/>
              </a:lnSpc>
              <a:spcBef>
                <a:spcPts val="0"/>
              </a:spcBef>
            </a:pPr>
            <a:r>
              <a:rPr lang="zh-CN" altLang="en-US" sz="2000">
                <a:latin typeface="Times New Roman" panose="02020603050405020304" charset="0"/>
                <a:cs typeface="Times New Roman" panose="02020603050405020304" charset="0"/>
              </a:rPr>
              <a:t>                    MOV    ES,AX </a:t>
            </a:r>
            <a:endParaRPr lang="zh-CN" altLang="en-US" sz="2000">
              <a:latin typeface="Times New Roman" panose="02020603050405020304" charset="0"/>
              <a:cs typeface="Times New Roman" panose="02020603050405020304" charset="0"/>
            </a:endParaRPr>
          </a:p>
          <a:p>
            <a:pPr latinLnBrk="0">
              <a:lnSpc>
                <a:spcPts val="3500"/>
              </a:lnSpc>
              <a:spcBef>
                <a:spcPts val="0"/>
              </a:spcBef>
            </a:pPr>
            <a:r>
              <a:rPr lang="zh-CN" altLang="en-US" sz="2000">
                <a:latin typeface="Times New Roman" panose="02020603050405020304" charset="0"/>
                <a:cs typeface="Times New Roman" panose="02020603050405020304" charset="0"/>
              </a:rPr>
              <a:t>                    MOV    DI,OFFEST  BUFFER </a:t>
            </a:r>
            <a:endParaRPr lang="zh-CN" altLang="en-US" sz="2000">
              <a:latin typeface="Times New Roman" panose="02020603050405020304" charset="0"/>
              <a:cs typeface="Times New Roman" panose="02020603050405020304" charset="0"/>
            </a:endParaRPr>
          </a:p>
          <a:p>
            <a:pPr latinLnBrk="0">
              <a:lnSpc>
                <a:spcPts val="3500"/>
              </a:lnSpc>
              <a:spcBef>
                <a:spcPts val="0"/>
              </a:spcBef>
            </a:pPr>
            <a:r>
              <a:rPr lang="zh-CN" altLang="en-US" sz="2000">
                <a:latin typeface="Times New Roman" panose="02020603050405020304" charset="0"/>
                <a:cs typeface="Times New Roman" panose="02020603050405020304" charset="0"/>
              </a:rPr>
              <a:t>                    MOV    COUNT,DI </a:t>
            </a:r>
            <a:endParaRPr lang="zh-CN" altLang="en-US" sz="2000">
              <a:latin typeface="Times New Roman" panose="02020603050405020304" charset="0"/>
              <a:cs typeface="Times New Roman" panose="02020603050405020304" charset="0"/>
            </a:endParaRPr>
          </a:p>
          <a:p>
            <a:pPr latinLnBrk="0">
              <a:lnSpc>
                <a:spcPts val="3500"/>
              </a:lnSpc>
              <a:spcBef>
                <a:spcPts val="0"/>
              </a:spcBef>
            </a:pPr>
            <a:r>
              <a:rPr lang="zh-CN" altLang="en-US" sz="2000">
                <a:latin typeface="Times New Roman" panose="02020603050405020304" charset="0"/>
                <a:cs typeface="Times New Roman" panose="02020603050405020304" charset="0"/>
              </a:rPr>
              <a:t>                    MOV    CX,81               ; 设置最大循环次数 </a:t>
            </a:r>
            <a:endParaRPr lang="zh-CN" altLang="en-US" sz="2000">
              <a:latin typeface="Times New Roman" panose="02020603050405020304" charset="0"/>
              <a:cs typeface="Times New Roman" panose="02020603050405020304" charset="0"/>
            </a:endParaRPr>
          </a:p>
          <a:p>
            <a:pPr latinLnBrk="0">
              <a:lnSpc>
                <a:spcPts val="3500"/>
              </a:lnSpc>
              <a:spcBef>
                <a:spcPts val="0"/>
              </a:spcBef>
            </a:pPr>
            <a:r>
              <a:rPr lang="zh-CN" altLang="en-US" sz="2000">
                <a:latin typeface="Times New Roman" panose="02020603050405020304" charset="0"/>
                <a:cs typeface="Times New Roman" panose="02020603050405020304" charset="0"/>
              </a:rPr>
              <a:t>                    CLD</a:t>
            </a:r>
            <a:endParaRPr lang="zh-CN" altLang="en-US" sz="2000">
              <a:latin typeface="Times New Roman" panose="02020603050405020304" charset="0"/>
              <a:cs typeface="Times New Roman" panose="02020603050405020304" charset="0"/>
            </a:endParaRPr>
          </a:p>
          <a:p>
            <a:pPr latinLnBrk="0">
              <a:lnSpc>
                <a:spcPts val="3500"/>
              </a:lnSpc>
              <a:spcBef>
                <a:spcPts val="0"/>
              </a:spcBef>
            </a:pPr>
            <a:r>
              <a:rPr lang="zh-CN" altLang="en-US" sz="2000">
                <a:latin typeface="Times New Roman" panose="02020603050405020304" charset="0"/>
                <a:cs typeface="Times New Roman" panose="02020603050405020304" charset="0"/>
              </a:rPr>
              <a:t>NEXT_IN:  IN     AL,56H              ; 读入状态信息 </a:t>
            </a:r>
            <a:endParaRPr lang="zh-CN" altLang="en-US" sz="2000">
              <a:latin typeface="Times New Roman" panose="02020603050405020304" charset="0"/>
              <a:cs typeface="Times New Roman" panose="02020603050405020304" charset="0"/>
            </a:endParaRPr>
          </a:p>
          <a:p>
            <a:pPr latinLnBrk="0">
              <a:lnSpc>
                <a:spcPts val="3500"/>
              </a:lnSpc>
              <a:spcBef>
                <a:spcPts val="0"/>
              </a:spcBef>
            </a:pPr>
            <a:r>
              <a:rPr lang="zh-CN" altLang="en-US" sz="2000">
                <a:latin typeface="Times New Roman" panose="02020603050405020304" charset="0"/>
                <a:cs typeface="Times New Roman" panose="02020603050405020304" charset="0"/>
              </a:rPr>
              <a:t>                   TEST   AL,02H              ; 检测第1位是否为1 </a:t>
            </a:r>
            <a:endParaRPr lang="zh-CN" altLang="en-US" sz="2000">
              <a:latin typeface="Times New Roman" panose="02020603050405020304" charset="0"/>
              <a:cs typeface="Times New Roman" panose="02020603050405020304" charset="0"/>
            </a:endParaRPr>
          </a:p>
          <a:p>
            <a:pPr latinLnBrk="0">
              <a:lnSpc>
                <a:spcPts val="3500"/>
              </a:lnSpc>
              <a:spcBef>
                <a:spcPts val="0"/>
              </a:spcBef>
            </a:pPr>
            <a:r>
              <a:rPr lang="zh-CN" altLang="en-US" sz="2000">
                <a:latin typeface="Times New Roman" panose="02020603050405020304" charset="0"/>
                <a:cs typeface="Times New Roman" panose="02020603050405020304" charset="0"/>
              </a:rPr>
              <a:t>                   JZ     NEXT_IN             ; 为0，数据未准备好，继续读入状态检测 </a:t>
            </a:r>
            <a:endParaRPr lang="zh-CN" altLang="en-US" sz="2000">
              <a:latin typeface="Times New Roman" panose="02020603050405020304" charset="0"/>
              <a:cs typeface="Times New Roman" panose="02020603050405020304" charset="0"/>
            </a:endParaRPr>
          </a:p>
        </p:txBody>
      </p:sp>
      <p:sp>
        <p:nvSpPr>
          <p:cNvPr id="5" name="标题 4"/>
          <p:cNvSpPr>
            <a:spLocks noGrp="1"/>
          </p:cNvSpPr>
          <p:nvPr>
            <p:ph type="title"/>
          </p:nvPr>
        </p:nvSpPr>
        <p:spPr>
          <a:xfrm>
            <a:off x="298450" y="287338"/>
            <a:ext cx="6172200" cy="563562"/>
          </a:xfrm>
        </p:spPr>
        <p:txBody>
          <a:bodyPr/>
          <a:p>
            <a:endParaRPr lang="zh-CN" altLang="en-US"/>
          </a:p>
        </p:txBody>
      </p:sp>
      <p:sp>
        <p:nvSpPr>
          <p:cNvPr id="8" name="文本占位符 7"/>
          <p:cNvSpPr>
            <a:spLocks noGrp="1"/>
          </p:cNvSpPr>
          <p:nvPr>
            <p:ph type="body" sz="quarter" idx="10"/>
          </p:nvPr>
        </p:nvSpPr>
        <p:spPr>
          <a:xfrm>
            <a:off x="448310" y="990600"/>
            <a:ext cx="3622040" cy="576580"/>
          </a:xfrm>
        </p:spPr>
        <p:txBody>
          <a:bodyPr/>
          <a:p>
            <a:r>
              <a:t>7.</a:t>
            </a:r>
            <a:r>
              <a:rPr lang="en-US"/>
              <a:t>2</a:t>
            </a:r>
            <a:r>
              <a:t>  </a:t>
            </a:r>
            <a:r>
              <a:rPr lang="zh-CN"/>
              <a:t>程序控制方式</a:t>
            </a:r>
            <a:endParaRPr 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298450" y="287338"/>
            <a:ext cx="6172200" cy="563562"/>
          </a:xfrm>
        </p:spPr>
        <p:txBody>
          <a:bodyPr/>
          <a:p>
            <a:endParaRPr lang="zh-CN" altLang="en-US"/>
          </a:p>
        </p:txBody>
      </p:sp>
      <p:sp>
        <p:nvSpPr>
          <p:cNvPr id="7" name="内容占位符 6"/>
          <p:cNvSpPr>
            <a:spLocks noGrp="1"/>
          </p:cNvSpPr>
          <p:nvPr>
            <p:ph idx="1"/>
          </p:nvPr>
        </p:nvSpPr>
        <p:spPr>
          <a:xfrm>
            <a:off x="448310" y="1487805"/>
            <a:ext cx="8443595" cy="5081905"/>
          </a:xfrm>
        </p:spPr>
        <p:txBody>
          <a:bodyPr/>
          <a:p>
            <a:pPr latinLnBrk="0">
              <a:lnSpc>
                <a:spcPts val="3500"/>
              </a:lnSpc>
              <a:spcBef>
                <a:spcPts val="0"/>
              </a:spcBef>
            </a:pPr>
            <a:r>
              <a:rPr lang="zh-CN" altLang="en-US" sz="2000">
                <a:latin typeface="Times New Roman" panose="02020603050405020304" charset="0"/>
                <a:cs typeface="Times New Roman" panose="02020603050405020304" charset="0"/>
              </a:rPr>
              <a:t>                  IN     AL,52H              ; 数据准备好了，从数据输入端口读入 </a:t>
            </a:r>
            <a:endParaRPr lang="zh-CN" altLang="en-US" sz="2000">
              <a:latin typeface="Times New Roman" panose="02020603050405020304" charset="0"/>
              <a:cs typeface="Times New Roman" panose="02020603050405020304" charset="0"/>
            </a:endParaRPr>
          </a:p>
          <a:p>
            <a:pPr latinLnBrk="0">
              <a:lnSpc>
                <a:spcPts val="3500"/>
              </a:lnSpc>
              <a:spcBef>
                <a:spcPts val="0"/>
              </a:spcBef>
            </a:pPr>
            <a:r>
              <a:rPr lang="zh-CN" altLang="en-US" sz="2000">
                <a:latin typeface="Times New Roman" panose="02020603050405020304" charset="0"/>
                <a:cs typeface="Times New Roman" panose="02020603050405020304" charset="0"/>
              </a:rPr>
              <a:t>                  AND    AL,7FH              ; 将正确的数据存入缓冲区内 </a:t>
            </a:r>
            <a:endParaRPr lang="zh-CN" altLang="en-US" sz="2000">
              <a:latin typeface="Times New Roman" panose="02020603050405020304" charset="0"/>
              <a:cs typeface="Times New Roman" panose="02020603050405020304" charset="0"/>
            </a:endParaRPr>
          </a:p>
          <a:p>
            <a:pPr latinLnBrk="0">
              <a:lnSpc>
                <a:spcPts val="3500"/>
              </a:lnSpc>
              <a:spcBef>
                <a:spcPts val="0"/>
              </a:spcBef>
            </a:pPr>
            <a:r>
              <a:rPr lang="zh-CN" altLang="en-US" sz="2000">
                <a:latin typeface="Times New Roman" panose="02020603050405020304" charset="0"/>
                <a:cs typeface="Times New Roman" panose="02020603050405020304" charset="0"/>
              </a:rPr>
              <a:t>                  STOSB</a:t>
            </a:r>
            <a:endParaRPr lang="zh-CN" altLang="en-US" sz="2000">
              <a:latin typeface="Times New Roman" panose="02020603050405020304" charset="0"/>
              <a:cs typeface="Times New Roman" panose="02020603050405020304" charset="0"/>
            </a:endParaRPr>
          </a:p>
          <a:p>
            <a:pPr latinLnBrk="0">
              <a:lnSpc>
                <a:spcPts val="3500"/>
              </a:lnSpc>
              <a:spcBef>
                <a:spcPts val="0"/>
              </a:spcBef>
            </a:pPr>
            <a:r>
              <a:rPr lang="zh-CN" altLang="en-US" sz="2000">
                <a:latin typeface="Times New Roman" panose="02020603050405020304" charset="0"/>
                <a:cs typeface="Times New Roman" panose="02020603050405020304" charset="0"/>
              </a:rPr>
              <a:t>                  CMP    AL,0DH              ; 判断是否为回车 </a:t>
            </a:r>
            <a:endParaRPr lang="zh-CN" altLang="en-US" sz="2000">
              <a:latin typeface="Times New Roman" panose="02020603050405020304" charset="0"/>
              <a:cs typeface="Times New Roman" panose="02020603050405020304" charset="0"/>
            </a:endParaRPr>
          </a:p>
          <a:p>
            <a:pPr latinLnBrk="0">
              <a:lnSpc>
                <a:spcPts val="3500"/>
              </a:lnSpc>
              <a:spcBef>
                <a:spcPts val="0"/>
              </a:spcBef>
            </a:pPr>
            <a:r>
              <a:rPr lang="zh-CN" altLang="en-US" sz="2000">
                <a:latin typeface="Times New Roman" panose="02020603050405020304" charset="0"/>
                <a:cs typeface="Times New Roman" panose="02020603050405020304" charset="0"/>
              </a:rPr>
              <a:t>                  LOOPNE NEXT_IN             ; 不是则继续输入新的数据 </a:t>
            </a:r>
            <a:endParaRPr lang="zh-CN" altLang="en-US" sz="2000">
              <a:latin typeface="Times New Roman" panose="02020603050405020304" charset="0"/>
              <a:cs typeface="Times New Roman" panose="02020603050405020304" charset="0"/>
            </a:endParaRPr>
          </a:p>
          <a:p>
            <a:pPr latinLnBrk="0">
              <a:lnSpc>
                <a:spcPts val="3500"/>
              </a:lnSpc>
              <a:spcBef>
                <a:spcPts val="0"/>
              </a:spcBef>
            </a:pPr>
            <a:r>
              <a:rPr lang="zh-CN" altLang="en-US" sz="2000">
                <a:latin typeface="Times New Roman" panose="02020603050405020304" charset="0"/>
                <a:cs typeface="Times New Roman" panose="02020603050405020304" charset="0"/>
              </a:rPr>
              <a:t>                  MOV    AL, 0AH</a:t>
            </a:r>
            <a:endParaRPr lang="zh-CN" altLang="en-US" sz="2000">
              <a:latin typeface="Times New Roman" panose="02020603050405020304" charset="0"/>
              <a:cs typeface="Times New Roman" panose="02020603050405020304" charset="0"/>
            </a:endParaRPr>
          </a:p>
          <a:p>
            <a:pPr latinLnBrk="0">
              <a:lnSpc>
                <a:spcPts val="3500"/>
              </a:lnSpc>
              <a:spcBef>
                <a:spcPts val="0"/>
              </a:spcBef>
            </a:pPr>
            <a:r>
              <a:rPr lang="zh-CN" altLang="en-US" sz="2000">
                <a:latin typeface="Times New Roman" panose="02020603050405020304" charset="0"/>
                <a:cs typeface="Times New Roman" panose="02020603050405020304" charset="0"/>
              </a:rPr>
              <a:t>                  STOSB </a:t>
            </a:r>
            <a:endParaRPr lang="zh-CN" altLang="en-US" sz="2000">
              <a:latin typeface="Times New Roman" panose="02020603050405020304" charset="0"/>
              <a:cs typeface="Times New Roman" panose="02020603050405020304" charset="0"/>
            </a:endParaRPr>
          </a:p>
          <a:p>
            <a:pPr latinLnBrk="0">
              <a:lnSpc>
                <a:spcPts val="3500"/>
              </a:lnSpc>
              <a:spcBef>
                <a:spcPts val="0"/>
              </a:spcBef>
            </a:pPr>
            <a:r>
              <a:rPr lang="zh-CN" altLang="en-US" sz="2000">
                <a:latin typeface="Times New Roman" panose="02020603050405020304" charset="0"/>
                <a:cs typeface="Times New Roman" panose="02020603050405020304" charset="0"/>
              </a:rPr>
              <a:t>                  SUB    DI, COUNT </a:t>
            </a:r>
            <a:endParaRPr lang="zh-CN" altLang="en-US" sz="2000">
              <a:latin typeface="Times New Roman" panose="02020603050405020304" charset="0"/>
              <a:cs typeface="Times New Roman" panose="02020603050405020304" charset="0"/>
            </a:endParaRPr>
          </a:p>
          <a:p>
            <a:pPr latinLnBrk="0">
              <a:lnSpc>
                <a:spcPts val="3500"/>
              </a:lnSpc>
              <a:spcBef>
                <a:spcPts val="0"/>
              </a:spcBef>
            </a:pPr>
            <a:r>
              <a:rPr lang="zh-CN" altLang="en-US" sz="2000">
                <a:latin typeface="Times New Roman" panose="02020603050405020304" charset="0"/>
                <a:cs typeface="Times New Roman" panose="02020603050405020304" charset="0"/>
              </a:rPr>
              <a:t>                  MOV    COUNT, DI           ; DI存放缓冲区内数据的个数 </a:t>
            </a:r>
            <a:endParaRPr lang="zh-CN" altLang="en-US" sz="2000">
              <a:latin typeface="Times New Roman" panose="02020603050405020304" charset="0"/>
              <a:cs typeface="Times New Roman" panose="02020603050405020304" charset="0"/>
            </a:endParaRPr>
          </a:p>
          <a:p>
            <a:pPr latinLnBrk="0">
              <a:lnSpc>
                <a:spcPts val="2000"/>
              </a:lnSpc>
              <a:spcBef>
                <a:spcPts val="0"/>
              </a:spcBef>
            </a:pPr>
            <a:r>
              <a:rPr lang="zh-CN" altLang="en-US" sz="2000">
                <a:latin typeface="Times New Roman" panose="02020603050405020304" charset="0"/>
                <a:cs typeface="Times New Roman" panose="02020603050405020304" charset="0"/>
              </a:rPr>
              <a:t>                                ●</a:t>
            </a:r>
            <a:endParaRPr lang="zh-CN" altLang="en-US" sz="2000">
              <a:latin typeface="Times New Roman" panose="02020603050405020304" charset="0"/>
              <a:cs typeface="Times New Roman" panose="02020603050405020304" charset="0"/>
            </a:endParaRPr>
          </a:p>
          <a:p>
            <a:pPr latinLnBrk="0">
              <a:lnSpc>
                <a:spcPts val="2000"/>
              </a:lnSpc>
              <a:spcBef>
                <a:spcPts val="0"/>
              </a:spcBef>
            </a:pPr>
            <a:r>
              <a:rPr lang="zh-CN" altLang="en-US" sz="2000">
                <a:latin typeface="Times New Roman" panose="02020603050405020304" charset="0"/>
                <a:cs typeface="Times New Roman" panose="02020603050405020304" charset="0"/>
              </a:rPr>
              <a:t>                                ●</a:t>
            </a:r>
            <a:endParaRPr lang="zh-CN" altLang="en-US" sz="2000">
              <a:latin typeface="Times New Roman" panose="02020603050405020304" charset="0"/>
              <a:cs typeface="Times New Roman" panose="02020603050405020304" charset="0"/>
            </a:endParaRPr>
          </a:p>
          <a:p>
            <a:pPr latinLnBrk="0">
              <a:lnSpc>
                <a:spcPts val="2000"/>
              </a:lnSpc>
              <a:spcBef>
                <a:spcPts val="0"/>
              </a:spcBef>
            </a:pPr>
            <a:r>
              <a:rPr lang="zh-CN" altLang="en-US" sz="2000">
                <a:latin typeface="Times New Roman" panose="02020603050405020304" charset="0"/>
                <a:cs typeface="Times New Roman" panose="02020603050405020304" charset="0"/>
              </a:rPr>
              <a:t>                                ●</a:t>
            </a:r>
            <a:endParaRPr lang="zh-CN" altLang="en-US" sz="2000">
              <a:latin typeface="Times New Roman" panose="02020603050405020304" charset="0"/>
              <a:cs typeface="Times New Roman" panose="02020603050405020304" charset="0"/>
            </a:endParaRPr>
          </a:p>
          <a:p>
            <a:pPr latinLnBrk="0">
              <a:lnSpc>
                <a:spcPts val="2000"/>
              </a:lnSpc>
              <a:spcBef>
                <a:spcPts val="0"/>
              </a:spcBef>
            </a:pPr>
            <a:r>
              <a:rPr lang="zh-CN" altLang="en-US" sz="2000" b="1">
                <a:solidFill>
                  <a:schemeClr val="accent3"/>
                </a:solidFill>
                <a:latin typeface="Times New Roman" panose="02020603050405020304" charset="0"/>
                <a:cs typeface="Times New Roman" panose="02020603050405020304" charset="0"/>
                <a:sym typeface="+mn-ea"/>
              </a:rPr>
              <a:t>CODE      </a:t>
            </a:r>
            <a:r>
              <a:rPr lang="en-US" altLang="zh-CN" sz="2000" b="1">
                <a:solidFill>
                  <a:schemeClr val="accent3"/>
                </a:solidFill>
                <a:latin typeface="Times New Roman" panose="02020603050405020304" charset="0"/>
                <a:cs typeface="Times New Roman" panose="02020603050405020304" charset="0"/>
                <a:sym typeface="+mn-ea"/>
              </a:rPr>
              <a:t>ENDS</a:t>
            </a:r>
            <a:endParaRPr lang="zh-CN" altLang="en-US" sz="2000">
              <a:latin typeface="Times New Roman" panose="02020603050405020304" charset="0"/>
              <a:cs typeface="Times New Roman" panose="02020603050405020304" charset="0"/>
            </a:endParaRPr>
          </a:p>
          <a:p>
            <a:pPr latinLnBrk="0">
              <a:lnSpc>
                <a:spcPts val="4000"/>
              </a:lnSpc>
              <a:spcBef>
                <a:spcPts val="0"/>
              </a:spcBef>
            </a:pPr>
            <a:endParaRPr lang="zh-CN" altLang="en-US" sz="2000">
              <a:latin typeface="Times New Roman" panose="02020603050405020304" charset="0"/>
              <a:cs typeface="Times New Roman" panose="02020603050405020304" charset="0"/>
            </a:endParaRPr>
          </a:p>
        </p:txBody>
      </p:sp>
      <p:sp>
        <p:nvSpPr>
          <p:cNvPr id="8" name="文本占位符 7"/>
          <p:cNvSpPr>
            <a:spLocks noGrp="1"/>
          </p:cNvSpPr>
          <p:nvPr>
            <p:ph type="body" sz="quarter" idx="10"/>
          </p:nvPr>
        </p:nvSpPr>
        <p:spPr>
          <a:xfrm>
            <a:off x="448310" y="990600"/>
            <a:ext cx="3622040" cy="576580"/>
          </a:xfrm>
        </p:spPr>
        <p:txBody>
          <a:bodyPr/>
          <a:p>
            <a:r>
              <a:t>7.</a:t>
            </a:r>
            <a:r>
              <a:rPr lang="en-US"/>
              <a:t>2</a:t>
            </a:r>
            <a:r>
              <a:t>  </a:t>
            </a:r>
            <a:r>
              <a:rPr lang="zh-CN"/>
              <a:t>程序控制方式</a:t>
            </a:r>
            <a:endParaRPr 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idx="1"/>
          </p:nvPr>
        </p:nvSpPr>
        <p:spPr>
          <a:xfrm>
            <a:off x="457200" y="1567180"/>
            <a:ext cx="8229600" cy="4053840"/>
          </a:xfrm>
        </p:spPr>
        <p:txBody>
          <a:bodyPr/>
          <a:p>
            <a:pPr latinLnBrk="0">
              <a:lnSpc>
                <a:spcPts val="4000"/>
              </a:lnSpc>
            </a:pPr>
            <a:r>
              <a:rPr lang="zh-CN" altLang="en-US">
                <a:latin typeface="Times New Roman" panose="02020603050405020304" charset="0"/>
                <a:cs typeface="Times New Roman" panose="02020603050405020304" charset="0"/>
              </a:rPr>
              <a:t>7.1.1 输入/输出接口</a:t>
            </a:r>
            <a:endParaRPr lang="zh-CN" altLang="en-US">
              <a:latin typeface="Times New Roman" panose="02020603050405020304" charset="0"/>
              <a:cs typeface="Times New Roman" panose="02020603050405020304" charset="0"/>
            </a:endParaRPr>
          </a:p>
          <a:p>
            <a:pPr latinLnBrk="0">
              <a:lnSpc>
                <a:spcPts val="4000"/>
              </a:lnSpc>
              <a:spcBef>
                <a:spcPts val="0"/>
              </a:spcBef>
            </a:pPr>
            <a:r>
              <a:rPr lang="zh-CN" altLang="en-US">
                <a:latin typeface="Times New Roman" panose="02020603050405020304" charset="0"/>
                <a:cs typeface="Times New Roman" panose="02020603050405020304" charset="0"/>
              </a:rPr>
              <a:t>    </a:t>
            </a:r>
            <a:r>
              <a:rPr lang="zh-CN" altLang="en-US" sz="2000">
                <a:latin typeface="Times New Roman" panose="02020603050405020304" charset="0"/>
                <a:cs typeface="Times New Roman" panose="02020603050405020304" charset="0"/>
              </a:rPr>
              <a:t>1. 接口电路</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主机对性能各异的外设进行控制，与它们交换信息，在主机与外设间设置一组电路界面，将CPU系统总线发出的控制信号、数据信号和地址信号转换成外设所能识别和执行的具体命令，而将外设发送给CPU的数据和状态信息转换成系统总线所能接受的信息，传送给CPU。</a:t>
            </a:r>
            <a:r>
              <a:rPr lang="zh-CN" altLang="en-US" sz="2000">
                <a:solidFill>
                  <a:srgbClr val="FF0000"/>
                </a:solidFill>
                <a:latin typeface="Times New Roman" panose="02020603050405020304" charset="0"/>
                <a:cs typeface="Times New Roman" panose="02020603050405020304" charset="0"/>
              </a:rPr>
              <a:t>这就是输入/输出接口电路，简称I/O接口，也称适配器。</a:t>
            </a:r>
            <a:endParaRPr lang="zh-CN" altLang="en-US" sz="2000">
              <a:latin typeface="Times New Roman" panose="02020603050405020304" charset="0"/>
              <a:cs typeface="Times New Roman" panose="02020603050405020304" charset="0"/>
            </a:endParaRPr>
          </a:p>
        </p:txBody>
      </p:sp>
      <p:sp>
        <p:nvSpPr>
          <p:cNvPr id="5" name="文本占位符 4"/>
          <p:cNvSpPr>
            <a:spLocks noGrp="1"/>
          </p:cNvSpPr>
          <p:nvPr>
            <p:ph type="body" sz="quarter" idx="10"/>
          </p:nvPr>
        </p:nvSpPr>
        <p:spPr>
          <a:xfrm>
            <a:off x="448310" y="990600"/>
            <a:ext cx="3622040" cy="576580"/>
          </a:xfrm>
        </p:spPr>
        <p:txBody>
          <a:bodyPr/>
          <a:p>
            <a:r>
              <a:t>7.1  输入/输出系统概述</a:t>
            </a:r>
          </a:p>
        </p:txBody>
      </p:sp>
      <p:sp>
        <p:nvSpPr>
          <p:cNvPr id="2" name="标题 1"/>
          <p:cNvSpPr/>
          <p:nvPr>
            <p:ph type="title"/>
          </p:nvPr>
        </p:nvSpPr>
        <p:spPr>
          <a:xfrm>
            <a:off x="298450" y="287338"/>
            <a:ext cx="6172200" cy="563562"/>
          </a:xfrm>
        </p:spPr>
        <p:txBody>
          <a:bodyPr/>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419225"/>
            <a:ext cx="8229600" cy="5150485"/>
          </a:xfrm>
        </p:spPr>
        <p:txBody>
          <a:bodyPr/>
          <a:p>
            <a:pPr latinLnBrk="0">
              <a:lnSpc>
                <a:spcPts val="4000"/>
              </a:lnSpc>
              <a:spcBef>
                <a:spcPts val="0"/>
              </a:spcBef>
            </a:pPr>
            <a:r>
              <a:rPr lang="zh-CN" altLang="en-US" sz="2000"/>
              <a:t>7.3.1  中断的意义</a:t>
            </a:r>
            <a:endParaRPr lang="zh-CN" altLang="en-US" sz="2000"/>
          </a:p>
          <a:p>
            <a:pPr latinLnBrk="0">
              <a:lnSpc>
                <a:spcPts val="4000"/>
              </a:lnSpc>
              <a:spcBef>
                <a:spcPts val="0"/>
              </a:spcBef>
            </a:pPr>
            <a:r>
              <a:rPr lang="zh-CN" altLang="en-US" sz="2000"/>
              <a:t>         中断系统在现代计算机系统中是非常重要的。其优点如下：</a:t>
            </a:r>
            <a:endParaRPr lang="zh-CN" altLang="en-US" sz="2000"/>
          </a:p>
          <a:p>
            <a:pPr latinLnBrk="0">
              <a:lnSpc>
                <a:spcPts val="4000"/>
              </a:lnSpc>
              <a:spcBef>
                <a:spcPts val="0"/>
              </a:spcBef>
            </a:pPr>
            <a:r>
              <a:rPr lang="zh-CN" altLang="en-US" sz="2000"/>
              <a:t>⑴</a:t>
            </a:r>
            <a:r>
              <a:rPr lang="zh-CN" altLang="en-US" sz="2000">
                <a:solidFill>
                  <a:srgbClr val="FF0000"/>
                </a:solidFill>
              </a:rPr>
              <a:t>同步操作</a:t>
            </a:r>
            <a:endParaRPr lang="zh-CN" altLang="en-US" sz="2000"/>
          </a:p>
          <a:p>
            <a:pPr latinLnBrk="0">
              <a:lnSpc>
                <a:spcPts val="4000"/>
              </a:lnSpc>
              <a:spcBef>
                <a:spcPts val="0"/>
              </a:spcBef>
            </a:pPr>
            <a:r>
              <a:rPr lang="zh-CN" altLang="en-US" sz="2000"/>
              <a:t>    中断技术可以使CPU和外设同时工作。CPU在大部分时间里可与外设并行工作，大大提高了工作效率。</a:t>
            </a:r>
            <a:endParaRPr lang="zh-CN" altLang="en-US" sz="2000"/>
          </a:p>
          <a:p>
            <a:pPr latinLnBrk="0">
              <a:lnSpc>
                <a:spcPts val="4000"/>
              </a:lnSpc>
              <a:spcBef>
                <a:spcPts val="0"/>
              </a:spcBef>
            </a:pPr>
            <a:r>
              <a:rPr lang="zh-CN" altLang="en-US" sz="2000"/>
              <a:t>⑵</a:t>
            </a:r>
            <a:r>
              <a:rPr lang="zh-CN" altLang="en-US" sz="2000">
                <a:solidFill>
                  <a:srgbClr val="FF0000"/>
                </a:solidFill>
              </a:rPr>
              <a:t> 实时处理</a:t>
            </a:r>
            <a:endParaRPr lang="zh-CN" altLang="en-US" sz="2000"/>
          </a:p>
          <a:p>
            <a:pPr latinLnBrk="0">
              <a:lnSpc>
                <a:spcPts val="4000"/>
              </a:lnSpc>
              <a:spcBef>
                <a:spcPts val="0"/>
              </a:spcBef>
            </a:pPr>
            <a:r>
              <a:rPr lang="zh-CN" altLang="en-US" sz="2000"/>
              <a:t>     利用中断技术可使计算机对被控对象的物理参数作出即时响应。</a:t>
            </a:r>
            <a:endParaRPr lang="zh-CN" altLang="en-US" sz="2000"/>
          </a:p>
          <a:p>
            <a:pPr latinLnBrk="0">
              <a:lnSpc>
                <a:spcPts val="4000"/>
              </a:lnSpc>
              <a:spcBef>
                <a:spcPts val="0"/>
              </a:spcBef>
            </a:pPr>
            <a:r>
              <a:rPr lang="zh-CN" altLang="en-US" sz="2000"/>
              <a:t>⑶ </a:t>
            </a:r>
            <a:r>
              <a:rPr lang="zh-CN" altLang="en-US" sz="2000">
                <a:solidFill>
                  <a:srgbClr val="FF0000"/>
                </a:solidFill>
              </a:rPr>
              <a:t>故障处理</a:t>
            </a:r>
            <a:endParaRPr lang="zh-CN" altLang="en-US" sz="2000"/>
          </a:p>
          <a:p>
            <a:pPr latinLnBrk="0">
              <a:lnSpc>
                <a:spcPts val="4000"/>
              </a:lnSpc>
              <a:spcBef>
                <a:spcPts val="0"/>
              </a:spcBef>
            </a:pPr>
            <a:r>
              <a:rPr lang="zh-CN" altLang="en-US" sz="2000">
                <a:sym typeface="+mn-ea"/>
              </a:rPr>
              <a:t>     可以利用中断系统及时地处理</a:t>
            </a:r>
            <a:r>
              <a:rPr lang="zh-CN" altLang="en-US" sz="2000"/>
              <a:t>计算机在运行过程中出现的事先预料不到的情况或一些故障。</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8" name="文本占位符 7"/>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298450" y="287338"/>
            <a:ext cx="6172200" cy="563562"/>
          </a:xfrm>
        </p:spPr>
        <p:txBody>
          <a:bodyPr/>
          <a:p>
            <a:endParaRPr lang="zh-CN" altLang="en-US"/>
          </a:p>
        </p:txBody>
      </p:sp>
      <p:sp>
        <p:nvSpPr>
          <p:cNvPr id="100" name="矩形 99"/>
          <p:cNvSpPr/>
          <p:nvPr/>
        </p:nvSpPr>
        <p:spPr>
          <a:xfrm>
            <a:off x="298450" y="1567180"/>
            <a:ext cx="8726805" cy="4803140"/>
          </a:xfrm>
          <a:prstGeom prst="rect">
            <a:avLst/>
          </a:prstGeom>
        </p:spPr>
        <p:txBody>
          <a:bodyPr vert="horz" rtlCol="0">
            <a:normAutofit/>
          </a:bodyPr>
          <a:p>
            <a:pPr lvl="0" algn="l">
              <a:lnSpc>
                <a:spcPts val="4000"/>
              </a:lnSpc>
              <a:spcBef>
                <a:spcPts val="0"/>
              </a:spcBef>
              <a:buClr>
                <a:schemeClr val="hlink"/>
              </a:buClr>
              <a:buFont typeface="Wingdings" panose="05000000000000000000" pitchFamily="2" charset="2"/>
            </a:pPr>
            <a:r>
              <a:rPr lang="zh-CN" altLang="en-US" sz="2000" kern="0">
                <a:solidFill>
                  <a:srgbClr val="00349E"/>
                </a:solidFill>
                <a:latin typeface="微软雅黑" panose="020B0503020204020204" pitchFamily="34" charset="-122"/>
                <a:ea typeface="微软雅黑" panose="020B0503020204020204" pitchFamily="34" charset="-122"/>
                <a:sym typeface="+mn-ea"/>
              </a:rPr>
              <a:t>7.3.2 中断的判优方法</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lvl="0" algn="l">
              <a:lnSpc>
                <a:spcPts val="4000"/>
              </a:lnSpc>
              <a:spcBef>
                <a:spcPts val="0"/>
              </a:spcBef>
              <a:buClr>
                <a:schemeClr val="hlink"/>
              </a:buClr>
              <a:buFont typeface="Wingdings" panose="05000000000000000000" pitchFamily="2" charset="2"/>
            </a:pPr>
            <a:r>
              <a:rPr lang="zh-CN" altLang="en-US" sz="2000" kern="0">
                <a:solidFill>
                  <a:srgbClr val="00349E"/>
                </a:solidFill>
                <a:latin typeface="微软雅黑" panose="020B0503020204020204" pitchFamily="34" charset="-122"/>
                <a:ea typeface="微软雅黑" panose="020B0503020204020204" pitchFamily="34" charset="-122"/>
                <a:sym typeface="+mn-ea"/>
              </a:rPr>
              <a:t>         常用的判优的方法有3种。1. 软件查询法</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lvl="0" algn="l">
              <a:lnSpc>
                <a:spcPts val="4000"/>
              </a:lnSpc>
              <a:spcBef>
                <a:spcPts val="0"/>
              </a:spcBef>
              <a:buClr>
                <a:schemeClr val="hlink"/>
              </a:buClr>
              <a:buFont typeface="Wingdings" panose="05000000000000000000" pitchFamily="2" charset="2"/>
            </a:pPr>
            <a:r>
              <a:rPr lang="zh-CN" altLang="en-US" sz="2000" kern="0">
                <a:solidFill>
                  <a:srgbClr val="00349E"/>
                </a:solidFill>
                <a:latin typeface="微软雅黑" panose="020B0503020204020204" pitchFamily="34" charset="-122"/>
                <a:ea typeface="微软雅黑" panose="020B0503020204020204" pitchFamily="34" charset="-122"/>
                <a:sym typeface="+mn-ea"/>
              </a:rPr>
              <a:t>     即由软件来安排各中断源的优先级别。常用方法有屏蔽法和位移法。</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lvl="0" algn="l">
              <a:lnSpc>
                <a:spcPts val="4000"/>
              </a:lnSpc>
              <a:spcBef>
                <a:spcPts val="0"/>
              </a:spcBef>
              <a:buClr>
                <a:schemeClr val="hlink"/>
              </a:buClr>
              <a:buFont typeface="Wingdings" panose="05000000000000000000" pitchFamily="2" charset="2"/>
            </a:pPr>
            <a:r>
              <a:rPr lang="zh-CN" altLang="en-US" sz="2000" kern="0">
                <a:solidFill>
                  <a:srgbClr val="00349E"/>
                </a:solidFill>
                <a:latin typeface="微软雅黑" panose="020B0503020204020204" pitchFamily="34" charset="-122"/>
                <a:ea typeface="微软雅黑" panose="020B0503020204020204" pitchFamily="34" charset="-122"/>
                <a:sym typeface="+mn-ea"/>
              </a:rPr>
              <a:t>  ① </a:t>
            </a:r>
            <a:r>
              <a:rPr lang="zh-CN" altLang="en-US" sz="2000" kern="0">
                <a:solidFill>
                  <a:srgbClr val="FF0000"/>
                </a:solidFill>
                <a:latin typeface="微软雅黑" panose="020B0503020204020204" pitchFamily="34" charset="-122"/>
                <a:ea typeface="微软雅黑" panose="020B0503020204020204" pitchFamily="34" charset="-122"/>
                <a:sym typeface="+mn-ea"/>
              </a:rPr>
              <a:t>屏蔽</a:t>
            </a:r>
            <a:r>
              <a:rPr lang="zh-CN" altLang="en-US" sz="2000" kern="0">
                <a:solidFill>
                  <a:srgbClr val="00349E"/>
                </a:solidFill>
                <a:latin typeface="微软雅黑" panose="020B0503020204020204" pitchFamily="34" charset="-122"/>
                <a:ea typeface="微软雅黑" panose="020B0503020204020204" pitchFamily="34" charset="-122"/>
                <a:sym typeface="+mn-ea"/>
              </a:rPr>
              <a:t>法基本思想：取连接外部中断源端口的状态字，然后检查每一位，</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lvl="0" algn="l">
              <a:lnSpc>
                <a:spcPts val="4000"/>
              </a:lnSpc>
              <a:spcBef>
                <a:spcPts val="0"/>
              </a:spcBef>
              <a:buClr>
                <a:schemeClr val="hlink"/>
              </a:buClr>
              <a:buFont typeface="Wingdings" panose="05000000000000000000" pitchFamily="2" charset="2"/>
            </a:pPr>
            <a:r>
              <a:rPr lang="zh-CN" altLang="en-US" sz="2000" kern="0">
                <a:solidFill>
                  <a:srgbClr val="00349E"/>
                </a:solidFill>
                <a:latin typeface="微软雅黑" panose="020B0503020204020204" pitchFamily="34" charset="-122"/>
                <a:ea typeface="微软雅黑" panose="020B0503020204020204" pitchFamily="34" charset="-122"/>
                <a:sym typeface="+mn-ea"/>
              </a:rPr>
              <a:t>                                 先检查到的优先级高。</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lvl="0" algn="l">
              <a:lnSpc>
                <a:spcPts val="4000"/>
              </a:lnSpc>
              <a:spcBef>
                <a:spcPts val="0"/>
              </a:spcBef>
              <a:buClr>
                <a:schemeClr val="hlink"/>
              </a:buClr>
              <a:buFont typeface="Wingdings" panose="05000000000000000000" pitchFamily="2" charset="2"/>
            </a:pPr>
            <a:r>
              <a:rPr lang="zh-CN" altLang="en-US" sz="2000" kern="0">
                <a:solidFill>
                  <a:srgbClr val="00349E"/>
                </a:solidFill>
                <a:latin typeface="微软雅黑" panose="020B0503020204020204" pitchFamily="34" charset="-122"/>
                <a:ea typeface="微软雅黑" panose="020B0503020204020204" pitchFamily="34" charset="-122"/>
                <a:sym typeface="+mn-ea"/>
              </a:rPr>
              <a:t>  ②</a:t>
            </a:r>
            <a:r>
              <a:rPr lang="zh-CN" altLang="en-US" sz="2000" kern="0">
                <a:solidFill>
                  <a:srgbClr val="FF0000"/>
                </a:solidFill>
                <a:latin typeface="微软雅黑" panose="020B0503020204020204" pitchFamily="34" charset="-122"/>
                <a:ea typeface="微软雅黑" panose="020B0503020204020204" pitchFamily="34" charset="-122"/>
                <a:sym typeface="+mn-ea"/>
              </a:rPr>
              <a:t>位移</a:t>
            </a:r>
            <a:r>
              <a:rPr lang="zh-CN" altLang="en-US" sz="2000" kern="0">
                <a:solidFill>
                  <a:srgbClr val="00349E"/>
                </a:solidFill>
                <a:latin typeface="微软雅黑" panose="020B0503020204020204" pitchFamily="34" charset="-122"/>
                <a:ea typeface="微软雅黑" panose="020B0503020204020204" pitchFamily="34" charset="-122"/>
                <a:sym typeface="+mn-ea"/>
              </a:rPr>
              <a:t>法基本思想：将读取的状态字节大循环移位（RCL/RCR），每移动1</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lvl="0" algn="l">
              <a:lnSpc>
                <a:spcPts val="4000"/>
              </a:lnSpc>
              <a:spcBef>
                <a:spcPts val="0"/>
              </a:spcBef>
              <a:buClr>
                <a:schemeClr val="hlink"/>
              </a:buClr>
              <a:buFont typeface="Wingdings" panose="05000000000000000000" pitchFamily="2" charset="2"/>
            </a:pPr>
            <a:r>
              <a:rPr lang="zh-CN" altLang="en-US" sz="2000" kern="0">
                <a:solidFill>
                  <a:srgbClr val="00349E"/>
                </a:solidFill>
                <a:latin typeface="微软雅黑" panose="020B0503020204020204" pitchFamily="34" charset="-122"/>
                <a:ea typeface="微软雅黑" panose="020B0503020204020204" pitchFamily="34" charset="-122"/>
                <a:sym typeface="+mn-ea"/>
              </a:rPr>
              <a:t>                                 位 ，判断被移进CF的值是否为1，若是，转去中断；</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lvl="0" algn="l">
              <a:lnSpc>
                <a:spcPts val="4000"/>
              </a:lnSpc>
              <a:spcBef>
                <a:spcPts val="0"/>
              </a:spcBef>
              <a:buClr>
                <a:schemeClr val="hlink"/>
              </a:buClr>
              <a:buFont typeface="Wingdings" panose="05000000000000000000" pitchFamily="2" charset="2"/>
            </a:pPr>
            <a:r>
              <a:rPr lang="zh-CN" altLang="en-US" sz="2000" kern="0">
                <a:solidFill>
                  <a:srgbClr val="00349E"/>
                </a:solidFill>
                <a:latin typeface="微软雅黑" panose="020B0503020204020204" pitchFamily="34" charset="-122"/>
                <a:ea typeface="微软雅黑" panose="020B0503020204020204" pitchFamily="34" charset="-122"/>
                <a:sym typeface="+mn-ea"/>
              </a:rPr>
              <a:t>                                 否则，继续移一位再判断。</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p:txBody>
      </p:sp>
      <p:sp>
        <p:nvSpPr>
          <p:cNvPr id="8" name="文本占位符 7"/>
          <p:cNvSpPr>
            <a:spLocks noGrp="1"/>
          </p:cNvSpPr>
          <p:nvPr>
            <p:ph type="body" sz="quarter" idx="10"/>
          </p:nvPr>
        </p:nvSpPr>
        <p:spPr>
          <a:xfrm>
            <a:off x="298450" y="990600"/>
            <a:ext cx="3622040" cy="576580"/>
          </a:xfrm>
        </p:spPr>
        <p:txBody>
          <a:bodyPr/>
          <a:p>
            <a:r>
              <a:t>7.</a:t>
            </a:r>
            <a:r>
              <a:rPr lang="en-US"/>
              <a:t>3</a:t>
            </a:r>
            <a:r>
              <a:t>  </a:t>
            </a:r>
            <a:r>
              <a:rPr lang="zh-CN"/>
              <a:t>中断方式</a:t>
            </a:r>
            <a:endParaRPr 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757045"/>
            <a:ext cx="8229600" cy="3135630"/>
          </a:xfrm>
        </p:spPr>
        <p:txBody>
          <a:bodyPr/>
          <a:p>
            <a:pPr latinLnBrk="0">
              <a:lnSpc>
                <a:spcPts val="4500"/>
              </a:lnSpc>
              <a:spcBef>
                <a:spcPts val="0"/>
              </a:spcBef>
            </a:pPr>
            <a:r>
              <a:rPr lang="en-US" altLang="zh-CN" sz="2000"/>
              <a:t>   </a:t>
            </a:r>
            <a:r>
              <a:rPr lang="zh-CN" altLang="en-US" sz="2000"/>
              <a:t>软件查询法的</a:t>
            </a:r>
            <a:r>
              <a:rPr lang="zh-CN" altLang="en-US" sz="2000">
                <a:solidFill>
                  <a:srgbClr val="FF0000"/>
                </a:solidFill>
              </a:rPr>
              <a:t>优点</a:t>
            </a:r>
            <a:r>
              <a:rPr lang="zh-CN" altLang="en-US" sz="2000"/>
              <a:t>：不需要额外的硬件电路，并且优先权由查询的次</a:t>
            </a:r>
            <a:endParaRPr lang="zh-CN" altLang="en-US" sz="2000"/>
          </a:p>
          <a:p>
            <a:pPr latinLnBrk="0">
              <a:lnSpc>
                <a:spcPts val="4500"/>
              </a:lnSpc>
              <a:spcBef>
                <a:spcPts val="0"/>
              </a:spcBef>
            </a:pPr>
            <a:r>
              <a:rPr lang="zh-CN" altLang="en-US" sz="2000"/>
              <a:t>                                  序来决定，首先查询的即为优先级最高的。</a:t>
            </a:r>
            <a:endParaRPr lang="zh-CN" altLang="en-US" sz="2000"/>
          </a:p>
          <a:p>
            <a:pPr latinLnBrk="0">
              <a:lnSpc>
                <a:spcPts val="4500"/>
              </a:lnSpc>
              <a:spcBef>
                <a:spcPts val="0"/>
              </a:spcBef>
            </a:pPr>
            <a:r>
              <a:rPr lang="zh-CN" altLang="en-US" sz="2000">
                <a:sym typeface="+mn-ea"/>
              </a:rPr>
              <a:t>  软件查询法的</a:t>
            </a:r>
            <a:r>
              <a:rPr lang="zh-CN" altLang="en-US" sz="2000">
                <a:solidFill>
                  <a:srgbClr val="FF0000"/>
                </a:solidFill>
              </a:rPr>
              <a:t>缺点</a:t>
            </a:r>
            <a:r>
              <a:rPr lang="zh-CN" altLang="en-US" sz="2000"/>
              <a:t>：不管外设是否有中断请求都需要按次序逐一询问，</a:t>
            </a:r>
            <a:endParaRPr lang="zh-CN" altLang="en-US" sz="2000"/>
          </a:p>
          <a:p>
            <a:pPr latinLnBrk="0">
              <a:lnSpc>
                <a:spcPts val="4500"/>
              </a:lnSpc>
              <a:spcBef>
                <a:spcPts val="0"/>
              </a:spcBef>
            </a:pPr>
            <a:r>
              <a:rPr lang="zh-CN" altLang="en-US" sz="2000"/>
              <a:t>                                  因而效率较低，特别是在中断源较多的情况下，</a:t>
            </a:r>
            <a:endParaRPr lang="zh-CN" altLang="en-US" sz="2000"/>
          </a:p>
          <a:p>
            <a:pPr latinLnBrk="0">
              <a:lnSpc>
                <a:spcPts val="4500"/>
              </a:lnSpc>
              <a:spcBef>
                <a:spcPts val="0"/>
              </a:spcBef>
            </a:pPr>
            <a:r>
              <a:rPr lang="zh-CN" altLang="en-US" sz="2000"/>
              <a:t>                                  转至中断服务程序的时间较长。</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8" name="文本占位符 7"/>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81785"/>
            <a:ext cx="8229600" cy="4588510"/>
          </a:xfrm>
        </p:spPr>
        <p:txBody>
          <a:bodyPr/>
          <a:p>
            <a:pPr latinLnBrk="0">
              <a:lnSpc>
                <a:spcPts val="3500"/>
              </a:lnSpc>
              <a:spcBef>
                <a:spcPts val="0"/>
              </a:spcBef>
            </a:pPr>
            <a:r>
              <a:rPr sz="2000"/>
              <a:t>2.硬件判优电路法</a:t>
            </a:r>
            <a:endParaRPr sz="2000"/>
          </a:p>
          <a:p>
            <a:pPr latinLnBrk="0">
              <a:lnSpc>
                <a:spcPts val="3500"/>
              </a:lnSpc>
              <a:spcBef>
                <a:spcPts val="0"/>
              </a:spcBef>
            </a:pPr>
            <a:r>
              <a:rPr sz="2000"/>
              <a:t>       由专门的判优电路决定中断源的优先级别</a:t>
            </a:r>
            <a:r>
              <a:rPr lang="zh-CN" sz="2000"/>
              <a:t>，</a:t>
            </a:r>
            <a:r>
              <a:rPr sz="2000">
                <a:solidFill>
                  <a:srgbClr val="00349E"/>
                </a:solidFill>
              </a:rPr>
              <a:t>基本思想是：</a:t>
            </a:r>
            <a:r>
              <a:rPr sz="2000">
                <a:solidFill>
                  <a:srgbClr val="FF0000"/>
                </a:solidFill>
              </a:rPr>
              <a:t>电路上面端口的中断请求可以屏蔽下面的中断请求</a:t>
            </a:r>
            <a:r>
              <a:rPr sz="2000">
                <a:solidFill>
                  <a:srgbClr val="00349E"/>
                </a:solidFill>
              </a:rPr>
              <a:t>。</a:t>
            </a:r>
            <a:endParaRPr sz="2000">
              <a:solidFill>
                <a:srgbClr val="00349E"/>
              </a:solidFill>
            </a:endParaRPr>
          </a:p>
          <a:p>
            <a:pPr latinLnBrk="0">
              <a:lnSpc>
                <a:spcPts val="3500"/>
              </a:lnSpc>
              <a:spcBef>
                <a:spcPts val="0"/>
              </a:spcBef>
            </a:pPr>
            <a:r>
              <a:rPr sz="2000"/>
              <a:t>硬件查询法的</a:t>
            </a:r>
            <a:r>
              <a:rPr sz="2000">
                <a:solidFill>
                  <a:srgbClr val="FF0000"/>
                </a:solidFill>
              </a:rPr>
              <a:t>优点</a:t>
            </a:r>
            <a:r>
              <a:rPr sz="2000"/>
              <a:t>：中断源较多的情况下，转至中断服务程序的时间比</a:t>
            </a:r>
            <a:endParaRPr sz="2000"/>
          </a:p>
          <a:p>
            <a:pPr latinLnBrk="0">
              <a:lnSpc>
                <a:spcPts val="3500"/>
              </a:lnSpc>
              <a:spcBef>
                <a:spcPts val="0"/>
              </a:spcBef>
            </a:pPr>
            <a:r>
              <a:rPr sz="2000"/>
              <a:t>                               软件查询法快。</a:t>
            </a:r>
            <a:endParaRPr sz="2000"/>
          </a:p>
          <a:p>
            <a:pPr latinLnBrk="0">
              <a:lnSpc>
                <a:spcPts val="3500"/>
              </a:lnSpc>
              <a:spcBef>
                <a:spcPts val="0"/>
              </a:spcBef>
            </a:pPr>
            <a:r>
              <a:rPr sz="2000">
                <a:sym typeface="+mn-ea"/>
              </a:rPr>
              <a:t>硬件查询法的</a:t>
            </a:r>
            <a:r>
              <a:rPr sz="2000">
                <a:solidFill>
                  <a:srgbClr val="FF0000"/>
                </a:solidFill>
              </a:rPr>
              <a:t>缺点</a:t>
            </a:r>
            <a:r>
              <a:rPr sz="2000"/>
              <a:t>：优先权的次序是固定的，不能更改，并且增加了硬</a:t>
            </a:r>
            <a:endParaRPr sz="2000"/>
          </a:p>
          <a:p>
            <a:pPr latinLnBrk="0">
              <a:lnSpc>
                <a:spcPts val="3500"/>
              </a:lnSpc>
              <a:spcBef>
                <a:spcPts val="0"/>
              </a:spcBef>
            </a:pPr>
            <a:r>
              <a:rPr sz="2000"/>
              <a:t>                               件设计的成本。</a:t>
            </a:r>
            <a:endParaRPr sz="2000"/>
          </a:p>
          <a:p>
            <a:pPr latinLnBrk="0">
              <a:lnSpc>
                <a:spcPts val="3500"/>
              </a:lnSpc>
              <a:spcBef>
                <a:spcPts val="0"/>
              </a:spcBef>
            </a:pPr>
            <a:r>
              <a:rPr sz="2000"/>
              <a:t>3.专用硬件控制器</a:t>
            </a:r>
            <a:endParaRPr sz="2000"/>
          </a:p>
          <a:p>
            <a:pPr latinLnBrk="0">
              <a:lnSpc>
                <a:spcPts val="3500"/>
              </a:lnSpc>
              <a:spcBef>
                <a:spcPts val="0"/>
              </a:spcBef>
            </a:pPr>
            <a:r>
              <a:rPr sz="2000"/>
              <a:t>       8259是可编程中断控制器，除了可以实现优先权的排队外，还可以提供中断类型码、屏蔽中断输入等功能，见7.3.3。</a:t>
            </a:r>
            <a:endParaRPr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8" name="文本占位符 7"/>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68325" y="1567180"/>
            <a:ext cx="8229600" cy="4767580"/>
          </a:xfrm>
        </p:spPr>
        <p:txBody>
          <a:bodyPr/>
          <a:p>
            <a:pPr latinLnBrk="0">
              <a:lnSpc>
                <a:spcPts val="4000"/>
              </a:lnSpc>
              <a:spcBef>
                <a:spcPts val="0"/>
              </a:spcBef>
            </a:pPr>
            <a:r>
              <a:rPr lang="zh-CN" altLang="en-US" sz="2000"/>
              <a:t>7.3.3  8259中断控制器</a:t>
            </a:r>
            <a:endParaRPr lang="zh-CN" altLang="en-US" sz="2000"/>
          </a:p>
          <a:p>
            <a:pPr latinLnBrk="0">
              <a:lnSpc>
                <a:spcPts val="4000"/>
              </a:lnSpc>
              <a:spcBef>
                <a:spcPts val="0"/>
              </a:spcBef>
            </a:pPr>
            <a:r>
              <a:rPr lang="zh-CN" altLang="en-US" sz="2000"/>
              <a:t>       单片8259可以管理8级中断，如果采用级联方式。例如8片8259级联，则可管理64级中断。</a:t>
            </a:r>
            <a:endParaRPr lang="zh-CN" altLang="en-US" sz="2000"/>
          </a:p>
          <a:p>
            <a:pPr latinLnBrk="0">
              <a:lnSpc>
                <a:spcPts val="4000"/>
              </a:lnSpc>
              <a:spcBef>
                <a:spcPts val="0"/>
              </a:spcBef>
            </a:pPr>
            <a:r>
              <a:rPr lang="zh-CN" altLang="en-US" sz="2000"/>
              <a:t> 1. 8259的内部结构和引脚功能</a:t>
            </a:r>
            <a:endParaRPr lang="zh-CN" altLang="en-US" sz="2000"/>
          </a:p>
          <a:p>
            <a:pPr latinLnBrk="0">
              <a:lnSpc>
                <a:spcPts val="4000"/>
              </a:lnSpc>
              <a:spcBef>
                <a:spcPts val="0"/>
              </a:spcBef>
            </a:pPr>
            <a:r>
              <a:rPr lang="zh-CN" altLang="en-US" sz="2000"/>
              <a:t>   ⑴ 8259的内部结构：有8个部分组成。 </a:t>
            </a:r>
            <a:endParaRPr lang="zh-CN" altLang="en-US" sz="2000"/>
          </a:p>
          <a:p>
            <a:pPr latinLnBrk="0">
              <a:lnSpc>
                <a:spcPts val="4000"/>
              </a:lnSpc>
              <a:spcBef>
                <a:spcPts val="0"/>
              </a:spcBef>
            </a:pPr>
            <a:r>
              <a:rPr lang="zh-CN" altLang="en-US" sz="2000"/>
              <a:t>    ① </a:t>
            </a:r>
            <a:r>
              <a:rPr lang="zh-CN" altLang="en-US" sz="2000">
                <a:solidFill>
                  <a:srgbClr val="FF0000"/>
                </a:solidFill>
              </a:rPr>
              <a:t>中断请求寄存器</a:t>
            </a:r>
            <a:r>
              <a:rPr lang="zh-CN" altLang="en-US" sz="2000">
                <a:solidFill>
                  <a:srgbClr val="FF0000"/>
                </a:solidFill>
                <a:sym typeface="+mn-ea"/>
              </a:rPr>
              <a:t>(IRR)：</a:t>
            </a:r>
            <a:r>
              <a:rPr lang="zh-CN" altLang="en-US" sz="2000"/>
              <a:t>是一个8位的锁存寄存器，用来锁存外围设</a:t>
            </a:r>
            <a:endParaRPr lang="zh-CN" altLang="en-US" sz="2000"/>
          </a:p>
          <a:p>
            <a:pPr latinLnBrk="0">
              <a:lnSpc>
                <a:spcPts val="4000"/>
              </a:lnSpc>
              <a:spcBef>
                <a:spcPts val="0"/>
              </a:spcBef>
            </a:pPr>
            <a:r>
              <a:rPr lang="zh-CN" altLang="en-US" sz="2000"/>
              <a:t>                                            备送来的IR</a:t>
            </a:r>
            <a:r>
              <a:rPr lang="zh-CN" altLang="en-US" sz="2000" baseline="-25000">
                <a:solidFill>
                  <a:srgbClr val="00349E"/>
                </a:solidFill>
                <a:uFillTx/>
              </a:rPr>
              <a:t>0</a:t>
            </a:r>
            <a:r>
              <a:rPr lang="zh-CN" altLang="en-US" sz="2000"/>
              <a:t>～IR</a:t>
            </a:r>
            <a:r>
              <a:rPr lang="zh-CN" altLang="en-US" sz="2000" baseline="-25000">
                <a:uFillTx/>
              </a:rPr>
              <a:t>7</a:t>
            </a:r>
            <a:r>
              <a:rPr lang="zh-CN" altLang="en-US" sz="2000"/>
              <a:t>中断请求信号。  </a:t>
            </a:r>
            <a:endParaRPr lang="zh-CN" altLang="en-US" sz="2000"/>
          </a:p>
          <a:p>
            <a:pPr latinLnBrk="0">
              <a:lnSpc>
                <a:spcPts val="4000"/>
              </a:lnSpc>
              <a:spcBef>
                <a:spcPts val="0"/>
              </a:spcBef>
            </a:pPr>
            <a:r>
              <a:rPr lang="zh-CN" altLang="en-US" sz="2000"/>
              <a:t>    ② </a:t>
            </a:r>
            <a:r>
              <a:rPr lang="zh-CN" altLang="en-US" sz="2000">
                <a:solidFill>
                  <a:srgbClr val="FF0000"/>
                </a:solidFill>
              </a:rPr>
              <a:t>中断服务寄存器(ISR)：</a:t>
            </a:r>
            <a:r>
              <a:rPr lang="zh-CN" altLang="en-US" sz="2000"/>
              <a:t>是一个8位寄存器，用来存放已被CPU响应</a:t>
            </a:r>
            <a:endParaRPr lang="zh-CN" altLang="en-US" sz="2000"/>
          </a:p>
          <a:p>
            <a:pPr latinLnBrk="0">
              <a:lnSpc>
                <a:spcPts val="4000"/>
              </a:lnSpc>
              <a:spcBef>
                <a:spcPts val="0"/>
              </a:spcBef>
            </a:pPr>
            <a:r>
              <a:rPr lang="zh-CN" altLang="en-US" sz="2000"/>
              <a:t>                                           的中断请求信号。 </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8" name="文本占位符 7"/>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229600" cy="4678045"/>
          </a:xfrm>
        </p:spPr>
        <p:txBody>
          <a:bodyPr/>
          <a:p>
            <a:pPr latinLnBrk="0">
              <a:lnSpc>
                <a:spcPts val="4000"/>
              </a:lnSpc>
              <a:spcBef>
                <a:spcPts val="0"/>
              </a:spcBef>
            </a:pPr>
            <a:r>
              <a:rPr lang="zh-CN" altLang="en-US" sz="2000"/>
              <a:t>③ </a:t>
            </a:r>
            <a:r>
              <a:rPr lang="zh-CN" altLang="en-US" sz="2000">
                <a:solidFill>
                  <a:srgbClr val="FF0000"/>
                </a:solidFill>
              </a:rPr>
              <a:t>中断屏蔽寄存器(IMR)</a:t>
            </a:r>
            <a:r>
              <a:rPr lang="zh-CN" altLang="en-US" sz="2000"/>
              <a:t>：是一个8位寄存器，用来对各中断请求设置屏</a:t>
            </a:r>
            <a:endParaRPr lang="zh-CN" altLang="en-US" sz="2000"/>
          </a:p>
          <a:p>
            <a:pPr latinLnBrk="0">
              <a:lnSpc>
                <a:spcPts val="4000"/>
              </a:lnSpc>
              <a:spcBef>
                <a:spcPts val="0"/>
              </a:spcBef>
            </a:pPr>
            <a:r>
              <a:rPr lang="zh-CN" altLang="en-US" sz="2000"/>
              <a:t>                                         蔽信息。</a:t>
            </a:r>
            <a:endParaRPr lang="zh-CN" altLang="en-US" sz="2000"/>
          </a:p>
          <a:p>
            <a:pPr latinLnBrk="0">
              <a:lnSpc>
                <a:spcPts val="4000"/>
              </a:lnSpc>
              <a:spcBef>
                <a:spcPts val="0"/>
              </a:spcBef>
            </a:pPr>
            <a:r>
              <a:rPr lang="zh-CN" altLang="en-US" sz="2000"/>
              <a:t>④ </a:t>
            </a:r>
            <a:r>
              <a:rPr lang="zh-CN" altLang="en-US" sz="2000">
                <a:solidFill>
                  <a:srgbClr val="FF0000"/>
                </a:solidFill>
              </a:rPr>
              <a:t>优先权判别电路(PR)</a:t>
            </a:r>
            <a:r>
              <a:rPr lang="zh-CN" altLang="en-US" sz="2000"/>
              <a:t>：用来识别各中断请求的优先级别。在多个中断</a:t>
            </a:r>
            <a:endParaRPr lang="zh-CN" altLang="en-US" sz="2000"/>
          </a:p>
          <a:p>
            <a:pPr latinLnBrk="0">
              <a:lnSpc>
                <a:spcPts val="4000"/>
              </a:lnSpc>
              <a:spcBef>
                <a:spcPts val="0"/>
              </a:spcBef>
            </a:pPr>
            <a:r>
              <a:rPr lang="zh-CN" altLang="en-US" sz="2000"/>
              <a:t>                                      请求信号同时出现并经IMR允许进入系统后，</a:t>
            </a:r>
            <a:endParaRPr lang="zh-CN" altLang="en-US" sz="2000"/>
          </a:p>
          <a:p>
            <a:pPr latinLnBrk="0">
              <a:lnSpc>
                <a:spcPts val="4000"/>
              </a:lnSpc>
              <a:spcBef>
                <a:spcPts val="0"/>
              </a:spcBef>
            </a:pPr>
            <a:r>
              <a:rPr lang="zh-CN" altLang="en-US" sz="2000"/>
              <a:t>                                      先由PR选出其最高优先级的中断请求。</a:t>
            </a:r>
            <a:endParaRPr lang="zh-CN" altLang="en-US" sz="2000"/>
          </a:p>
          <a:p>
            <a:pPr latinLnBrk="0">
              <a:lnSpc>
                <a:spcPts val="4000"/>
              </a:lnSpc>
              <a:spcBef>
                <a:spcPts val="0"/>
              </a:spcBef>
            </a:pPr>
            <a:r>
              <a:rPr lang="zh-CN" altLang="en-US" sz="2000"/>
              <a:t>⑤  </a:t>
            </a:r>
            <a:r>
              <a:rPr lang="zh-CN" altLang="en-US" sz="2000">
                <a:solidFill>
                  <a:srgbClr val="FF0000"/>
                </a:solidFill>
              </a:rPr>
              <a:t>读/写控制电路</a:t>
            </a:r>
            <a:r>
              <a:rPr lang="zh-CN" altLang="en-US" sz="2000"/>
              <a:t>：接收来自CPU的读/写控制命令和片选控制信息。</a:t>
            </a:r>
            <a:endParaRPr lang="zh-CN" altLang="en-US" sz="2000"/>
          </a:p>
          <a:p>
            <a:pPr latinLnBrk="0">
              <a:lnSpc>
                <a:spcPts val="4000"/>
              </a:lnSpc>
              <a:spcBef>
                <a:spcPts val="0"/>
              </a:spcBef>
            </a:pPr>
            <a:r>
              <a:rPr lang="zh-CN" altLang="en-US" sz="2000"/>
              <a:t>⑥  </a:t>
            </a:r>
            <a:r>
              <a:rPr lang="zh-CN" altLang="en-US" sz="2000">
                <a:solidFill>
                  <a:srgbClr val="FF0000"/>
                </a:solidFill>
              </a:rPr>
              <a:t>数据总线缓冲器</a:t>
            </a:r>
            <a:r>
              <a:rPr lang="zh-CN" altLang="en-US" sz="2000"/>
              <a:t>：是一个8位的双向三态缓冲器，使8259和CPU数据</a:t>
            </a:r>
            <a:endParaRPr lang="zh-CN" altLang="en-US" sz="2000"/>
          </a:p>
          <a:p>
            <a:pPr latinLnBrk="0">
              <a:lnSpc>
                <a:spcPts val="4000"/>
              </a:lnSpc>
              <a:spcBef>
                <a:spcPts val="0"/>
              </a:spcBef>
            </a:pPr>
            <a:r>
              <a:rPr lang="zh-CN" altLang="en-US" sz="2000"/>
              <a:t>                               总线D</a:t>
            </a:r>
            <a:r>
              <a:rPr lang="zh-CN" altLang="en-US" sz="2000" baseline="-25000">
                <a:uFillTx/>
              </a:rPr>
              <a:t>7</a:t>
            </a:r>
            <a:r>
              <a:rPr lang="zh-CN" altLang="en-US" sz="2000"/>
              <a:t>～D</a:t>
            </a:r>
            <a:r>
              <a:rPr lang="zh-CN" altLang="en-US" sz="2000" baseline="-25000">
                <a:uFillTx/>
              </a:rPr>
              <a:t>0</a:t>
            </a:r>
            <a:r>
              <a:rPr lang="zh-CN" altLang="en-US" sz="2000"/>
              <a:t>直接挂接，完成命令和状态信息的传</a:t>
            </a:r>
            <a:endParaRPr lang="zh-CN" altLang="en-US" sz="2000"/>
          </a:p>
          <a:p>
            <a:pPr latinLnBrk="0">
              <a:lnSpc>
                <a:spcPts val="4000"/>
              </a:lnSpc>
              <a:spcBef>
                <a:spcPts val="0"/>
              </a:spcBef>
            </a:pPr>
            <a:r>
              <a:rPr lang="zh-CN" altLang="en-US" sz="2000"/>
              <a:t>                                送，是8259与CPU交换数据的必经之路。</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8" name="文本占位符 7"/>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229600" cy="4431030"/>
          </a:xfrm>
        </p:spPr>
        <p:txBody>
          <a:bodyPr/>
          <a:p>
            <a:pPr latinLnBrk="0">
              <a:lnSpc>
                <a:spcPts val="4200"/>
              </a:lnSpc>
              <a:spcBef>
                <a:spcPts val="0"/>
              </a:spcBef>
            </a:pPr>
            <a:r>
              <a:rPr lang="zh-CN" altLang="en-US" sz="2000"/>
              <a:t>⑦ </a:t>
            </a:r>
            <a:r>
              <a:rPr lang="zh-CN" altLang="en-US" sz="2000">
                <a:solidFill>
                  <a:srgbClr val="FF0000"/>
                </a:solidFill>
              </a:rPr>
              <a:t>控制电路：</a:t>
            </a:r>
            <a:r>
              <a:rPr lang="zh-CN" altLang="en-US" sz="2000"/>
              <a:t>是8259内部的控制器，根据CPU对8259编程设定的工作</a:t>
            </a:r>
            <a:endParaRPr lang="zh-CN" altLang="en-US" sz="2000"/>
          </a:p>
          <a:p>
            <a:pPr latinLnBrk="0">
              <a:lnSpc>
                <a:spcPts val="4200"/>
              </a:lnSpc>
              <a:spcBef>
                <a:spcPts val="0"/>
              </a:spcBef>
            </a:pPr>
            <a:r>
              <a:rPr lang="zh-CN" altLang="en-US" sz="2000"/>
              <a:t>                     方式产生内部控制信号，向CPU发出中断请求信号INT，</a:t>
            </a:r>
            <a:endParaRPr lang="zh-CN" altLang="en-US" sz="2000"/>
          </a:p>
          <a:p>
            <a:pPr latinLnBrk="0">
              <a:lnSpc>
                <a:spcPts val="4200"/>
              </a:lnSpc>
              <a:spcBef>
                <a:spcPts val="0"/>
              </a:spcBef>
            </a:pPr>
            <a:r>
              <a:rPr lang="zh-CN" altLang="en-US" sz="2000"/>
              <a:t>                     请求CPU响应，同时产生与当前中断请求服务有关的控制</a:t>
            </a:r>
            <a:endParaRPr lang="zh-CN" altLang="en-US" sz="2000"/>
          </a:p>
          <a:p>
            <a:pPr latinLnBrk="0">
              <a:lnSpc>
                <a:spcPts val="4200"/>
              </a:lnSpc>
              <a:spcBef>
                <a:spcPts val="0"/>
              </a:spcBef>
            </a:pPr>
            <a:r>
              <a:rPr lang="zh-CN" altLang="en-US" sz="2000"/>
              <a:t>                     信号，并在接收到来自CPU的中断响应信号后，将中断类</a:t>
            </a:r>
            <a:endParaRPr lang="zh-CN" altLang="en-US" sz="2000"/>
          </a:p>
          <a:p>
            <a:pPr latinLnBrk="0">
              <a:lnSpc>
                <a:spcPts val="4200"/>
              </a:lnSpc>
              <a:spcBef>
                <a:spcPts val="0"/>
              </a:spcBef>
            </a:pPr>
            <a:r>
              <a:rPr lang="zh-CN" altLang="en-US" sz="2000"/>
              <a:t>                     型号送到数据总线。</a:t>
            </a:r>
            <a:endParaRPr lang="zh-CN" altLang="en-US" sz="2000"/>
          </a:p>
          <a:p>
            <a:pPr latinLnBrk="0">
              <a:lnSpc>
                <a:spcPts val="4200"/>
              </a:lnSpc>
              <a:spcBef>
                <a:spcPts val="0"/>
              </a:spcBef>
            </a:pPr>
            <a:r>
              <a:rPr lang="zh-CN" altLang="en-US" sz="2000"/>
              <a:t>⑧ </a:t>
            </a:r>
            <a:r>
              <a:rPr lang="zh-CN" altLang="en-US" sz="2000">
                <a:solidFill>
                  <a:srgbClr val="FF0000"/>
                </a:solidFill>
              </a:rPr>
              <a:t>级联缓冲/比较器：</a:t>
            </a:r>
            <a:r>
              <a:rPr lang="zh-CN" altLang="en-US" sz="2000"/>
              <a:t>用来实现多个8259的级联连接及数据缓冲方式。</a:t>
            </a:r>
            <a:endParaRPr lang="zh-CN" altLang="en-US" sz="2000"/>
          </a:p>
          <a:p>
            <a:pPr latinLnBrk="0">
              <a:lnSpc>
                <a:spcPts val="4200"/>
              </a:lnSpc>
              <a:spcBef>
                <a:spcPts val="0"/>
              </a:spcBef>
            </a:pPr>
            <a:r>
              <a:rPr lang="zh-CN" altLang="en-US" sz="2000"/>
              <a:t>                    级联时，一个8259芯片为主片，最多能连接8个8259从片，</a:t>
            </a:r>
            <a:endParaRPr lang="zh-CN" altLang="en-US" sz="2000"/>
          </a:p>
          <a:p>
            <a:pPr latinLnBrk="0">
              <a:lnSpc>
                <a:spcPts val="4200"/>
              </a:lnSpc>
              <a:spcBef>
                <a:spcPts val="0"/>
              </a:spcBef>
            </a:pPr>
            <a:r>
              <a:rPr lang="zh-CN" altLang="en-US" sz="2000"/>
              <a:t>                    因此最多可以实现对64级中断源的管理。</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8" name="文本占位符 7"/>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229600" cy="568325"/>
          </a:xfrm>
        </p:spPr>
        <p:txBody>
          <a:bodyPr/>
          <a:p>
            <a:pPr latinLnBrk="0">
              <a:lnSpc>
                <a:spcPts val="4000"/>
              </a:lnSpc>
              <a:spcBef>
                <a:spcPts val="0"/>
              </a:spcBef>
            </a:pPr>
            <a:r>
              <a:rPr lang="zh-CN" altLang="en-US" sz="2000">
                <a:sym typeface="+mn-ea"/>
              </a:rPr>
              <a:t>8259的内部结构如图7.8所示</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8" name="文本占位符 7"/>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pic>
        <p:nvPicPr>
          <p:cNvPr id="2" name="图片 13" descr="6t9"/>
          <p:cNvPicPr>
            <a:picLocks noChangeAspect="1"/>
          </p:cNvPicPr>
          <p:nvPr/>
        </p:nvPicPr>
        <p:blipFill>
          <a:blip r:embed="rId1"/>
          <a:stretch>
            <a:fillRect/>
          </a:stretch>
        </p:blipFill>
        <p:spPr>
          <a:xfrm>
            <a:off x="1580515" y="2112010"/>
            <a:ext cx="5982970" cy="3714750"/>
          </a:xfrm>
          <a:prstGeom prst="rect">
            <a:avLst/>
          </a:prstGeom>
          <a:noFill/>
          <a:ln w="9525">
            <a:noFill/>
          </a:ln>
        </p:spPr>
      </p:pic>
      <p:sp>
        <p:nvSpPr>
          <p:cNvPr id="4" name="文本框 3"/>
          <p:cNvSpPr txBox="1"/>
          <p:nvPr/>
        </p:nvSpPr>
        <p:spPr>
          <a:xfrm>
            <a:off x="3187700" y="5984240"/>
            <a:ext cx="3062605" cy="337185"/>
          </a:xfrm>
          <a:prstGeom prst="rect">
            <a:avLst/>
          </a:prstGeom>
          <a:noFill/>
        </p:spPr>
        <p:txBody>
          <a:bodyPr wrap="square" rtlCol="0">
            <a:spAutoFit/>
          </a:bodyPr>
          <a:p>
            <a:r>
              <a:rPr lang="zh-CN" altLang="en-US" sz="1600" b="1"/>
              <a:t>图</a:t>
            </a:r>
            <a:r>
              <a:rPr lang="en-US" altLang="zh-CN" sz="1600" b="1"/>
              <a:t>7.8  8</a:t>
            </a:r>
            <a:r>
              <a:rPr sz="1600" b="1"/>
              <a:t>259芯片的内部结构图</a:t>
            </a:r>
            <a:endParaRPr sz="1600"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363345"/>
            <a:ext cx="8229600" cy="1008380"/>
          </a:xfrm>
        </p:spPr>
        <p:txBody>
          <a:bodyPr/>
          <a:p>
            <a:pPr latinLnBrk="0">
              <a:lnSpc>
                <a:spcPts val="3600"/>
              </a:lnSpc>
              <a:spcBef>
                <a:spcPts val="0"/>
              </a:spcBef>
            </a:pPr>
            <a:r>
              <a:rPr lang="zh-CN" altLang="en-US" sz="2000"/>
              <a:t>⑵ 8259的引脚功能    </a:t>
            </a:r>
            <a:endParaRPr lang="zh-CN" altLang="en-US" sz="2000"/>
          </a:p>
          <a:p>
            <a:pPr latinLnBrk="0">
              <a:lnSpc>
                <a:spcPts val="3600"/>
              </a:lnSpc>
              <a:spcBef>
                <a:spcPts val="0"/>
              </a:spcBef>
            </a:pPr>
            <a:r>
              <a:rPr lang="zh-CN" altLang="en-US" sz="2000"/>
              <a:t>       8259芯片有28条引脚，双列直插式封装，如图7.9所示。</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pic>
        <p:nvPicPr>
          <p:cNvPr id="2" name="图片 290820"/>
          <p:cNvPicPr>
            <a:picLocks noChangeAspect="1"/>
          </p:cNvPicPr>
          <p:nvPr/>
        </p:nvPicPr>
        <p:blipFill>
          <a:blip r:embed="rId1">
            <a:biLevel thresh="50000"/>
            <a:grayscl/>
          </a:blip>
          <a:stretch>
            <a:fillRect/>
          </a:stretch>
        </p:blipFill>
        <p:spPr>
          <a:xfrm>
            <a:off x="6148705" y="2551430"/>
            <a:ext cx="2521585" cy="3431540"/>
          </a:xfrm>
          <a:prstGeom prst="rect">
            <a:avLst/>
          </a:prstGeom>
          <a:noFill/>
          <a:ln w="9525">
            <a:noFill/>
          </a:ln>
        </p:spPr>
      </p:pic>
      <p:sp>
        <p:nvSpPr>
          <p:cNvPr id="100" name="文本框 99"/>
          <p:cNvSpPr txBox="1"/>
          <p:nvPr/>
        </p:nvSpPr>
        <p:spPr>
          <a:xfrm>
            <a:off x="6148705" y="6140450"/>
            <a:ext cx="2775585" cy="337185"/>
          </a:xfrm>
          <a:prstGeom prst="rect">
            <a:avLst/>
          </a:prstGeom>
          <a:noFill/>
          <a:ln w="9525">
            <a:noFill/>
          </a:ln>
        </p:spPr>
        <p:txBody>
          <a:bodyPr wrap="square">
            <a:spAutoFit/>
          </a:bodyPr>
          <a:p>
            <a:pPr marL="0" indent="0" algn="ctr"/>
            <a:r>
              <a:rPr lang="zh-CN" sz="1600" b="1">
                <a:latin typeface="Times New Roman" panose="02020603050405020304" charset="0"/>
                <a:ea typeface="宋体" panose="02010600030101010101" pitchFamily="2" charset="-122"/>
              </a:rPr>
              <a:t>图</a:t>
            </a:r>
            <a:r>
              <a:rPr lang="en-US" sz="1600" b="1">
                <a:latin typeface="Times New Roman" panose="02020603050405020304" charset="0"/>
                <a:ea typeface="宋体" panose="02010600030101010101" pitchFamily="2" charset="-122"/>
              </a:rPr>
              <a:t>7.9 8259</a:t>
            </a:r>
            <a:r>
              <a:rPr lang="zh-CN" sz="1600" b="1">
                <a:latin typeface="Times New Roman" panose="02020603050405020304" charset="0"/>
                <a:ea typeface="宋体" panose="02010600030101010101" pitchFamily="2" charset="-122"/>
              </a:rPr>
              <a:t>芯片引脚定义</a:t>
            </a:r>
            <a:endParaRPr lang="zh-CN" altLang="en-US" sz="1600"/>
          </a:p>
        </p:txBody>
      </p:sp>
      <p:grpSp>
        <p:nvGrpSpPr>
          <p:cNvPr id="13" name="组合 12"/>
          <p:cNvGrpSpPr/>
          <p:nvPr/>
        </p:nvGrpSpPr>
        <p:grpSpPr>
          <a:xfrm>
            <a:off x="444500" y="2317750"/>
            <a:ext cx="5449570" cy="4258310"/>
            <a:chOff x="700" y="3650"/>
            <a:chExt cx="8582" cy="6706"/>
          </a:xfrm>
        </p:grpSpPr>
        <p:sp>
          <p:nvSpPr>
            <p:cNvPr id="4" name="文本框 3"/>
            <p:cNvSpPr txBox="1"/>
            <p:nvPr/>
          </p:nvSpPr>
          <p:spPr>
            <a:xfrm>
              <a:off x="700" y="3650"/>
              <a:ext cx="8583" cy="6707"/>
            </a:xfrm>
            <a:prstGeom prst="rect">
              <a:avLst/>
            </a:prstGeom>
            <a:noFill/>
            <a:ln w="9525">
              <a:noFill/>
            </a:ln>
          </p:spPr>
          <p:txBody>
            <a:bodyPr wrap="square">
              <a:spAutoFit/>
            </a:bodyPr>
            <a:p>
              <a:pPr marL="0" indent="0" eaLnBrk="1" latinLnBrk="0" hangingPunct="1">
                <a:lnSpc>
                  <a:spcPts val="2500"/>
                </a:lnSpc>
              </a:pPr>
              <a:r>
                <a:rPr lang="en-US" sz="1800" b="0">
                  <a:latin typeface="Times New Roman" panose="02020603050405020304" charset="0"/>
                  <a:ea typeface="宋体" panose="02010600030101010101" pitchFamily="2" charset="-122"/>
                </a:rPr>
                <a:t>① </a:t>
              </a:r>
              <a:r>
                <a:rPr lang="en-US" sz="1800" b="0">
                  <a:latin typeface="Times New Roman" panose="02020603050405020304" charset="0"/>
                  <a:ea typeface="宋体" panose="02010600030101010101" pitchFamily="2" charset="-122"/>
                  <a:cs typeface="Times New Roman" panose="02020603050405020304" charset="0"/>
                </a:rPr>
                <a:t>D</a:t>
              </a:r>
              <a:r>
                <a:rPr lang="en-US" sz="1800" b="0" baseline="-25000">
                  <a:latin typeface="Times New Roman" panose="02020603050405020304" charset="0"/>
                  <a:ea typeface="宋体" panose="02010600030101010101" pitchFamily="2" charset="-122"/>
                  <a:cs typeface="Times New Roman" panose="02020603050405020304" charset="0"/>
                </a:rPr>
                <a:t>7</a:t>
              </a:r>
              <a:r>
                <a:rPr lang="zh-CN" sz="1800" b="0">
                  <a:latin typeface="Times New Roman" panose="02020603050405020304" charset="0"/>
                  <a:ea typeface="宋体" panose="02010600030101010101" pitchFamily="2" charset="-122"/>
                  <a:cs typeface="Times New Roman" panose="02020603050405020304" charset="0"/>
                </a:rPr>
                <a:t>～</a:t>
              </a:r>
              <a:r>
                <a:rPr lang="en-US" sz="1800" b="0">
                  <a:latin typeface="Times New Roman" panose="02020603050405020304" charset="0"/>
                  <a:ea typeface="宋体" panose="02010600030101010101" pitchFamily="2" charset="-122"/>
                  <a:cs typeface="Times New Roman" panose="02020603050405020304" charset="0"/>
                </a:rPr>
                <a:t>D</a:t>
              </a:r>
              <a:r>
                <a:rPr lang="en-US" sz="1800" b="0" baseline="-25000">
                  <a:latin typeface="Times New Roman" panose="02020603050405020304" charset="0"/>
                  <a:ea typeface="宋体" panose="02010600030101010101" pitchFamily="2" charset="-122"/>
                  <a:cs typeface="Times New Roman" panose="02020603050405020304" charset="0"/>
                </a:rPr>
                <a:t>0</a:t>
              </a:r>
              <a:r>
                <a:rPr lang="zh-CN" sz="1800" b="0">
                  <a:latin typeface="Times New Roman" panose="02020603050405020304" charset="0"/>
                  <a:ea typeface="宋体" panose="02010600030101010101" pitchFamily="2" charset="-122"/>
                  <a:cs typeface="Times New Roman" panose="02020603050405020304" charset="0"/>
                </a:rPr>
                <a:t>：</a:t>
              </a:r>
              <a:r>
                <a:rPr lang="en-US" sz="1800" b="0">
                  <a:latin typeface="Times New Roman" panose="02020603050405020304" charset="0"/>
                  <a:ea typeface="宋体" panose="02010600030101010101" pitchFamily="2" charset="-122"/>
                  <a:cs typeface="Times New Roman" panose="02020603050405020304" charset="0"/>
                </a:rPr>
                <a:t> </a:t>
              </a:r>
              <a:r>
                <a:rPr lang="zh-CN" sz="1800" b="0">
                  <a:latin typeface="Times New Roman" panose="02020603050405020304" charset="0"/>
                  <a:ea typeface="宋体" panose="02010600030101010101" pitchFamily="2" charset="-122"/>
                  <a:cs typeface="Times New Roman" panose="02020603050405020304" charset="0"/>
                </a:rPr>
                <a:t>双向数据总线，是</a:t>
              </a:r>
              <a:r>
                <a:rPr lang="en-US" sz="1800" b="0">
                  <a:latin typeface="Times New Roman" panose="02020603050405020304" charset="0"/>
                  <a:ea typeface="宋体" panose="02010600030101010101" pitchFamily="2" charset="-122"/>
                  <a:cs typeface="Times New Roman" panose="02020603050405020304" charset="0"/>
                </a:rPr>
                <a:t>8259</a:t>
              </a:r>
              <a:r>
                <a:rPr lang="zh-CN" sz="1800" b="0">
                  <a:latin typeface="Times New Roman" panose="02020603050405020304" charset="0"/>
                  <a:ea typeface="宋体" panose="02010600030101010101" pitchFamily="2" charset="-122"/>
                  <a:cs typeface="Times New Roman" panose="02020603050405020304" charset="0"/>
                </a:rPr>
                <a:t>与</a:t>
              </a:r>
              <a:r>
                <a:rPr lang="en-US" sz="1800" b="0">
                  <a:latin typeface="Times New Roman" panose="02020603050405020304" charset="0"/>
                  <a:ea typeface="宋体" panose="02010600030101010101" pitchFamily="2" charset="-122"/>
                  <a:cs typeface="Times New Roman" panose="02020603050405020304" charset="0"/>
                </a:rPr>
                <a:t>CPU</a:t>
              </a:r>
              <a:r>
                <a:rPr lang="zh-CN" sz="1800" b="0">
                  <a:latin typeface="Times New Roman" panose="02020603050405020304" charset="0"/>
                  <a:ea typeface="宋体" panose="02010600030101010101" pitchFamily="2" charset="-122"/>
                  <a:cs typeface="Times New Roman" panose="02020603050405020304" charset="0"/>
                </a:rPr>
                <a:t>的数据信</a:t>
              </a:r>
              <a:endParaRPr lang="zh-CN" sz="1800" b="0">
                <a:latin typeface="Times New Roman" panose="02020603050405020304" charset="0"/>
                <a:ea typeface="宋体" panose="02010600030101010101" pitchFamily="2" charset="-122"/>
                <a:cs typeface="Times New Roman" panose="02020603050405020304" charset="0"/>
              </a:endParaRPr>
            </a:p>
            <a:p>
              <a:pPr marL="0" indent="0" eaLnBrk="1" latinLnBrk="0" hangingPunct="1">
                <a:lnSpc>
                  <a:spcPts val="2500"/>
                </a:lnSpc>
              </a:pPr>
              <a:r>
                <a:rPr lang="zh-CN" sz="1800" b="0">
                  <a:latin typeface="Times New Roman" panose="02020603050405020304" charset="0"/>
                  <a:ea typeface="宋体" panose="02010600030101010101" pitchFamily="2" charset="-122"/>
                  <a:cs typeface="Times New Roman" panose="02020603050405020304" charset="0"/>
                </a:rPr>
                <a:t>                      息通道。</a:t>
              </a:r>
              <a:endParaRPr lang="zh-CN" sz="1800" b="0">
                <a:latin typeface="Times New Roman" panose="02020603050405020304" charset="0"/>
                <a:ea typeface="宋体" panose="02010600030101010101" pitchFamily="2" charset="-122"/>
                <a:cs typeface="Times New Roman" panose="02020603050405020304" charset="0"/>
              </a:endParaRPr>
            </a:p>
            <a:p>
              <a:pPr marL="0" indent="0" eaLnBrk="1" latinLnBrk="0" hangingPunct="1">
                <a:lnSpc>
                  <a:spcPts val="2500"/>
                </a:lnSpc>
              </a:pPr>
              <a:r>
                <a:rPr lang="zh-CN" altLang="en-US" sz="1800">
                  <a:latin typeface="Times New Roman" panose="02020603050405020304" charset="0"/>
                  <a:cs typeface="Times New Roman" panose="02020603050405020304" charset="0"/>
                </a:rPr>
                <a:t>②      ：片选信号线，输入，低电平有效。</a:t>
              </a:r>
              <a:endParaRPr lang="zh-CN" altLang="en-US" sz="1800">
                <a:latin typeface="Times New Roman" panose="02020603050405020304" charset="0"/>
                <a:cs typeface="Times New Roman" panose="02020603050405020304" charset="0"/>
              </a:endParaRPr>
            </a:p>
            <a:p>
              <a:pPr marL="0" indent="0" eaLnBrk="1" latinLnBrk="0" hangingPunct="1">
                <a:lnSpc>
                  <a:spcPts val="2500"/>
                </a:lnSpc>
              </a:pPr>
              <a:r>
                <a:rPr lang="zh-CN" altLang="en-US" sz="1800">
                  <a:latin typeface="Times New Roman" panose="02020603050405020304" charset="0"/>
                  <a:cs typeface="Times New Roman" panose="02020603050405020304" charset="0"/>
                </a:rPr>
                <a:t>③      ：写信号，输入，低电平有效。</a:t>
              </a:r>
              <a:endParaRPr lang="zh-CN" altLang="en-US" sz="1800">
                <a:latin typeface="Times New Roman" panose="02020603050405020304" charset="0"/>
                <a:cs typeface="Times New Roman" panose="02020603050405020304" charset="0"/>
              </a:endParaRPr>
            </a:p>
            <a:p>
              <a:pPr marL="0" indent="0" eaLnBrk="1" latinLnBrk="0" hangingPunct="1">
                <a:lnSpc>
                  <a:spcPts val="2500"/>
                </a:lnSpc>
              </a:pPr>
              <a:r>
                <a:rPr lang="zh-CN" altLang="en-US" sz="1800">
                  <a:latin typeface="Times New Roman" panose="02020603050405020304" charset="0"/>
                  <a:cs typeface="Times New Roman" panose="02020603050405020304" charset="0"/>
                </a:rPr>
                <a:t>④      ：读信号，输入，低电平有效。</a:t>
              </a:r>
              <a:endParaRPr lang="zh-CN" altLang="en-US" sz="1800">
                <a:latin typeface="Times New Roman" panose="02020603050405020304" charset="0"/>
                <a:cs typeface="Times New Roman" panose="02020603050405020304" charset="0"/>
              </a:endParaRPr>
            </a:p>
            <a:p>
              <a:pPr marL="0" indent="0" eaLnBrk="1" latinLnBrk="0" hangingPunct="1">
                <a:lnSpc>
                  <a:spcPts val="2500"/>
                </a:lnSpc>
              </a:pPr>
              <a:r>
                <a:rPr lang="zh-CN" altLang="en-US" sz="1800">
                  <a:latin typeface="Times New Roman" panose="02020603050405020304" charset="0"/>
                  <a:cs typeface="Times New Roman" panose="02020603050405020304" charset="0"/>
                </a:rPr>
                <a:t>⑤ CAS</a:t>
              </a:r>
              <a:r>
                <a:rPr lang="en-US" sz="1800" baseline="-25000">
                  <a:latin typeface="Times New Roman" panose="02020603050405020304" charset="0"/>
                  <a:ea typeface="宋体" panose="02010600030101010101" pitchFamily="2" charset="-122"/>
                  <a:cs typeface="Times New Roman" panose="02020603050405020304" charset="0"/>
                </a:rPr>
                <a:t>2</a:t>
              </a:r>
              <a:r>
                <a:rPr lang="zh-CN" altLang="en-US" sz="1800">
                  <a:latin typeface="Times New Roman" panose="02020603050405020304" charset="0"/>
                  <a:cs typeface="Times New Roman" panose="02020603050405020304" charset="0"/>
                </a:rPr>
                <a:t>～CAS</a:t>
              </a:r>
              <a:r>
                <a:rPr lang="en-US" sz="1800" baseline="-25000">
                  <a:latin typeface="Times New Roman" panose="02020603050405020304" charset="0"/>
                  <a:ea typeface="宋体" panose="02010600030101010101" pitchFamily="2" charset="-122"/>
                  <a:cs typeface="Times New Roman" panose="02020603050405020304" charset="0"/>
                </a:rPr>
                <a:t>0</a:t>
              </a:r>
              <a:r>
                <a:rPr lang="zh-CN" altLang="en-US" sz="1800">
                  <a:latin typeface="Times New Roman" panose="02020603050405020304" charset="0"/>
                  <a:cs typeface="Times New Roman" panose="02020603050405020304" charset="0"/>
                </a:rPr>
                <a:t>：3根级联线，主8259芯片与从8259</a:t>
              </a:r>
              <a:endParaRPr lang="zh-CN" altLang="en-US" sz="1800">
                <a:latin typeface="Times New Roman" panose="02020603050405020304" charset="0"/>
                <a:cs typeface="Times New Roman" panose="02020603050405020304" charset="0"/>
              </a:endParaRPr>
            </a:p>
            <a:p>
              <a:pPr marL="0" indent="0" eaLnBrk="1" latinLnBrk="0" hangingPunct="1">
                <a:lnSpc>
                  <a:spcPts val="2500"/>
                </a:lnSpc>
              </a:pPr>
              <a:r>
                <a:rPr lang="zh-CN" altLang="en-US" sz="1800">
                  <a:latin typeface="Times New Roman" panose="02020603050405020304" charset="0"/>
                  <a:cs typeface="Times New Roman" panose="02020603050405020304" charset="0"/>
                </a:rPr>
                <a:t>                             芯片的连接线。</a:t>
              </a:r>
              <a:endParaRPr lang="zh-CN" altLang="en-US" sz="1800">
                <a:latin typeface="Times New Roman" panose="02020603050405020304" charset="0"/>
                <a:cs typeface="Times New Roman" panose="02020603050405020304" charset="0"/>
              </a:endParaRPr>
            </a:p>
            <a:p>
              <a:pPr marL="0" indent="0" eaLnBrk="1" latinLnBrk="0" hangingPunct="1">
                <a:lnSpc>
                  <a:spcPts val="2500"/>
                </a:lnSpc>
              </a:pPr>
              <a:r>
                <a:rPr lang="zh-CN" altLang="en-US" sz="1800">
                  <a:latin typeface="Times New Roman" panose="02020603050405020304" charset="0"/>
                  <a:cs typeface="Times New Roman" panose="02020603050405020304" charset="0"/>
                </a:rPr>
                <a:t>⑥     /      ：双重功能线，主片或从片的设定/缓冲器</a:t>
              </a:r>
              <a:endParaRPr lang="zh-CN" altLang="en-US" sz="1800">
                <a:latin typeface="Times New Roman" panose="02020603050405020304" charset="0"/>
                <a:cs typeface="Times New Roman" panose="02020603050405020304" charset="0"/>
              </a:endParaRPr>
            </a:p>
            <a:p>
              <a:pPr marL="0" indent="0" eaLnBrk="1" latinLnBrk="0" hangingPunct="1">
                <a:lnSpc>
                  <a:spcPts val="2500"/>
                </a:lnSpc>
              </a:pPr>
              <a:r>
                <a:rPr lang="zh-CN" altLang="en-US" sz="1800">
                  <a:latin typeface="Times New Roman" panose="02020603050405020304" charset="0"/>
                  <a:cs typeface="Times New Roman" panose="02020603050405020304" charset="0"/>
                </a:rPr>
                <a:t>                    读/写控制。</a:t>
              </a:r>
              <a:endParaRPr lang="zh-CN" altLang="en-US" sz="1800">
                <a:latin typeface="Times New Roman" panose="02020603050405020304" charset="0"/>
                <a:cs typeface="Times New Roman" panose="02020603050405020304" charset="0"/>
              </a:endParaRPr>
            </a:p>
            <a:p>
              <a:pPr marL="0" indent="0" eaLnBrk="1" latinLnBrk="0" hangingPunct="1">
                <a:lnSpc>
                  <a:spcPts val="2500"/>
                </a:lnSpc>
              </a:pPr>
              <a:r>
                <a:rPr lang="zh-CN" altLang="en-US" sz="1800">
                  <a:latin typeface="Times New Roman" panose="02020603050405020304" charset="0"/>
                  <a:cs typeface="Times New Roman" panose="02020603050405020304" charset="0"/>
                </a:rPr>
                <a:t>⑦         ：中断响应信号线，输入</a:t>
              </a:r>
              <a:endParaRPr lang="zh-CN" altLang="en-US" sz="1800">
                <a:latin typeface="Times New Roman" panose="02020603050405020304" charset="0"/>
                <a:cs typeface="Times New Roman" panose="02020603050405020304" charset="0"/>
              </a:endParaRPr>
            </a:p>
            <a:p>
              <a:pPr marL="0" indent="0" eaLnBrk="1" latinLnBrk="0" hangingPunct="1">
                <a:lnSpc>
                  <a:spcPts val="2500"/>
                </a:lnSpc>
              </a:pPr>
              <a:r>
                <a:rPr lang="zh-CN" altLang="en-US" sz="1800">
                  <a:latin typeface="Times New Roman" panose="02020603050405020304" charset="0"/>
                  <a:cs typeface="Times New Roman" panose="02020603050405020304" charset="0"/>
                </a:rPr>
                <a:t>⑧ INT：中断请求信号线，输出</a:t>
              </a:r>
              <a:endParaRPr lang="zh-CN" altLang="en-US" sz="1800">
                <a:latin typeface="Times New Roman" panose="02020603050405020304" charset="0"/>
                <a:cs typeface="Times New Roman" panose="02020603050405020304" charset="0"/>
              </a:endParaRPr>
            </a:p>
            <a:p>
              <a:pPr marL="0" indent="0" eaLnBrk="1" latinLnBrk="0" hangingPunct="1">
                <a:lnSpc>
                  <a:spcPts val="2500"/>
                </a:lnSpc>
              </a:pPr>
              <a:r>
                <a:rPr lang="zh-CN" altLang="en-US" sz="1800">
                  <a:latin typeface="Times New Roman" panose="02020603050405020304" charset="0"/>
                  <a:cs typeface="Times New Roman" panose="02020603050405020304" charset="0"/>
                </a:rPr>
                <a:t>⑨ IR</a:t>
              </a:r>
              <a:r>
                <a:rPr lang="en-US" sz="1800" baseline="-25000">
                  <a:latin typeface="Times New Roman" panose="02020603050405020304" charset="0"/>
                  <a:ea typeface="宋体" panose="02010600030101010101" pitchFamily="2" charset="-122"/>
                  <a:cs typeface="Times New Roman" panose="02020603050405020304" charset="0"/>
                </a:rPr>
                <a:t>7</a:t>
              </a:r>
              <a:r>
                <a:rPr lang="zh-CN" altLang="en-US" sz="1800">
                  <a:latin typeface="Times New Roman" panose="02020603050405020304" charset="0"/>
                  <a:cs typeface="Times New Roman" panose="02020603050405020304" charset="0"/>
                </a:rPr>
                <a:t>～IR</a:t>
              </a:r>
              <a:r>
                <a:rPr lang="en-US" sz="1800" baseline="-25000">
                  <a:latin typeface="Times New Roman" panose="02020603050405020304" charset="0"/>
                  <a:ea typeface="宋体" panose="02010600030101010101" pitchFamily="2" charset="-122"/>
                  <a:cs typeface="Times New Roman" panose="02020603050405020304" charset="0"/>
                </a:rPr>
                <a:t>0</a:t>
              </a:r>
              <a:r>
                <a:rPr lang="zh-CN" altLang="en-US" sz="1800">
                  <a:latin typeface="Times New Roman" panose="02020603050405020304" charset="0"/>
                  <a:cs typeface="Times New Roman" panose="02020603050405020304" charset="0"/>
                </a:rPr>
                <a:t>：由外设或其他8259芯片输入的中断请求</a:t>
              </a:r>
              <a:endParaRPr lang="zh-CN" altLang="en-US" sz="1800">
                <a:latin typeface="Times New Roman" panose="02020603050405020304" charset="0"/>
                <a:cs typeface="Times New Roman" panose="02020603050405020304" charset="0"/>
              </a:endParaRPr>
            </a:p>
            <a:p>
              <a:pPr marL="0" indent="0" eaLnBrk="1" latinLnBrk="0" hangingPunct="1">
                <a:lnSpc>
                  <a:spcPts val="2500"/>
                </a:lnSpc>
              </a:pPr>
              <a:r>
                <a:rPr lang="zh-CN" altLang="en-US" sz="1800">
                  <a:latin typeface="Times New Roman" panose="02020603050405020304" charset="0"/>
                  <a:cs typeface="Times New Roman" panose="02020603050405020304" charset="0"/>
                </a:rPr>
                <a:t>                        信号。</a:t>
              </a:r>
              <a:endParaRPr lang="zh-CN" altLang="en-US" sz="1800">
                <a:latin typeface="Times New Roman" panose="02020603050405020304" charset="0"/>
                <a:cs typeface="Times New Roman" panose="02020603050405020304" charset="0"/>
              </a:endParaRPr>
            </a:p>
          </p:txBody>
        </p:sp>
        <p:grpSp>
          <p:nvGrpSpPr>
            <p:cNvPr id="8" name="组合 7"/>
            <p:cNvGrpSpPr/>
            <p:nvPr/>
          </p:nvGrpSpPr>
          <p:grpSpPr>
            <a:xfrm>
              <a:off x="1188" y="4755"/>
              <a:ext cx="656" cy="1462"/>
              <a:chOff x="1188" y="4981"/>
              <a:chExt cx="656" cy="1462"/>
            </a:xfrm>
          </p:grpSpPr>
          <p:graphicFrame>
            <p:nvGraphicFramePr>
              <p:cNvPr id="6" name="对象 36"/>
              <p:cNvGraphicFramePr>
                <a:graphicFrameLocks noChangeAspect="1"/>
              </p:cNvGraphicFramePr>
              <p:nvPr/>
            </p:nvGraphicFramePr>
            <p:xfrm>
              <a:off x="1205" y="4981"/>
              <a:ext cx="462" cy="461"/>
            </p:xfrm>
            <a:graphic>
              <a:graphicData uri="http://schemas.openxmlformats.org/presentationml/2006/ole">
                <mc:AlternateContent xmlns:mc="http://schemas.openxmlformats.org/markup-compatibility/2006">
                  <mc:Choice xmlns:v="urn:schemas-microsoft-com:vml" Requires="v">
                    <p:oleObj spid="_x0000_s3076" name="" r:id="rId2" imgW="228600" imgH="215900" progId="Equation.KSEE3">
                      <p:embed/>
                    </p:oleObj>
                  </mc:Choice>
                  <mc:Fallback>
                    <p:oleObj name="" r:id="rId2" imgW="228600" imgH="215900" progId="Equation.KSEE3">
                      <p:embed/>
                      <p:pic>
                        <p:nvPicPr>
                          <p:cNvPr id="0" name="图片 3075"/>
                          <p:cNvPicPr/>
                          <p:nvPr/>
                        </p:nvPicPr>
                        <p:blipFill>
                          <a:blip r:embed="rId3"/>
                          <a:stretch>
                            <a:fillRect/>
                          </a:stretch>
                        </p:blipFill>
                        <p:spPr>
                          <a:xfrm>
                            <a:off x="1205" y="4981"/>
                            <a:ext cx="462" cy="461"/>
                          </a:xfrm>
                          <a:prstGeom prst="rect">
                            <a:avLst/>
                          </a:prstGeom>
                          <a:noFill/>
                          <a:ln w="38100">
                            <a:noFill/>
                            <a:miter/>
                          </a:ln>
                        </p:spPr>
                      </p:pic>
                    </p:oleObj>
                  </mc:Fallback>
                </mc:AlternateContent>
              </a:graphicData>
            </a:graphic>
          </p:graphicFrame>
          <p:graphicFrame>
            <p:nvGraphicFramePr>
              <p:cNvPr id="7" name="对象 35"/>
              <p:cNvGraphicFramePr>
                <a:graphicFrameLocks noChangeAspect="1"/>
              </p:cNvGraphicFramePr>
              <p:nvPr/>
            </p:nvGraphicFramePr>
            <p:xfrm>
              <a:off x="1222" y="5497"/>
              <a:ext cx="566" cy="402"/>
            </p:xfrm>
            <a:graphic>
              <a:graphicData uri="http://schemas.openxmlformats.org/presentationml/2006/ole">
                <mc:AlternateContent xmlns:mc="http://schemas.openxmlformats.org/markup-compatibility/2006">
                  <mc:Choice xmlns:v="urn:schemas-microsoft-com:vml" Requires="v">
                    <p:oleObj spid="_x0000_s9" name="" r:id="rId4" imgW="304800" imgH="215900" progId="Equation.KSEE3">
                      <p:embed/>
                    </p:oleObj>
                  </mc:Choice>
                  <mc:Fallback>
                    <p:oleObj name="" r:id="rId4" imgW="304800" imgH="215900" progId="Equation.KSEE3">
                      <p:embed/>
                      <p:pic>
                        <p:nvPicPr>
                          <p:cNvPr id="0" name="图片 3"/>
                          <p:cNvPicPr/>
                          <p:nvPr/>
                        </p:nvPicPr>
                        <p:blipFill>
                          <a:blip r:embed="rId5"/>
                          <a:stretch>
                            <a:fillRect/>
                          </a:stretch>
                        </p:blipFill>
                        <p:spPr>
                          <a:xfrm>
                            <a:off x="1222" y="5497"/>
                            <a:ext cx="566" cy="402"/>
                          </a:xfrm>
                          <a:prstGeom prst="rect">
                            <a:avLst/>
                          </a:prstGeom>
                          <a:noFill/>
                          <a:ln w="38100">
                            <a:noFill/>
                            <a:miter/>
                          </a:ln>
                        </p:spPr>
                      </p:pic>
                    </p:oleObj>
                  </mc:Fallback>
                </mc:AlternateContent>
              </a:graphicData>
            </a:graphic>
          </p:graphicFrame>
          <p:graphicFrame>
            <p:nvGraphicFramePr>
              <p:cNvPr id="10" name="对象 34"/>
              <p:cNvGraphicFramePr>
                <a:graphicFrameLocks noChangeAspect="1"/>
              </p:cNvGraphicFramePr>
              <p:nvPr/>
            </p:nvGraphicFramePr>
            <p:xfrm>
              <a:off x="1188" y="5887"/>
              <a:ext cx="656" cy="557"/>
            </p:xfrm>
            <a:graphic>
              <a:graphicData uri="http://schemas.openxmlformats.org/presentationml/2006/ole">
                <mc:AlternateContent xmlns:mc="http://schemas.openxmlformats.org/markup-compatibility/2006">
                  <mc:Choice xmlns:v="urn:schemas-microsoft-com:vml" Requires="v">
                    <p:oleObj spid="_x0000_s11" name="" r:id="rId6" imgW="165100" imgH="139700" progId="Equation.KSEE3">
                      <p:embed/>
                    </p:oleObj>
                  </mc:Choice>
                  <mc:Fallback>
                    <p:oleObj name="" r:id="rId6" imgW="165100" imgH="139700" progId="Equation.KSEE3">
                      <p:embed/>
                      <p:pic>
                        <p:nvPicPr>
                          <p:cNvPr id="0" name="图片 6"/>
                          <p:cNvPicPr/>
                          <p:nvPr/>
                        </p:nvPicPr>
                        <p:blipFill>
                          <a:blip r:embed="rId7"/>
                          <a:stretch>
                            <a:fillRect/>
                          </a:stretch>
                        </p:blipFill>
                        <p:spPr>
                          <a:xfrm>
                            <a:off x="1188" y="5887"/>
                            <a:ext cx="656" cy="557"/>
                          </a:xfrm>
                          <a:prstGeom prst="rect">
                            <a:avLst/>
                          </a:prstGeom>
                          <a:noFill/>
                          <a:ln w="38100">
                            <a:noFill/>
                            <a:miter/>
                          </a:ln>
                        </p:spPr>
                      </p:pic>
                    </p:oleObj>
                  </mc:Fallback>
                </mc:AlternateContent>
              </a:graphicData>
            </a:graphic>
          </p:graphicFrame>
        </p:grpSp>
        <p:grpSp>
          <p:nvGrpSpPr>
            <p:cNvPr id="12" name="组合 11"/>
            <p:cNvGrpSpPr/>
            <p:nvPr/>
          </p:nvGrpSpPr>
          <p:grpSpPr>
            <a:xfrm>
              <a:off x="1276" y="7233"/>
              <a:ext cx="1068" cy="428"/>
              <a:chOff x="1276" y="7459"/>
              <a:chExt cx="1068" cy="428"/>
            </a:xfrm>
          </p:grpSpPr>
          <p:graphicFrame>
            <p:nvGraphicFramePr>
              <p:cNvPr id="14" name="对象 473"/>
              <p:cNvGraphicFramePr>
                <a:graphicFrameLocks noChangeAspect="1"/>
              </p:cNvGraphicFramePr>
              <p:nvPr/>
            </p:nvGraphicFramePr>
            <p:xfrm>
              <a:off x="1276" y="7459"/>
              <a:ext cx="428" cy="428"/>
            </p:xfrm>
            <a:graphic>
              <a:graphicData uri="http://schemas.openxmlformats.org/presentationml/2006/ole">
                <mc:AlternateContent xmlns:mc="http://schemas.openxmlformats.org/markup-compatibility/2006">
                  <mc:Choice xmlns:v="urn:schemas-microsoft-com:vml" Requires="v">
                    <p:oleObj spid="_x0000_s15" name="" r:id="rId8" imgW="215900" imgH="215900" progId="Equation.KSEE3">
                      <p:embed/>
                    </p:oleObj>
                  </mc:Choice>
                  <mc:Fallback>
                    <p:oleObj name="" r:id="rId8" imgW="215900" imgH="215900" progId="Equation.KSEE3">
                      <p:embed/>
                      <p:pic>
                        <p:nvPicPr>
                          <p:cNvPr id="0" name="图片 8"/>
                          <p:cNvPicPr/>
                          <p:nvPr/>
                        </p:nvPicPr>
                        <p:blipFill>
                          <a:blip r:embed="rId9"/>
                          <a:stretch>
                            <a:fillRect/>
                          </a:stretch>
                        </p:blipFill>
                        <p:spPr>
                          <a:xfrm>
                            <a:off x="1276" y="7459"/>
                            <a:ext cx="428" cy="428"/>
                          </a:xfrm>
                          <a:prstGeom prst="rect">
                            <a:avLst/>
                          </a:prstGeom>
                          <a:noFill/>
                          <a:ln w="38100">
                            <a:noFill/>
                            <a:miter/>
                          </a:ln>
                        </p:spPr>
                      </p:pic>
                    </p:oleObj>
                  </mc:Fallback>
                </mc:AlternateContent>
              </a:graphicData>
            </a:graphic>
          </p:graphicFrame>
          <p:graphicFrame>
            <p:nvGraphicFramePr>
              <p:cNvPr id="16" name="对象 32"/>
              <p:cNvGraphicFramePr>
                <a:graphicFrameLocks noChangeAspect="1"/>
              </p:cNvGraphicFramePr>
              <p:nvPr/>
            </p:nvGraphicFramePr>
            <p:xfrm>
              <a:off x="1842" y="7459"/>
              <a:ext cx="502" cy="427"/>
            </p:xfrm>
            <a:graphic>
              <a:graphicData uri="http://schemas.openxmlformats.org/presentationml/2006/ole">
                <mc:AlternateContent xmlns:mc="http://schemas.openxmlformats.org/markup-compatibility/2006">
                  <mc:Choice xmlns:v="urn:schemas-microsoft-com:vml" Requires="v">
                    <p:oleObj spid="_x0000_s17" name="" r:id="rId10" imgW="254000" imgH="215900" progId="Equation.KSEE3">
                      <p:embed/>
                    </p:oleObj>
                  </mc:Choice>
                  <mc:Fallback>
                    <p:oleObj name="" r:id="rId10" imgW="254000" imgH="215900" progId="Equation.KSEE3">
                      <p:embed/>
                      <p:pic>
                        <p:nvPicPr>
                          <p:cNvPr id="0" name="图片 9"/>
                          <p:cNvPicPr/>
                          <p:nvPr/>
                        </p:nvPicPr>
                        <p:blipFill>
                          <a:blip r:embed="rId11"/>
                          <a:stretch>
                            <a:fillRect/>
                          </a:stretch>
                        </p:blipFill>
                        <p:spPr>
                          <a:xfrm>
                            <a:off x="1842" y="7459"/>
                            <a:ext cx="502" cy="427"/>
                          </a:xfrm>
                          <a:prstGeom prst="rect">
                            <a:avLst/>
                          </a:prstGeom>
                          <a:noFill/>
                          <a:ln w="38100">
                            <a:noFill/>
                            <a:miter/>
                          </a:ln>
                        </p:spPr>
                      </p:pic>
                    </p:oleObj>
                  </mc:Fallback>
                </mc:AlternateContent>
              </a:graphicData>
            </a:graphic>
          </p:graphicFrame>
        </p:grpSp>
        <p:graphicFrame>
          <p:nvGraphicFramePr>
            <p:cNvPr id="18" name="对象 30"/>
            <p:cNvGraphicFramePr>
              <a:graphicFrameLocks noChangeAspect="1"/>
            </p:cNvGraphicFramePr>
            <p:nvPr/>
          </p:nvGraphicFramePr>
          <p:xfrm>
            <a:off x="1276" y="8251"/>
            <a:ext cx="813" cy="419"/>
          </p:xfrm>
          <a:graphic>
            <a:graphicData uri="http://schemas.openxmlformats.org/presentationml/2006/ole">
              <mc:AlternateContent xmlns:mc="http://schemas.openxmlformats.org/markup-compatibility/2006">
                <mc:Choice xmlns:v="urn:schemas-microsoft-com:vml" Requires="v">
                  <p:oleObj spid="_x0000_s19" name="" r:id="rId12" imgW="419100" imgH="215900" progId="Equation.KSEE3">
                    <p:embed/>
                  </p:oleObj>
                </mc:Choice>
                <mc:Fallback>
                  <p:oleObj name="" r:id="rId12" imgW="419100" imgH="215900" progId="Equation.KSEE3">
                    <p:embed/>
                    <p:pic>
                      <p:nvPicPr>
                        <p:cNvPr id="0" name="图片 11"/>
                        <p:cNvPicPr/>
                        <p:nvPr/>
                      </p:nvPicPr>
                      <p:blipFill>
                        <a:blip r:embed="rId13"/>
                        <a:stretch>
                          <a:fillRect/>
                        </a:stretch>
                      </p:blipFill>
                      <p:spPr>
                        <a:xfrm>
                          <a:off x="1276" y="8251"/>
                          <a:ext cx="813" cy="419"/>
                        </a:xfrm>
                        <a:prstGeom prst="rect">
                          <a:avLst/>
                        </a:prstGeom>
                        <a:noFill/>
                        <a:ln w="38100">
                          <a:noFill/>
                          <a:miter/>
                        </a:ln>
                      </p:spPr>
                    </p:pic>
                  </p:oleObj>
                </mc:Fallback>
              </mc:AlternateContent>
            </a:graphicData>
          </a:graphic>
        </p:graphicFrame>
      </p:grpSp>
      <p:sp>
        <p:nvSpPr>
          <p:cNvPr id="20" name="文本占位符 19"/>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419860"/>
            <a:ext cx="8308340" cy="4498975"/>
          </a:xfrm>
        </p:spPr>
        <p:txBody>
          <a:bodyPr/>
          <a:p>
            <a:pPr latinLnBrk="0">
              <a:lnSpc>
                <a:spcPts val="4000"/>
              </a:lnSpc>
              <a:spcBef>
                <a:spcPts val="0"/>
              </a:spcBef>
            </a:pPr>
            <a:r>
              <a:rPr lang="zh-CN" altLang="en-US" sz="2000">
                <a:latin typeface="Times New Roman" panose="02020603050405020304" charset="0"/>
                <a:cs typeface="Times New Roman" panose="02020603050405020304" charset="0"/>
              </a:rPr>
              <a:t>2. 8259的中断响应过程        </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① 有一条或若干条中断请求输入线(</a:t>
            </a:r>
            <a:r>
              <a:rPr lang="zh-CN" altLang="en-US" sz="2000">
                <a:solidFill>
                  <a:srgbClr val="FF0000"/>
                </a:solidFill>
                <a:latin typeface="Times New Roman" panose="02020603050405020304" charset="0"/>
                <a:cs typeface="Times New Roman" panose="02020603050405020304" charset="0"/>
              </a:rPr>
              <a:t>IR</a:t>
            </a:r>
            <a:r>
              <a:rPr lang="zh-CN" altLang="en-US" sz="2000" baseline="-25000">
                <a:solidFill>
                  <a:srgbClr val="FF0000"/>
                </a:solidFill>
                <a:uFillTx/>
                <a:latin typeface="Times New Roman" panose="02020603050405020304" charset="0"/>
                <a:cs typeface="Times New Roman" panose="02020603050405020304" charset="0"/>
              </a:rPr>
              <a:t>7</a:t>
            </a:r>
            <a:r>
              <a:rPr lang="zh-CN" altLang="en-US" sz="2000">
                <a:solidFill>
                  <a:srgbClr val="FF0000"/>
                </a:solidFill>
                <a:latin typeface="Times New Roman" panose="02020603050405020304" charset="0"/>
                <a:cs typeface="Times New Roman" panose="02020603050405020304" charset="0"/>
              </a:rPr>
              <a:t>～IR</a:t>
            </a:r>
            <a:r>
              <a:rPr lang="zh-CN" altLang="en-US" sz="2000" baseline="-25000">
                <a:solidFill>
                  <a:srgbClr val="FF0000"/>
                </a:solidFill>
                <a:uFillTx/>
                <a:latin typeface="Times New Roman" panose="02020603050405020304" charset="0"/>
                <a:cs typeface="Times New Roman" panose="02020603050405020304" charset="0"/>
              </a:rPr>
              <a:t>0</a:t>
            </a:r>
            <a:r>
              <a:rPr lang="zh-CN" altLang="en-US" sz="2000">
                <a:latin typeface="Times New Roman" panose="02020603050405020304" charset="0"/>
                <a:cs typeface="Times New Roman" panose="02020603050405020304" charset="0"/>
              </a:rPr>
              <a:t>)变为高电平时(即有一个或多个相应设备发出中断请求)，8259内部中断请求寄存器</a:t>
            </a:r>
            <a:r>
              <a:rPr lang="zh-CN" altLang="en-US" sz="2000">
                <a:solidFill>
                  <a:srgbClr val="FF0000"/>
                </a:solidFill>
                <a:latin typeface="Times New Roman" panose="02020603050405020304" charset="0"/>
                <a:cs typeface="Times New Roman" panose="02020603050405020304" charset="0"/>
              </a:rPr>
              <a:t>IRR的相应位置1</a:t>
            </a:r>
            <a:r>
              <a:rPr lang="zh-CN" altLang="en-US" sz="2000">
                <a:latin typeface="Times New Roman" panose="02020603050405020304" charset="0"/>
                <a:cs typeface="Times New Roman" panose="02020603050405020304" charset="0"/>
              </a:rPr>
              <a:t>。</a:t>
            </a:r>
            <a:endParaRPr lang="zh-CN" altLang="en-US" sz="2000">
              <a:latin typeface="Times New Roman" panose="02020603050405020304" charset="0"/>
              <a:cs typeface="Times New Roman" panose="02020603050405020304" charset="0"/>
            </a:endParaRPr>
          </a:p>
          <a:p>
            <a:pPr latinLnBrk="0">
              <a:lnSpc>
                <a:spcPts val="4000"/>
              </a:lnSpc>
              <a:spcBef>
                <a:spcPts val="1000"/>
              </a:spcBef>
            </a:pPr>
            <a:r>
              <a:rPr lang="zh-CN" altLang="en-US" sz="2000">
                <a:latin typeface="Times New Roman" panose="02020603050405020304" charset="0"/>
                <a:cs typeface="Times New Roman" panose="02020603050405020304" charset="0"/>
              </a:rPr>
              <a:t>② 用中断屏蔽寄存器</a:t>
            </a:r>
            <a:r>
              <a:rPr lang="zh-CN" altLang="en-US" sz="2000">
                <a:solidFill>
                  <a:srgbClr val="FF0000"/>
                </a:solidFill>
                <a:latin typeface="Times New Roman" panose="02020603050405020304" charset="0"/>
                <a:cs typeface="Times New Roman" panose="02020603050405020304" charset="0"/>
              </a:rPr>
              <a:t>IMR对IRR进行屏蔽</a:t>
            </a:r>
            <a:r>
              <a:rPr lang="zh-CN" altLang="en-US" sz="2000">
                <a:latin typeface="Times New Roman" panose="02020603050405020304" charset="0"/>
                <a:cs typeface="Times New Roman" panose="02020603050405020304" charset="0"/>
              </a:rPr>
              <a:t>，通过优先权判别电路</a:t>
            </a:r>
            <a:r>
              <a:rPr lang="zh-CN" altLang="en-US" sz="2000">
                <a:solidFill>
                  <a:srgbClr val="FF0000"/>
                </a:solidFill>
                <a:latin typeface="Times New Roman" panose="02020603050405020304" charset="0"/>
                <a:cs typeface="Times New Roman" panose="02020603050405020304" charset="0"/>
              </a:rPr>
              <a:t>PR</a:t>
            </a:r>
            <a:r>
              <a:rPr lang="zh-CN" altLang="en-US" sz="2000">
                <a:latin typeface="Times New Roman" panose="02020603050405020304" charset="0"/>
                <a:cs typeface="Times New Roman" panose="02020603050405020304" charset="0"/>
              </a:rPr>
              <a:t>，将当前未屏蔽的各中断源的中断级别进行比较判别，从中选出优先级别最高的中断请求从</a:t>
            </a:r>
            <a:r>
              <a:rPr lang="zh-CN" altLang="en-US" sz="2000">
                <a:solidFill>
                  <a:srgbClr val="FF0000"/>
                </a:solidFill>
                <a:latin typeface="Times New Roman" panose="02020603050405020304" charset="0"/>
                <a:cs typeface="Times New Roman" panose="02020603050405020304" charset="0"/>
              </a:rPr>
              <a:t>INT</a:t>
            </a:r>
            <a:r>
              <a:rPr lang="zh-CN" altLang="en-US" sz="2000">
                <a:latin typeface="Times New Roman" panose="02020603050405020304" charset="0"/>
                <a:cs typeface="Times New Roman" panose="02020603050405020304" charset="0"/>
              </a:rPr>
              <a:t>输出，送至CPU的INTR端。</a:t>
            </a:r>
            <a:endParaRPr lang="zh-CN" altLang="en-US" sz="2000">
              <a:latin typeface="Times New Roman" panose="02020603050405020304" charset="0"/>
              <a:cs typeface="Times New Roman" panose="02020603050405020304" charset="0"/>
            </a:endParaRPr>
          </a:p>
          <a:p>
            <a:pPr latinLnBrk="0">
              <a:lnSpc>
                <a:spcPts val="4000"/>
              </a:lnSpc>
              <a:spcBef>
                <a:spcPts val="1000"/>
              </a:spcBef>
            </a:pPr>
            <a:r>
              <a:rPr lang="zh-CN" altLang="en-US" sz="2000">
                <a:latin typeface="Times New Roman" panose="02020603050405020304" charset="0"/>
                <a:cs typeface="Times New Roman" panose="02020603050405020304" charset="0"/>
              </a:rPr>
              <a:t>③ CPU在收到8259发来的中断请求信号INT后，如果当前指令执行完且中断允许标志位IF=1，则CPU向8259发出         信号，进入中断响应周期。</a:t>
            </a:r>
            <a:endParaRPr lang="zh-CN" altLang="en-US" sz="2000">
              <a:latin typeface="Times New Roman" panose="02020603050405020304" charset="0"/>
              <a:cs typeface="Times New Roman" panose="02020603050405020304" charset="0"/>
            </a:endParaRPr>
          </a:p>
        </p:txBody>
      </p:sp>
      <p:sp>
        <p:nvSpPr>
          <p:cNvPr id="5" name="标题 4"/>
          <p:cNvSpPr>
            <a:spLocks noGrp="1"/>
          </p:cNvSpPr>
          <p:nvPr>
            <p:ph type="title"/>
          </p:nvPr>
        </p:nvSpPr>
        <p:spPr>
          <a:xfrm>
            <a:off x="298450" y="287338"/>
            <a:ext cx="6172200" cy="563562"/>
          </a:xfrm>
        </p:spPr>
        <p:txBody>
          <a:bodyPr/>
          <a:p>
            <a:endParaRPr lang="zh-CN" altLang="en-US"/>
          </a:p>
        </p:txBody>
      </p:sp>
      <p:graphicFrame>
        <p:nvGraphicFramePr>
          <p:cNvPr id="2" name="对象 37"/>
          <p:cNvGraphicFramePr>
            <a:graphicFrameLocks noChangeAspect="1"/>
          </p:cNvGraphicFramePr>
          <p:nvPr/>
        </p:nvGraphicFramePr>
        <p:xfrm>
          <a:off x="4644390" y="5381625"/>
          <a:ext cx="631825" cy="400050"/>
        </p:xfrm>
        <a:graphic>
          <a:graphicData uri="http://schemas.openxmlformats.org/presentationml/2006/ole">
            <mc:AlternateContent xmlns:mc="http://schemas.openxmlformats.org/markup-compatibility/2006">
              <mc:Choice xmlns:v="urn:schemas-microsoft-com:vml" Requires="v">
                <p:oleObj spid="_x0000_s3076" name="" r:id="rId1" imgW="241300" imgH="152400" progId="Equation.KSEE3">
                  <p:embed/>
                </p:oleObj>
              </mc:Choice>
              <mc:Fallback>
                <p:oleObj name="" r:id="rId1" imgW="241300" imgH="152400" progId="Equation.KSEE3">
                  <p:embed/>
                  <p:pic>
                    <p:nvPicPr>
                      <p:cNvPr id="0" name="图片 3075"/>
                      <p:cNvPicPr/>
                      <p:nvPr/>
                    </p:nvPicPr>
                    <p:blipFill>
                      <a:blip r:embed="rId2"/>
                      <a:stretch>
                        <a:fillRect/>
                      </a:stretch>
                    </p:blipFill>
                    <p:spPr>
                      <a:xfrm>
                        <a:off x="4644390" y="5381625"/>
                        <a:ext cx="631825" cy="400050"/>
                      </a:xfrm>
                      <a:prstGeom prst="rect">
                        <a:avLst/>
                      </a:prstGeom>
                      <a:noFill/>
                      <a:ln w="38100">
                        <a:noFill/>
                        <a:miter/>
                      </a:ln>
                    </p:spPr>
                  </p:pic>
                </p:oleObj>
              </mc:Fallback>
            </mc:AlternateContent>
          </a:graphicData>
        </a:graphic>
      </p:graphicFrame>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idx="1"/>
          </p:nvPr>
        </p:nvSpPr>
        <p:spPr>
          <a:xfrm>
            <a:off x="448310" y="1675130"/>
            <a:ext cx="8229600" cy="1838325"/>
          </a:xfrm>
        </p:spPr>
        <p:txBody>
          <a:bodyPr/>
          <a:p>
            <a:pPr latinLnBrk="0">
              <a:lnSpc>
                <a:spcPts val="4000"/>
              </a:lnSpc>
              <a:spcBef>
                <a:spcPts val="0"/>
              </a:spcBef>
            </a:pPr>
            <a:r>
              <a:rPr lang="zh-CN" altLang="en-US" sz="2000"/>
              <a:t>     </a:t>
            </a:r>
            <a:r>
              <a:rPr lang="zh-CN" altLang="en-US" sz="2000">
                <a:latin typeface="Times New Roman" panose="02020603050405020304" charset="0"/>
                <a:cs typeface="Times New Roman" panose="02020603050405020304" charset="0"/>
                <a:sym typeface="+mn-ea"/>
              </a:rPr>
              <a:t>I/O接口电路位于主机和外围设备之间，起着</a:t>
            </a:r>
            <a:r>
              <a:rPr lang="zh-CN" altLang="en-US" sz="2000">
                <a:solidFill>
                  <a:srgbClr val="FF0000"/>
                </a:solidFill>
                <a:latin typeface="Times New Roman" panose="02020603050405020304" charset="0"/>
                <a:cs typeface="Times New Roman" panose="02020603050405020304" charset="0"/>
                <a:sym typeface="+mn-ea"/>
              </a:rPr>
              <a:t>“转换器”</a:t>
            </a:r>
            <a:r>
              <a:rPr lang="zh-CN" altLang="en-US" sz="2000">
                <a:latin typeface="Times New Roman" panose="02020603050405020304" charset="0"/>
                <a:cs typeface="Times New Roman" panose="02020603050405020304" charset="0"/>
                <a:sym typeface="+mn-ea"/>
              </a:rPr>
              <a:t>的作用，协助完成输入/输出过程中的数据传送和控制任务。I/O接口通过系统总线连接主机和外设，如图7.1所示。</a:t>
            </a:r>
            <a:endParaRPr lang="zh-CN" altLang="en-US" sz="2000">
              <a:latin typeface="Times New Roman" panose="02020603050405020304" charset="0"/>
              <a:cs typeface="Times New Roman" panose="02020603050405020304" charset="0"/>
            </a:endParaRPr>
          </a:p>
          <a:p>
            <a:pPr latinLnBrk="0">
              <a:lnSpc>
                <a:spcPts val="4000"/>
              </a:lnSpc>
              <a:spcBef>
                <a:spcPts val="0"/>
              </a:spcBef>
            </a:pPr>
            <a:endParaRPr sz="2000"/>
          </a:p>
          <a:p>
            <a:pPr latinLnBrk="0">
              <a:lnSpc>
                <a:spcPct val="150000"/>
              </a:lnSpc>
              <a:spcBef>
                <a:spcPts val="0"/>
              </a:spcBef>
            </a:pPr>
            <a:endParaRPr sz="2000"/>
          </a:p>
        </p:txBody>
      </p:sp>
      <p:sp>
        <p:nvSpPr>
          <p:cNvPr id="7" name="标题 6"/>
          <p:cNvSpPr/>
          <p:nvPr>
            <p:ph type="title"/>
          </p:nvPr>
        </p:nvSpPr>
        <p:spPr>
          <a:xfrm>
            <a:off x="298450" y="287338"/>
            <a:ext cx="6172200" cy="563562"/>
          </a:xfrm>
        </p:spPr>
        <p:txBody>
          <a:bodyPr/>
          <a:p>
            <a:endParaRPr lang="zh-CN" altLang="en-US"/>
          </a:p>
        </p:txBody>
      </p:sp>
      <p:grpSp>
        <p:nvGrpSpPr>
          <p:cNvPr id="1073742876" name="组合 1073742875"/>
          <p:cNvGrpSpPr/>
          <p:nvPr/>
        </p:nvGrpSpPr>
        <p:grpSpPr>
          <a:xfrm>
            <a:off x="1423035" y="3498215"/>
            <a:ext cx="5524500" cy="2067560"/>
            <a:chOff x="4436" y="19078"/>
            <a:chExt cx="3823" cy="1414"/>
          </a:xfrm>
        </p:grpSpPr>
        <p:sp>
          <p:nvSpPr>
            <p:cNvPr id="1073742850" name="流程图: 过程 1073742849"/>
            <p:cNvSpPr/>
            <p:nvPr/>
          </p:nvSpPr>
          <p:spPr>
            <a:xfrm>
              <a:off x="4436" y="19152"/>
              <a:ext cx="815" cy="1341"/>
            </a:xfrm>
            <a:prstGeom prst="flowChartProcess">
              <a:avLst/>
            </a:prstGeom>
            <a:solidFill>
              <a:srgbClr val="FFFFFF"/>
            </a:solidFill>
            <a:ln w="9525" cap="flat" cmpd="sng">
              <a:solidFill>
                <a:srgbClr val="000000"/>
              </a:solidFill>
              <a:prstDash val="solid"/>
              <a:miter/>
              <a:headEnd type="none" w="med" len="med"/>
              <a:tailEnd type="none" w="med" len="med"/>
            </a:ln>
          </p:spPr>
          <p:txBody>
            <a:bodyPr vert="horz" wrap="square" anchor="t"/>
            <a:p>
              <a:pPr algn="ctr"/>
              <a:endParaRPr lang="zh-CN" altLang="en-US"/>
            </a:p>
            <a:p>
              <a:pPr algn="ctr"/>
              <a:r>
                <a:rPr lang="zh-CN" altLang="en-US"/>
                <a:t>主</a:t>
              </a:r>
              <a:endParaRPr lang="zh-CN" altLang="en-US"/>
            </a:p>
            <a:p>
              <a:pPr algn="ctr"/>
              <a:r>
                <a:rPr lang="zh-CN" altLang="en-US"/>
                <a:t>机</a:t>
              </a:r>
              <a:endParaRPr lang="zh-CN" altLang="en-US"/>
            </a:p>
            <a:p>
              <a:endParaRPr lang="zh-CN" altLang="en-US"/>
            </a:p>
          </p:txBody>
        </p:sp>
        <p:grpSp>
          <p:nvGrpSpPr>
            <p:cNvPr id="1073742856" name="组合 1073742855"/>
            <p:cNvGrpSpPr/>
            <p:nvPr/>
          </p:nvGrpSpPr>
          <p:grpSpPr>
            <a:xfrm>
              <a:off x="7077" y="19125"/>
              <a:ext cx="1183" cy="1353"/>
              <a:chOff x="4257" y="19139"/>
              <a:chExt cx="1183" cy="1353"/>
            </a:xfrm>
          </p:grpSpPr>
          <p:sp>
            <p:nvSpPr>
              <p:cNvPr id="1073742851" name="流程图: 过程 1073742850"/>
              <p:cNvSpPr/>
              <p:nvPr/>
            </p:nvSpPr>
            <p:spPr>
              <a:xfrm>
                <a:off x="4262" y="19139"/>
                <a:ext cx="1178" cy="1339"/>
              </a:xfrm>
              <a:prstGeom prst="flowChartProcess">
                <a:avLst/>
              </a:prstGeom>
              <a:solidFill>
                <a:srgbClr val="FFFFFF"/>
              </a:solidFill>
              <a:ln w="9525" cap="flat" cmpd="sng">
                <a:solidFill>
                  <a:srgbClr val="000000"/>
                </a:solidFill>
                <a:prstDash val="solid"/>
                <a:miter/>
                <a:headEnd type="none" w="med" len="med"/>
                <a:tailEnd type="none" w="med" len="med"/>
              </a:ln>
            </p:spPr>
            <p:txBody>
              <a:bodyPr vert="horz" wrap="square" anchor="t"/>
              <a:p>
                <a:pPr marL="0" indent="0" algn="ctr" eaLnBrk="1" latinLnBrk="0" hangingPunct="1">
                  <a:lnSpc>
                    <a:spcPts val="1100"/>
                  </a:lnSpc>
                </a:pPr>
                <a:endParaRPr lang="zh-CN" altLang="en-US"/>
              </a:p>
              <a:p>
                <a:endParaRPr lang="zh-CN" altLang="en-US"/>
              </a:p>
            </p:txBody>
          </p:sp>
          <p:sp>
            <p:nvSpPr>
              <p:cNvPr id="1073742853" name="文本框 1073742852"/>
              <p:cNvSpPr txBox="1"/>
              <p:nvPr/>
            </p:nvSpPr>
            <p:spPr>
              <a:xfrm>
                <a:off x="4257" y="19194"/>
                <a:ext cx="418" cy="1233"/>
              </a:xfrm>
              <a:prstGeom prst="rect">
                <a:avLst/>
              </a:prstGeom>
              <a:noFill/>
              <a:ln w="9525">
                <a:noFill/>
              </a:ln>
            </p:spPr>
            <p:txBody>
              <a:bodyPr vert="horz" wrap="square" anchor="t"/>
              <a:p>
                <a:pPr marL="0" indent="0" algn="just" eaLnBrk="1" latinLnBrk="0" hangingPunct="1">
                  <a:lnSpc>
                    <a:spcPct val="130000"/>
                  </a:lnSpc>
                </a:pPr>
                <a:r>
                  <a:rPr lang="zh-CN" altLang="en-US"/>
                  <a:t>设备控制器</a:t>
                </a:r>
                <a:endParaRPr lang="zh-CN" altLang="en-US"/>
              </a:p>
              <a:p>
                <a:endParaRPr lang="zh-CN" altLang="en-US"/>
              </a:p>
            </p:txBody>
          </p:sp>
          <p:sp>
            <p:nvSpPr>
              <p:cNvPr id="1073742854" name="直接连接符 1073742853"/>
              <p:cNvSpPr/>
              <p:nvPr/>
            </p:nvSpPr>
            <p:spPr>
              <a:xfrm>
                <a:off x="4693" y="19142"/>
                <a:ext cx="10" cy="1350"/>
              </a:xfrm>
              <a:prstGeom prst="line">
                <a:avLst/>
              </a:prstGeom>
              <a:ln w="9525" cap="flat" cmpd="sng">
                <a:solidFill>
                  <a:srgbClr val="000000"/>
                </a:solidFill>
                <a:prstDash val="solid"/>
                <a:headEnd type="none" w="med" len="med"/>
                <a:tailEnd type="none" w="med" len="med"/>
              </a:ln>
            </p:spPr>
          </p:sp>
          <p:sp>
            <p:nvSpPr>
              <p:cNvPr id="1073742855" name="文本框 1073742854"/>
              <p:cNvSpPr txBox="1"/>
              <p:nvPr/>
            </p:nvSpPr>
            <p:spPr>
              <a:xfrm>
                <a:off x="4847" y="19295"/>
                <a:ext cx="434" cy="1067"/>
              </a:xfrm>
              <a:prstGeom prst="rect">
                <a:avLst/>
              </a:prstGeom>
              <a:noFill/>
              <a:ln w="9525">
                <a:noFill/>
              </a:ln>
            </p:spPr>
            <p:txBody>
              <a:bodyPr vert="horz" wrap="square" anchor="t"/>
              <a:p>
                <a:pPr marL="0" indent="0" algn="ctr" eaLnBrk="1" latinLnBrk="0" hangingPunct="1">
                  <a:lnSpc>
                    <a:spcPct val="130000"/>
                  </a:lnSpc>
                </a:pPr>
                <a:r>
                  <a:rPr lang="zh-CN" altLang="en-US"/>
                  <a:t>外围</a:t>
                </a:r>
                <a:endParaRPr lang="zh-CN" altLang="en-US"/>
              </a:p>
              <a:p>
                <a:pPr marL="0" indent="0" algn="ctr" eaLnBrk="1" latinLnBrk="0" hangingPunct="1">
                  <a:lnSpc>
                    <a:spcPct val="130000"/>
                  </a:lnSpc>
                </a:pPr>
                <a:r>
                  <a:rPr lang="zh-CN" altLang="en-US"/>
                  <a:t>设备</a:t>
                </a:r>
                <a:endParaRPr lang="zh-CN" altLang="en-US"/>
              </a:p>
              <a:p>
                <a:endParaRPr lang="zh-CN" altLang="en-US"/>
              </a:p>
            </p:txBody>
          </p:sp>
        </p:grpSp>
        <p:sp>
          <p:nvSpPr>
            <p:cNvPr id="1073742857" name="流程图: 过程 1073742856"/>
            <p:cNvSpPr/>
            <p:nvPr/>
          </p:nvSpPr>
          <p:spPr>
            <a:xfrm>
              <a:off x="6077" y="19126"/>
              <a:ext cx="475" cy="1341"/>
            </a:xfrm>
            <a:prstGeom prst="flowChartProcess">
              <a:avLst/>
            </a:prstGeom>
            <a:solidFill>
              <a:srgbClr val="FFFFFF"/>
            </a:solidFill>
            <a:ln w="9525" cap="flat" cmpd="sng">
              <a:solidFill>
                <a:srgbClr val="000000"/>
              </a:solidFill>
              <a:prstDash val="solid"/>
              <a:miter/>
              <a:headEnd type="none" w="med" len="med"/>
              <a:tailEnd type="none" w="med" len="med"/>
            </a:ln>
          </p:spPr>
          <p:txBody>
            <a:bodyPr vert="horz" wrap="square" lIns="0" rIns="0" anchor="t"/>
            <a:p>
              <a:pPr marL="0" indent="0" algn="ctr" eaLnBrk="1" latinLnBrk="0" hangingPunct="1">
                <a:lnSpc>
                  <a:spcPts val="1200"/>
                </a:lnSpc>
              </a:pPr>
              <a:endParaRPr lang="zh-CN" altLang="en-US"/>
            </a:p>
            <a:p>
              <a:pPr marL="0" indent="0" algn="ctr" eaLnBrk="1" latinLnBrk="0" hangingPunct="1">
                <a:lnSpc>
                  <a:spcPct val="150000"/>
                </a:lnSpc>
              </a:pPr>
              <a:r>
                <a:rPr lang="zh-CN" altLang="en-US"/>
                <a:t>I/O</a:t>
              </a:r>
              <a:endParaRPr lang="zh-CN" altLang="en-US"/>
            </a:p>
            <a:p>
              <a:pPr marL="0" indent="0" algn="ctr" eaLnBrk="1" latinLnBrk="0" hangingPunct="1">
                <a:lnSpc>
                  <a:spcPct val="150000"/>
                </a:lnSpc>
              </a:pPr>
              <a:r>
                <a:rPr lang="zh-CN" altLang="en-US"/>
                <a:t>接</a:t>
              </a:r>
              <a:endParaRPr lang="zh-CN" altLang="en-US"/>
            </a:p>
            <a:p>
              <a:pPr marL="0" indent="0" algn="ctr" eaLnBrk="1" latinLnBrk="0" hangingPunct="1">
                <a:lnSpc>
                  <a:spcPct val="150000"/>
                </a:lnSpc>
              </a:pPr>
              <a:r>
                <a:rPr lang="zh-CN" altLang="en-US"/>
                <a:t>口</a:t>
              </a:r>
              <a:endParaRPr lang="zh-CN" altLang="en-US"/>
            </a:p>
            <a:p>
              <a:endParaRPr lang="zh-CN" altLang="en-US"/>
            </a:p>
          </p:txBody>
        </p:sp>
        <p:grpSp>
          <p:nvGrpSpPr>
            <p:cNvPr id="1073742865" name="组合 1073742864"/>
            <p:cNvGrpSpPr/>
            <p:nvPr/>
          </p:nvGrpSpPr>
          <p:grpSpPr>
            <a:xfrm>
              <a:off x="5258" y="19512"/>
              <a:ext cx="796" cy="422"/>
              <a:chOff x="3400" y="19471"/>
              <a:chExt cx="796" cy="422"/>
            </a:xfrm>
          </p:grpSpPr>
          <p:sp>
            <p:nvSpPr>
              <p:cNvPr id="1073742860" name="左右箭头 1073742859"/>
              <p:cNvSpPr/>
              <p:nvPr/>
            </p:nvSpPr>
            <p:spPr>
              <a:xfrm>
                <a:off x="3400" y="19717"/>
                <a:ext cx="796" cy="177"/>
              </a:xfrm>
              <a:prstGeom prst="leftRightArrow">
                <a:avLst>
                  <a:gd name="adj1" fmla="val 44629"/>
                  <a:gd name="adj2" fmla="val 77409"/>
                </a:avLst>
              </a:prstGeom>
              <a:solidFill>
                <a:srgbClr val="FFFFFF"/>
              </a:solidFill>
              <a:ln w="9525" cap="flat" cmpd="sng">
                <a:solidFill>
                  <a:srgbClr val="000000"/>
                </a:solidFill>
                <a:prstDash val="solid"/>
                <a:miter/>
                <a:headEnd type="none" w="med" len="med"/>
                <a:tailEnd type="none" w="med" len="med"/>
              </a:ln>
            </p:spPr>
            <p:txBody>
              <a:bodyPr/>
              <a:p>
                <a:endParaRPr lang="zh-CN" altLang="en-US"/>
              </a:p>
            </p:txBody>
          </p:sp>
          <p:sp>
            <p:nvSpPr>
              <p:cNvPr id="1073742863" name="文本框 1073742862"/>
              <p:cNvSpPr txBox="1"/>
              <p:nvPr/>
            </p:nvSpPr>
            <p:spPr>
              <a:xfrm>
                <a:off x="3543" y="19471"/>
                <a:ext cx="566" cy="330"/>
              </a:xfrm>
              <a:prstGeom prst="rect">
                <a:avLst/>
              </a:prstGeom>
              <a:noFill/>
              <a:ln w="9525">
                <a:noFill/>
              </a:ln>
            </p:spPr>
            <p:txBody>
              <a:bodyPr vert="horz" wrap="square" lIns="0" tIns="0" rIns="0" bIns="0" anchor="t"/>
              <a:p>
                <a:r>
                  <a:rPr lang="zh-CN" altLang="en-US"/>
                  <a:t>控制线</a:t>
                </a:r>
                <a:endParaRPr lang="zh-CN" altLang="en-US"/>
              </a:p>
              <a:p>
                <a:endParaRPr lang="zh-CN" altLang="en-US"/>
              </a:p>
            </p:txBody>
          </p:sp>
        </p:grpSp>
        <p:grpSp>
          <p:nvGrpSpPr>
            <p:cNvPr id="1073742867" name="组合 1073742866"/>
            <p:cNvGrpSpPr/>
            <p:nvPr/>
          </p:nvGrpSpPr>
          <p:grpSpPr>
            <a:xfrm>
              <a:off x="5270" y="19995"/>
              <a:ext cx="796" cy="422"/>
              <a:chOff x="3400" y="19471"/>
              <a:chExt cx="796" cy="422"/>
            </a:xfrm>
          </p:grpSpPr>
          <p:sp>
            <p:nvSpPr>
              <p:cNvPr id="1073742868" name="左右箭头 1073742867"/>
              <p:cNvSpPr/>
              <p:nvPr/>
            </p:nvSpPr>
            <p:spPr>
              <a:xfrm>
                <a:off x="3400" y="19717"/>
                <a:ext cx="796" cy="177"/>
              </a:xfrm>
              <a:prstGeom prst="leftRightArrow">
                <a:avLst>
                  <a:gd name="adj1" fmla="val 44629"/>
                  <a:gd name="adj2" fmla="val 77409"/>
                </a:avLst>
              </a:prstGeom>
              <a:solidFill>
                <a:srgbClr val="FFFFFF"/>
              </a:solidFill>
              <a:ln w="9525" cap="flat" cmpd="sng">
                <a:solidFill>
                  <a:srgbClr val="000000"/>
                </a:solidFill>
                <a:prstDash val="solid"/>
                <a:miter/>
                <a:headEnd type="none" w="med" len="med"/>
                <a:tailEnd type="none" w="med" len="med"/>
              </a:ln>
            </p:spPr>
            <p:txBody>
              <a:bodyPr/>
              <a:p>
                <a:endParaRPr lang="zh-CN" altLang="en-US"/>
              </a:p>
            </p:txBody>
          </p:sp>
          <p:sp>
            <p:nvSpPr>
              <p:cNvPr id="1073742869" name="文本框 1073742868"/>
              <p:cNvSpPr txBox="1"/>
              <p:nvPr/>
            </p:nvSpPr>
            <p:spPr>
              <a:xfrm>
                <a:off x="3543" y="19471"/>
                <a:ext cx="566" cy="330"/>
              </a:xfrm>
              <a:prstGeom prst="rect">
                <a:avLst/>
              </a:prstGeom>
              <a:noFill/>
              <a:ln w="9525">
                <a:noFill/>
              </a:ln>
            </p:spPr>
            <p:txBody>
              <a:bodyPr vert="horz" wrap="square" lIns="0" tIns="0" rIns="0" bIns="0" anchor="t"/>
              <a:p>
                <a:r>
                  <a:rPr lang="zh-CN" altLang="en-US"/>
                  <a:t>数据线</a:t>
                </a:r>
                <a:endParaRPr lang="zh-CN" altLang="en-US"/>
              </a:p>
              <a:p>
                <a:endParaRPr lang="zh-CN" altLang="en-US"/>
              </a:p>
            </p:txBody>
          </p:sp>
        </p:grpSp>
        <p:grpSp>
          <p:nvGrpSpPr>
            <p:cNvPr id="1073742870" name="组合 1073742869"/>
            <p:cNvGrpSpPr/>
            <p:nvPr/>
          </p:nvGrpSpPr>
          <p:grpSpPr>
            <a:xfrm>
              <a:off x="5254" y="19078"/>
              <a:ext cx="820" cy="398"/>
              <a:chOff x="3390" y="19078"/>
              <a:chExt cx="820" cy="398"/>
            </a:xfrm>
          </p:grpSpPr>
          <p:sp>
            <p:nvSpPr>
              <p:cNvPr id="1073742861" name="文本框 1073742860"/>
              <p:cNvSpPr txBox="1"/>
              <p:nvPr/>
            </p:nvSpPr>
            <p:spPr>
              <a:xfrm>
                <a:off x="3472" y="19078"/>
                <a:ext cx="566" cy="330"/>
              </a:xfrm>
              <a:prstGeom prst="rect">
                <a:avLst/>
              </a:prstGeom>
              <a:noFill/>
              <a:ln w="9525">
                <a:noFill/>
              </a:ln>
            </p:spPr>
            <p:txBody>
              <a:bodyPr vert="horz" wrap="square" lIns="0" tIns="0" rIns="0" bIns="0" anchor="t"/>
              <a:p>
                <a:r>
                  <a:rPr lang="zh-CN" altLang="en-US"/>
                  <a:t>地址线</a:t>
                </a:r>
                <a:endParaRPr lang="zh-CN" altLang="en-US"/>
              </a:p>
              <a:p>
                <a:endParaRPr lang="zh-CN" altLang="en-US"/>
              </a:p>
            </p:txBody>
          </p:sp>
          <p:sp>
            <p:nvSpPr>
              <p:cNvPr id="1073742858" name="右箭头 1073742857"/>
              <p:cNvSpPr/>
              <p:nvPr/>
            </p:nvSpPr>
            <p:spPr>
              <a:xfrm>
                <a:off x="3390" y="19308"/>
                <a:ext cx="820" cy="168"/>
              </a:xfrm>
              <a:prstGeom prst="rightArrow">
                <a:avLst>
                  <a:gd name="adj1" fmla="val 50000"/>
                  <a:gd name="adj2" fmla="val 83880"/>
                </a:avLst>
              </a:prstGeom>
              <a:solidFill>
                <a:srgbClr val="BFBFBF"/>
              </a:solidFill>
              <a:ln w="9525" cap="flat" cmpd="sng">
                <a:solidFill>
                  <a:srgbClr val="000000"/>
                </a:solidFill>
                <a:prstDash val="solid"/>
                <a:miter/>
                <a:headEnd type="none" w="med" len="med"/>
                <a:tailEnd type="none" w="med" len="med"/>
              </a:ln>
            </p:spPr>
            <p:txBody>
              <a:bodyPr/>
              <a:p>
                <a:endParaRPr lang="zh-CN" altLang="en-US"/>
              </a:p>
            </p:txBody>
          </p:sp>
        </p:grpSp>
        <p:sp>
          <p:nvSpPr>
            <p:cNvPr id="1073742871" name="直接连接符 1073742870"/>
            <p:cNvSpPr/>
            <p:nvPr/>
          </p:nvSpPr>
          <p:spPr>
            <a:xfrm>
              <a:off x="6557" y="19329"/>
              <a:ext cx="512" cy="1"/>
            </a:xfrm>
            <a:prstGeom prst="line">
              <a:avLst/>
            </a:prstGeom>
            <a:ln w="9525" cap="flat" cmpd="sng">
              <a:solidFill>
                <a:srgbClr val="000000"/>
              </a:solidFill>
              <a:prstDash val="solid"/>
              <a:headEnd type="triangle" w="sm" len="med"/>
              <a:tailEnd type="triangle" w="sm" len="med"/>
            </a:ln>
          </p:spPr>
        </p:sp>
        <p:sp>
          <p:nvSpPr>
            <p:cNvPr id="1073742872" name="直接连接符 1073742871"/>
            <p:cNvSpPr/>
            <p:nvPr/>
          </p:nvSpPr>
          <p:spPr>
            <a:xfrm>
              <a:off x="6562" y="19499"/>
              <a:ext cx="512" cy="1"/>
            </a:xfrm>
            <a:prstGeom prst="line">
              <a:avLst/>
            </a:prstGeom>
            <a:ln w="9525" cap="flat" cmpd="sng">
              <a:solidFill>
                <a:srgbClr val="000000"/>
              </a:solidFill>
              <a:prstDash val="solid"/>
              <a:headEnd type="triangle" w="sm" len="med"/>
              <a:tailEnd type="triangle" w="sm" len="med"/>
            </a:ln>
          </p:spPr>
        </p:sp>
        <p:sp>
          <p:nvSpPr>
            <p:cNvPr id="1073742874" name="文本框 1073742873"/>
            <p:cNvSpPr txBox="1"/>
            <p:nvPr/>
          </p:nvSpPr>
          <p:spPr>
            <a:xfrm>
              <a:off x="6742" y="19670"/>
              <a:ext cx="241" cy="472"/>
            </a:xfrm>
            <a:prstGeom prst="rect">
              <a:avLst/>
            </a:prstGeom>
            <a:noFill/>
            <a:ln w="9525">
              <a:noFill/>
            </a:ln>
          </p:spPr>
          <p:txBody>
            <a:bodyPr vert="eaVert" wrap="square" lIns="0" tIns="0" rIns="0" bIns="0" anchor="t"/>
            <a:p>
              <a:r>
                <a:rPr lang="zh-CN" altLang="en-US"/>
                <a:t>……</a:t>
              </a:r>
              <a:endParaRPr lang="zh-CN" altLang="en-US"/>
            </a:p>
            <a:p>
              <a:endParaRPr lang="zh-CN" altLang="en-US"/>
            </a:p>
          </p:txBody>
        </p:sp>
        <p:sp>
          <p:nvSpPr>
            <p:cNvPr id="1073742875" name="直接连接符 1073742874"/>
            <p:cNvSpPr/>
            <p:nvPr/>
          </p:nvSpPr>
          <p:spPr>
            <a:xfrm>
              <a:off x="6564" y="20255"/>
              <a:ext cx="512" cy="1"/>
            </a:xfrm>
            <a:prstGeom prst="line">
              <a:avLst/>
            </a:prstGeom>
            <a:ln w="9525" cap="flat" cmpd="sng">
              <a:solidFill>
                <a:srgbClr val="000000"/>
              </a:solidFill>
              <a:prstDash val="solid"/>
              <a:headEnd type="triangle" w="sm" len="med"/>
              <a:tailEnd type="triangle" w="sm" len="med"/>
            </a:ln>
          </p:spPr>
        </p:sp>
      </p:grpSp>
      <p:sp>
        <p:nvSpPr>
          <p:cNvPr id="2" name="文本框 1"/>
          <p:cNvSpPr txBox="1"/>
          <p:nvPr/>
        </p:nvSpPr>
        <p:spPr>
          <a:xfrm>
            <a:off x="3380105" y="5779135"/>
            <a:ext cx="2384425" cy="337185"/>
          </a:xfrm>
          <a:prstGeom prst="rect">
            <a:avLst/>
          </a:prstGeom>
          <a:noFill/>
        </p:spPr>
        <p:txBody>
          <a:bodyPr wrap="square" rtlCol="0">
            <a:spAutoFit/>
          </a:bodyPr>
          <a:p>
            <a:r>
              <a:rPr lang="zh-CN" altLang="en-US" sz="1600" b="1"/>
              <a:t>图7.1 外围设备的连接</a:t>
            </a:r>
            <a:endParaRPr lang="zh-CN" altLang="en-US" sz="1600" b="1"/>
          </a:p>
        </p:txBody>
      </p:sp>
      <p:sp>
        <p:nvSpPr>
          <p:cNvPr id="5" name="文本占位符 4"/>
          <p:cNvSpPr>
            <a:spLocks noGrp="1"/>
          </p:cNvSpPr>
          <p:nvPr>
            <p:ph type="body" sz="quarter" idx="10"/>
          </p:nvPr>
        </p:nvSpPr>
        <p:spPr>
          <a:xfrm>
            <a:off x="448310" y="990600"/>
            <a:ext cx="3622040" cy="576580"/>
          </a:xfrm>
        </p:spPr>
        <p:txBody>
          <a:bodyPr/>
          <a:p>
            <a:r>
              <a:t>7.1  输入/输出系统概述</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229600" cy="4690110"/>
          </a:xfrm>
        </p:spPr>
        <p:txBody>
          <a:bodyPr/>
          <a:p>
            <a:pPr latinLnBrk="0">
              <a:lnSpc>
                <a:spcPts val="4000"/>
              </a:lnSpc>
              <a:spcBef>
                <a:spcPts val="0"/>
              </a:spcBef>
            </a:pPr>
            <a:r>
              <a:rPr lang="zh-CN" altLang="en-US" sz="2000">
                <a:latin typeface="Times New Roman" panose="02020603050405020304" charset="0"/>
                <a:cs typeface="Times New Roman" panose="02020603050405020304" charset="0"/>
              </a:rPr>
              <a:t>④ 8259收到CPU的第1个         信号时，将</a:t>
            </a:r>
            <a:r>
              <a:rPr lang="zh-CN" altLang="en-US" sz="2000">
                <a:solidFill>
                  <a:srgbClr val="FF0000"/>
                </a:solidFill>
                <a:latin typeface="Times New Roman" panose="02020603050405020304" charset="0"/>
                <a:cs typeface="Times New Roman" panose="02020603050405020304" charset="0"/>
              </a:rPr>
              <a:t>ISR</a:t>
            </a:r>
            <a:r>
              <a:rPr lang="zh-CN" altLang="en-US" sz="2000">
                <a:latin typeface="Times New Roman" panose="02020603050405020304" charset="0"/>
                <a:cs typeface="Times New Roman" panose="02020603050405020304" charset="0"/>
              </a:rPr>
              <a:t>(中断服务寄存器)中当前优先级别最高的中断请求所对应的位置1，</a:t>
            </a:r>
            <a:r>
              <a:rPr lang="zh-CN" altLang="en-US" sz="2000">
                <a:solidFill>
                  <a:srgbClr val="FF0000"/>
                </a:solidFill>
                <a:latin typeface="Times New Roman" panose="02020603050405020304" charset="0"/>
                <a:cs typeface="Times New Roman" panose="02020603050405020304" charset="0"/>
              </a:rPr>
              <a:t>IRR</a:t>
            </a:r>
            <a:r>
              <a:rPr lang="zh-CN" altLang="en-US" sz="2000">
                <a:latin typeface="Times New Roman" panose="02020603050405020304" charset="0"/>
                <a:cs typeface="Times New Roman" panose="02020603050405020304" charset="0"/>
              </a:rPr>
              <a:t>的相应位清0。</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⑤ 8259收到CPU发出的第2个        信号后，通过数据线将对应的</a:t>
            </a:r>
            <a:r>
              <a:rPr lang="zh-CN" altLang="en-US" sz="2000">
                <a:solidFill>
                  <a:srgbClr val="FF0000"/>
                </a:solidFill>
                <a:latin typeface="Times New Roman" panose="02020603050405020304" charset="0"/>
                <a:cs typeface="Times New Roman" panose="02020603050405020304" charset="0"/>
              </a:rPr>
              <a:t>中断类型码n</a:t>
            </a:r>
            <a:r>
              <a:rPr lang="zh-CN" altLang="en-US" sz="2000">
                <a:latin typeface="Times New Roman" panose="02020603050405020304" charset="0"/>
                <a:cs typeface="Times New Roman" panose="02020603050405020304" charset="0"/>
              </a:rPr>
              <a:t>送至CPU。CPU根据读入的中断类型码，在中断向量表中找到相应的中断服务程序入口地址，继而转去执行中断服务程序。如果8259工作在</a:t>
            </a:r>
            <a:r>
              <a:rPr lang="zh-CN" altLang="en-US" sz="2000">
                <a:solidFill>
                  <a:srgbClr val="FF0000"/>
                </a:solidFill>
                <a:latin typeface="Times New Roman" panose="02020603050405020304" charset="0"/>
                <a:cs typeface="Times New Roman" panose="02020603050405020304" charset="0"/>
              </a:rPr>
              <a:t>自动中断结束</a:t>
            </a:r>
            <a:r>
              <a:rPr lang="zh-CN" altLang="en-US" sz="2000">
                <a:latin typeface="Times New Roman" panose="02020603050405020304" charset="0"/>
                <a:cs typeface="Times New Roman" panose="02020603050405020304" charset="0"/>
              </a:rPr>
              <a:t>方式下，则在第2个          脉冲信号结束时，使被响应的中断源在</a:t>
            </a:r>
            <a:r>
              <a:rPr lang="zh-CN" altLang="en-US" sz="2000">
                <a:solidFill>
                  <a:srgbClr val="FF0000"/>
                </a:solidFill>
                <a:latin typeface="Times New Roman" panose="02020603050405020304" charset="0"/>
                <a:cs typeface="Times New Roman" panose="02020603050405020304" charset="0"/>
              </a:rPr>
              <a:t>ISR</a:t>
            </a:r>
            <a:r>
              <a:rPr lang="zh-CN" altLang="en-US" sz="2000">
                <a:latin typeface="Times New Roman" panose="02020603050405020304" charset="0"/>
                <a:cs typeface="Times New Roman" panose="02020603050405020304" charset="0"/>
              </a:rPr>
              <a:t>中的对应位清0，否则，当中断服务结束时，由安排的8259</a:t>
            </a:r>
            <a:r>
              <a:rPr lang="zh-CN" altLang="en-US" sz="2000">
                <a:solidFill>
                  <a:srgbClr val="FF0000"/>
                </a:solidFill>
                <a:latin typeface="Times New Roman" panose="02020603050405020304" charset="0"/>
                <a:cs typeface="Times New Roman" panose="02020603050405020304" charset="0"/>
              </a:rPr>
              <a:t>中断结束命令EOI</a:t>
            </a:r>
            <a:r>
              <a:rPr lang="zh-CN" altLang="en-US" sz="2000">
                <a:latin typeface="Times New Roman" panose="02020603050405020304" charset="0"/>
                <a:cs typeface="Times New Roman" panose="02020603050405020304" charset="0"/>
              </a:rPr>
              <a:t>来使</a:t>
            </a:r>
            <a:r>
              <a:rPr lang="zh-CN" altLang="en-US" sz="2000">
                <a:solidFill>
                  <a:srgbClr val="FF0000"/>
                </a:solidFill>
                <a:latin typeface="Times New Roman" panose="02020603050405020304" charset="0"/>
                <a:cs typeface="Times New Roman" panose="02020603050405020304" charset="0"/>
              </a:rPr>
              <a:t>ISR</a:t>
            </a:r>
            <a:r>
              <a:rPr lang="zh-CN" altLang="en-US" sz="2000">
                <a:latin typeface="Times New Roman" panose="02020603050405020304" charset="0"/>
                <a:cs typeface="Times New Roman" panose="02020603050405020304" charset="0"/>
              </a:rPr>
              <a:t>的相应位复位，最后执行IRET指令，返回主程序，结束本次中断处理。</a:t>
            </a:r>
            <a:endParaRPr lang="zh-CN" altLang="en-US" sz="2000">
              <a:latin typeface="Times New Roman" panose="02020603050405020304" charset="0"/>
              <a:cs typeface="Times New Roman" panose="02020603050405020304" charset="0"/>
            </a:endParaRPr>
          </a:p>
        </p:txBody>
      </p:sp>
      <p:sp>
        <p:nvSpPr>
          <p:cNvPr id="5" name="标题 4"/>
          <p:cNvSpPr>
            <a:spLocks noGrp="1"/>
          </p:cNvSpPr>
          <p:nvPr>
            <p:ph type="title"/>
          </p:nvPr>
        </p:nvSpPr>
        <p:spPr>
          <a:xfrm>
            <a:off x="298450" y="287338"/>
            <a:ext cx="6172200" cy="563562"/>
          </a:xfrm>
        </p:spPr>
        <p:txBody>
          <a:bodyPr/>
          <a:p>
            <a:endParaRPr lang="zh-CN" altLang="en-US"/>
          </a:p>
        </p:txBody>
      </p:sp>
      <p:graphicFrame>
        <p:nvGraphicFramePr>
          <p:cNvPr id="2" name="对象 37"/>
          <p:cNvGraphicFramePr>
            <a:graphicFrameLocks noChangeAspect="1"/>
          </p:cNvGraphicFramePr>
          <p:nvPr/>
        </p:nvGraphicFramePr>
        <p:xfrm>
          <a:off x="3068320" y="1689100"/>
          <a:ext cx="631825" cy="400050"/>
        </p:xfrm>
        <a:graphic>
          <a:graphicData uri="http://schemas.openxmlformats.org/presentationml/2006/ole">
            <mc:AlternateContent xmlns:mc="http://schemas.openxmlformats.org/markup-compatibility/2006">
              <mc:Choice xmlns:v="urn:schemas-microsoft-com:vml" Requires="v">
                <p:oleObj spid="_x0000_s3076" name="" r:id="rId1" imgW="241300" imgH="152400" progId="Equation.KSEE3">
                  <p:embed/>
                </p:oleObj>
              </mc:Choice>
              <mc:Fallback>
                <p:oleObj name="" r:id="rId1" imgW="241300" imgH="152400" progId="Equation.KSEE3">
                  <p:embed/>
                  <p:pic>
                    <p:nvPicPr>
                      <p:cNvPr id="0" name="图片 3075"/>
                      <p:cNvPicPr/>
                      <p:nvPr/>
                    </p:nvPicPr>
                    <p:blipFill>
                      <a:blip r:embed="rId2"/>
                      <a:stretch>
                        <a:fillRect/>
                      </a:stretch>
                    </p:blipFill>
                    <p:spPr>
                      <a:xfrm>
                        <a:off x="3068320" y="1689100"/>
                        <a:ext cx="631825" cy="400050"/>
                      </a:xfrm>
                      <a:prstGeom prst="rect">
                        <a:avLst/>
                      </a:prstGeom>
                      <a:noFill/>
                      <a:ln w="38100">
                        <a:noFill/>
                        <a:miter/>
                      </a:ln>
                    </p:spPr>
                  </p:pic>
                </p:oleObj>
              </mc:Fallback>
            </mc:AlternateContent>
          </a:graphicData>
        </a:graphic>
      </p:graphicFrame>
      <p:graphicFrame>
        <p:nvGraphicFramePr>
          <p:cNvPr id="4" name="对象 37"/>
          <p:cNvGraphicFramePr>
            <a:graphicFrameLocks noChangeAspect="1"/>
          </p:cNvGraphicFramePr>
          <p:nvPr/>
        </p:nvGraphicFramePr>
        <p:xfrm>
          <a:off x="3562350" y="2713990"/>
          <a:ext cx="631825" cy="400050"/>
        </p:xfrm>
        <a:graphic>
          <a:graphicData uri="http://schemas.openxmlformats.org/presentationml/2006/ole">
            <mc:AlternateContent xmlns:mc="http://schemas.openxmlformats.org/markup-compatibility/2006">
              <mc:Choice xmlns:v="urn:schemas-microsoft-com:vml" Requires="v">
                <p:oleObj spid="_x0000_s11" name="" r:id="rId3" imgW="241300" imgH="152400" progId="Equation.KSEE3">
                  <p:embed/>
                </p:oleObj>
              </mc:Choice>
              <mc:Fallback>
                <p:oleObj name="" r:id="rId3" imgW="241300" imgH="152400" progId="Equation.KSEE3">
                  <p:embed/>
                  <p:pic>
                    <p:nvPicPr>
                      <p:cNvPr id="0" name="图片 3075"/>
                      <p:cNvPicPr/>
                      <p:nvPr/>
                    </p:nvPicPr>
                    <p:blipFill>
                      <a:blip r:embed="rId2"/>
                      <a:stretch>
                        <a:fillRect/>
                      </a:stretch>
                    </p:blipFill>
                    <p:spPr>
                      <a:xfrm>
                        <a:off x="3562350" y="2713990"/>
                        <a:ext cx="631825" cy="400050"/>
                      </a:xfrm>
                      <a:prstGeom prst="rect">
                        <a:avLst/>
                      </a:prstGeom>
                      <a:noFill/>
                      <a:ln w="38100">
                        <a:noFill/>
                        <a:miter/>
                      </a:ln>
                    </p:spPr>
                  </p:pic>
                </p:oleObj>
              </mc:Fallback>
            </mc:AlternateContent>
          </a:graphicData>
        </a:graphic>
      </p:graphicFrame>
      <p:graphicFrame>
        <p:nvGraphicFramePr>
          <p:cNvPr id="12" name="对象 37"/>
          <p:cNvGraphicFramePr>
            <a:graphicFrameLocks noChangeAspect="1"/>
          </p:cNvGraphicFramePr>
          <p:nvPr/>
        </p:nvGraphicFramePr>
        <p:xfrm>
          <a:off x="4328795" y="4235450"/>
          <a:ext cx="631825" cy="400050"/>
        </p:xfrm>
        <a:graphic>
          <a:graphicData uri="http://schemas.openxmlformats.org/presentationml/2006/ole">
            <mc:AlternateContent xmlns:mc="http://schemas.openxmlformats.org/markup-compatibility/2006">
              <mc:Choice xmlns:v="urn:schemas-microsoft-com:vml" Requires="v">
                <p:oleObj spid="_x0000_s13" name="" r:id="rId4" imgW="241300" imgH="152400" progId="Equation.KSEE3">
                  <p:embed/>
                </p:oleObj>
              </mc:Choice>
              <mc:Fallback>
                <p:oleObj name="" r:id="rId4" imgW="241300" imgH="152400" progId="Equation.KSEE3">
                  <p:embed/>
                  <p:pic>
                    <p:nvPicPr>
                      <p:cNvPr id="0" name="图片 3075"/>
                      <p:cNvPicPr/>
                      <p:nvPr/>
                    </p:nvPicPr>
                    <p:blipFill>
                      <a:blip r:embed="rId2"/>
                      <a:stretch>
                        <a:fillRect/>
                      </a:stretch>
                    </p:blipFill>
                    <p:spPr>
                      <a:xfrm>
                        <a:off x="4328795" y="4235450"/>
                        <a:ext cx="631825" cy="400050"/>
                      </a:xfrm>
                      <a:prstGeom prst="rect">
                        <a:avLst/>
                      </a:prstGeom>
                      <a:noFill/>
                      <a:ln w="38100">
                        <a:noFill/>
                        <a:miter/>
                      </a:ln>
                    </p:spPr>
                  </p:pic>
                </p:oleObj>
              </mc:Fallback>
            </mc:AlternateContent>
          </a:graphicData>
        </a:graphic>
      </p:graphicFrame>
      <p:sp>
        <p:nvSpPr>
          <p:cNvPr id="15" name="文本占位符 14"/>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521700" cy="4443095"/>
          </a:xfrm>
        </p:spPr>
        <p:txBody>
          <a:bodyPr/>
          <a:p>
            <a:pPr latinLnBrk="0">
              <a:lnSpc>
                <a:spcPts val="4000"/>
              </a:lnSpc>
              <a:spcBef>
                <a:spcPts val="0"/>
              </a:spcBef>
            </a:pPr>
            <a:r>
              <a:rPr lang="zh-CN" altLang="en-US" sz="2000">
                <a:latin typeface="Times New Roman" panose="02020603050405020304" charset="0"/>
                <a:cs typeface="Times New Roman" panose="02020603050405020304" charset="0"/>
              </a:rPr>
              <a:t>3. 8259的工作方式</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⑴ 中断结束方式</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当中断结束时，应将ISR的相应位复位，以清除正在被服务的记录。ISR的复位方式有以下几种：</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① 非自动结束方式：当中断服务程序完成时，需提供一条</a:t>
            </a:r>
            <a:r>
              <a:rPr lang="zh-CN" altLang="en-US" sz="2000">
                <a:solidFill>
                  <a:srgbClr val="FF0000"/>
                </a:solidFill>
                <a:latin typeface="Times New Roman" panose="02020603050405020304" charset="0"/>
                <a:cs typeface="Times New Roman" panose="02020603050405020304" charset="0"/>
              </a:rPr>
              <a:t>EOI(中断结束)</a:t>
            </a:r>
            <a:endParaRPr lang="zh-CN" altLang="en-US" sz="2000">
              <a:solidFill>
                <a:srgbClr val="FF0000"/>
              </a:solidFill>
              <a:latin typeface="Times New Roman" panose="02020603050405020304" charset="0"/>
              <a:cs typeface="Times New Roman" panose="02020603050405020304" charset="0"/>
            </a:endParaRPr>
          </a:p>
          <a:p>
            <a:pPr latinLnBrk="0">
              <a:lnSpc>
                <a:spcPts val="4000"/>
              </a:lnSpc>
              <a:spcBef>
                <a:spcPts val="0"/>
              </a:spcBef>
            </a:pPr>
            <a:r>
              <a:rPr lang="zh-CN" altLang="en-US" sz="2000">
                <a:solidFill>
                  <a:srgbClr val="FF0000"/>
                </a:solidFill>
                <a:latin typeface="Times New Roman" panose="02020603050405020304" charset="0"/>
                <a:cs typeface="Times New Roman" panose="02020603050405020304" charset="0"/>
              </a:rPr>
              <a:t>                                     </a:t>
            </a:r>
            <a:r>
              <a:rPr lang="zh-CN" altLang="en-US" sz="2000">
                <a:latin typeface="Times New Roman" panose="02020603050405020304" charset="0"/>
                <a:cs typeface="Times New Roman" panose="02020603050405020304" charset="0"/>
              </a:rPr>
              <a:t>命令，使8259中ISR的相应位清除，让ISR只记录那些</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正在被服务而未服务完的中断。非自动中断结束有  </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两种方式:</a:t>
            </a:r>
            <a:r>
              <a:rPr lang="zh-CN" altLang="en-US" sz="2000">
                <a:solidFill>
                  <a:srgbClr val="FF0000"/>
                </a:solidFill>
                <a:latin typeface="Times New Roman" panose="02020603050405020304" charset="0"/>
                <a:cs typeface="Times New Roman" panose="02020603050405020304" charset="0"/>
              </a:rPr>
              <a:t> 一般</a:t>
            </a:r>
            <a:r>
              <a:rPr lang="en-US" altLang="zh-CN" sz="2000">
                <a:solidFill>
                  <a:srgbClr val="FF0000"/>
                </a:solidFill>
                <a:latin typeface="Times New Roman" panose="02020603050405020304" charset="0"/>
                <a:cs typeface="Times New Roman" panose="02020603050405020304" charset="0"/>
              </a:rPr>
              <a:t>EOI</a:t>
            </a:r>
            <a:r>
              <a:rPr lang="zh-CN" altLang="en-US" sz="2000">
                <a:solidFill>
                  <a:srgbClr val="FF0000"/>
                </a:solidFill>
                <a:latin typeface="Times New Roman" panose="02020603050405020304" charset="0"/>
                <a:cs typeface="Times New Roman" panose="02020603050405020304" charset="0"/>
              </a:rPr>
              <a:t>方式</a:t>
            </a:r>
            <a:r>
              <a:rPr lang="zh-CN" altLang="en-US" sz="2000">
                <a:latin typeface="Times New Roman" panose="02020603050405020304" charset="0"/>
                <a:cs typeface="Times New Roman" panose="02020603050405020304" charset="0"/>
              </a:rPr>
              <a:t>、</a:t>
            </a:r>
            <a:r>
              <a:rPr lang="zh-CN" altLang="en-US" sz="2000">
                <a:solidFill>
                  <a:srgbClr val="FF0000"/>
                </a:solidFill>
                <a:latin typeface="Times New Roman" panose="02020603050405020304" charset="0"/>
                <a:cs typeface="Times New Roman" panose="02020603050405020304" charset="0"/>
              </a:rPr>
              <a:t>特殊</a:t>
            </a:r>
            <a:r>
              <a:rPr lang="en-US" altLang="zh-CN" sz="2000">
                <a:solidFill>
                  <a:srgbClr val="FF0000"/>
                </a:solidFill>
                <a:latin typeface="Times New Roman" panose="02020603050405020304" charset="0"/>
                <a:cs typeface="Times New Roman" panose="02020603050405020304" charset="0"/>
              </a:rPr>
              <a:t>EOI</a:t>
            </a:r>
            <a:r>
              <a:rPr lang="zh-CN" altLang="en-US" sz="2000">
                <a:solidFill>
                  <a:srgbClr val="FF0000"/>
                </a:solidFill>
                <a:latin typeface="Times New Roman" panose="02020603050405020304" charset="0"/>
                <a:cs typeface="Times New Roman" panose="02020603050405020304" charset="0"/>
              </a:rPr>
              <a:t>方式</a:t>
            </a:r>
            <a:r>
              <a:rPr lang="zh-CN" altLang="en-US" sz="2000">
                <a:latin typeface="Times New Roman" panose="02020603050405020304" charset="0"/>
                <a:cs typeface="Times New Roman" panose="02020603050405020304" charset="0"/>
              </a:rPr>
              <a:t>。</a:t>
            </a:r>
            <a:endParaRPr lang="zh-CN" altLang="en-US" sz="2000">
              <a:latin typeface="Times New Roman" panose="02020603050405020304" charset="0"/>
              <a:cs typeface="Times New Roman" panose="02020603050405020304" charset="0"/>
            </a:endParaRPr>
          </a:p>
          <a:p>
            <a:pPr latinLnBrk="0">
              <a:lnSpc>
                <a:spcPts val="4000"/>
              </a:lnSpc>
              <a:spcBef>
                <a:spcPts val="0"/>
              </a:spcBef>
            </a:pPr>
            <a:endParaRPr lang="zh-CN" altLang="en-US" sz="2000">
              <a:latin typeface="Times New Roman" panose="02020603050405020304" charset="0"/>
              <a:cs typeface="Times New Roman" panose="02020603050405020304" charset="0"/>
            </a:endParaRPr>
          </a:p>
        </p:txBody>
      </p:sp>
      <p:sp>
        <p:nvSpPr>
          <p:cNvPr id="5" name="标题 4"/>
          <p:cNvSpPr>
            <a:spLocks noGrp="1"/>
          </p:cNvSpPr>
          <p:nvPr>
            <p:ph type="title"/>
          </p:nvPr>
        </p:nvSpPr>
        <p:spPr>
          <a:xfrm>
            <a:off x="298450" y="287338"/>
            <a:ext cx="6172200" cy="563562"/>
          </a:xfrm>
        </p:spPr>
        <p:txBody>
          <a:bodyPr/>
          <a:p>
            <a:endParaRPr lang="zh-CN" altLang="en-US"/>
          </a:p>
        </p:txBody>
      </p:sp>
      <p:sp>
        <p:nvSpPr>
          <p:cNvPr id="2" name="矩形标注 1"/>
          <p:cNvSpPr/>
          <p:nvPr/>
        </p:nvSpPr>
        <p:spPr>
          <a:xfrm>
            <a:off x="389255" y="2055495"/>
            <a:ext cx="5330825" cy="2522855"/>
          </a:xfrm>
          <a:prstGeom prst="wedgeRectCallout">
            <a:avLst>
              <a:gd name="adj1" fmla="val 31036"/>
              <a:gd name="adj2" fmla="val 78441"/>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eaLnBrk="1" latinLnBrk="0" hangingPunct="1">
              <a:lnSpc>
                <a:spcPct val="150000"/>
              </a:lnSpc>
            </a:pPr>
            <a:r>
              <a:rPr lang="zh-CN" altLang="en-US" b="1">
                <a:solidFill>
                  <a:srgbClr val="000000"/>
                </a:solidFill>
                <a:latin typeface="Times New Roman" panose="02020603050405020304" charset="0"/>
                <a:ea typeface="宋体" panose="02010600030101010101" pitchFamily="2" charset="-122"/>
                <a:cs typeface="Times New Roman" panose="02020603050405020304" charset="0"/>
              </a:rPr>
              <a:t>这种工作方式下，在任一级中断服务结束后，中断返回之前，安排一条一般EOI命令。执行该命令，则8259将ISR寄存器中级别最高的置1位清0。这种结束方式很简单，但只有在当前结束的中断总是位于未服务完的中断中级别最高的中断时，才能使用这种结束方式。</a:t>
            </a:r>
            <a:endParaRPr lang="zh-CN" altLang="en-US" b="1">
              <a:solidFill>
                <a:srgbClr val="000000"/>
              </a:solidFill>
              <a:latin typeface="Times New Roman" panose="02020603050405020304" charset="0"/>
              <a:ea typeface="宋体" panose="02010600030101010101" pitchFamily="2" charset="-122"/>
              <a:cs typeface="Times New Roman" panose="02020603050405020304" charset="0"/>
            </a:endParaRPr>
          </a:p>
        </p:txBody>
      </p:sp>
      <p:sp>
        <p:nvSpPr>
          <p:cNvPr id="4" name="矩形标注 3"/>
          <p:cNvSpPr/>
          <p:nvPr/>
        </p:nvSpPr>
        <p:spPr>
          <a:xfrm>
            <a:off x="3140075" y="1788795"/>
            <a:ext cx="5330825" cy="2522855"/>
          </a:xfrm>
          <a:prstGeom prst="wedgeRectCallout">
            <a:avLst>
              <a:gd name="adj1" fmla="val 10547"/>
              <a:gd name="adj2" fmla="val 93166"/>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eaLnBrk="1" latinLnBrk="0" hangingPunct="1">
              <a:lnSpc>
                <a:spcPct val="150000"/>
              </a:lnSpc>
            </a:pPr>
            <a:r>
              <a:rPr lang="zh-CN" altLang="en-US" b="1">
                <a:solidFill>
                  <a:srgbClr val="000000"/>
                </a:solidFill>
                <a:latin typeface="Times New Roman" panose="02020603050405020304" charset="0"/>
                <a:ea typeface="宋体" panose="02010600030101010101" pitchFamily="2" charset="-122"/>
                <a:cs typeface="Times New Roman" panose="02020603050405020304" charset="0"/>
              </a:rPr>
              <a:t>当中断服务程序结束，给8259发送EOI命令的同时，将当前结束的中断级别也传送给8259，使8259将ISR寄存器中指定级别的相应位清0，这种结束方式适用于在中断服务程序中改变了中断源的原有的中断优先权的场合。在这种情况下，如果用一般EOI方式，则可能产生错误的ISR复位。</a:t>
            </a:r>
            <a:endParaRPr lang="zh-CN" altLang="en-US" b="1">
              <a:solidFill>
                <a:srgbClr val="000000"/>
              </a:solidFill>
              <a:latin typeface="Times New Roman" panose="02020603050405020304" charset="0"/>
              <a:ea typeface="宋体" panose="02010600030101010101" pitchFamily="2" charset="-122"/>
              <a:cs typeface="Times New Roman" panose="02020603050405020304" charset="0"/>
            </a:endParaRPr>
          </a:p>
        </p:txBody>
      </p:sp>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12" presetClass="exit" presetSubtype="4" fill="hold" grpId="1" nodeType="withEffect">
                                  <p:stCondLst>
                                    <p:cond delay="0"/>
                                  </p:stCondLst>
                                  <p:childTnLst>
                                    <p:anim calcmode="lin" valueType="num">
                                      <p:cBhvr additive="base">
                                        <p:cTn id="14" dur="500"/>
                                        <p:tgtEl>
                                          <p:spTgt spid="2"/>
                                        </p:tgtEl>
                                        <p:attrNameLst>
                                          <p:attrName>ppt_y</p:attrName>
                                        </p:attrNameLst>
                                      </p:cBhvr>
                                      <p:tavLst>
                                        <p:tav tm="0">
                                          <p:val>
                                            <p:strVal val="#ppt_y"/>
                                          </p:val>
                                        </p:tav>
                                        <p:tav tm="100000">
                                          <p:val>
                                            <p:strVal val="#ppt_y+#ppt_h*1.125000"/>
                                          </p:val>
                                        </p:tav>
                                      </p:tavLst>
                                    </p:anim>
                                    <p:animEffect transition="out" filter="wipe(down)">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2"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370330"/>
            <a:ext cx="8229600" cy="5095875"/>
          </a:xfrm>
        </p:spPr>
        <p:txBody>
          <a:bodyPr/>
          <a:p>
            <a:pPr latinLnBrk="0">
              <a:lnSpc>
                <a:spcPts val="4000"/>
              </a:lnSpc>
              <a:spcBef>
                <a:spcPts val="0"/>
              </a:spcBef>
            </a:pPr>
            <a:r>
              <a:rPr lang="zh-CN" altLang="en-US" sz="2000">
                <a:latin typeface="Times New Roman" panose="02020603050405020304" charset="0"/>
                <a:cs typeface="Times New Roman" panose="02020603050405020304" charset="0"/>
              </a:rPr>
              <a:t>② 自动EOI方式</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这种方式在中断服务程序结束时，</a:t>
            </a:r>
            <a:r>
              <a:rPr lang="zh-CN" altLang="en-US" sz="2000">
                <a:solidFill>
                  <a:srgbClr val="FF0000"/>
                </a:solidFill>
                <a:latin typeface="Times New Roman" panose="02020603050405020304" charset="0"/>
                <a:cs typeface="Times New Roman" panose="02020603050405020304" charset="0"/>
              </a:rPr>
              <a:t>不需要提供EOI命令</a:t>
            </a:r>
            <a:r>
              <a:rPr lang="zh-CN" altLang="en-US" sz="2000">
                <a:latin typeface="Times New Roman" panose="02020603050405020304" charset="0"/>
                <a:cs typeface="Times New Roman" panose="02020603050405020304" charset="0"/>
              </a:rPr>
              <a:t>，而是由8259在中断响应周期的第2个中断响应信号         结束时，自动执行一个EOI操作，将ISR寄存器中的相应位清0。</a:t>
            </a:r>
            <a:r>
              <a:rPr lang="zh-CN" altLang="en-US" sz="2000">
                <a:solidFill>
                  <a:srgbClr val="FF0000"/>
                </a:solidFill>
                <a:latin typeface="Times New Roman" panose="02020603050405020304" charset="0"/>
                <a:cs typeface="Times New Roman" panose="02020603050405020304" charset="0"/>
              </a:rPr>
              <a:t>需要注意的是</a:t>
            </a:r>
            <a:r>
              <a:rPr lang="zh-CN" altLang="en-US" sz="2000">
                <a:latin typeface="Times New Roman" panose="02020603050405020304" charset="0"/>
                <a:cs typeface="Times New Roman" panose="02020603050405020304" charset="0"/>
              </a:rPr>
              <a:t>：采用这种结束方式，在任何一级中断的中断服务过程中，ISR相应位已复位，8259中没有留下任何标志，如果在此过程中出现了新的中断请求，则只要IF=1，不管新出现的中断级别如何，都将打断正在执行的中断服务程序而被优先执行，这就有可能出现低级中断打断高级中断或同级中断相互打断的现象，这种情况称为</a:t>
            </a:r>
            <a:r>
              <a:rPr lang="zh-CN" altLang="en-US" sz="2000">
                <a:solidFill>
                  <a:srgbClr val="FF0000"/>
                </a:solidFill>
                <a:latin typeface="Times New Roman" panose="02020603050405020304" charset="0"/>
                <a:cs typeface="Times New Roman" panose="02020603050405020304" charset="0"/>
              </a:rPr>
              <a:t>“重复嵌套”</a:t>
            </a:r>
            <a:r>
              <a:rPr lang="zh-CN" altLang="en-US" sz="2000">
                <a:latin typeface="Times New Roman" panose="02020603050405020304" charset="0"/>
                <a:cs typeface="Times New Roman" panose="02020603050405020304" charset="0"/>
              </a:rPr>
              <a:t>，由于重复嵌套的深度无法控制，很可能造成某些高级中断得不到及时处理的情况。</a:t>
            </a:r>
            <a:endParaRPr lang="zh-CN" altLang="en-US" sz="2000">
              <a:latin typeface="Times New Roman" panose="02020603050405020304" charset="0"/>
              <a:cs typeface="Times New Roman" panose="02020603050405020304" charset="0"/>
            </a:endParaRPr>
          </a:p>
        </p:txBody>
      </p:sp>
      <p:sp>
        <p:nvSpPr>
          <p:cNvPr id="5" name="标题 4"/>
          <p:cNvSpPr>
            <a:spLocks noGrp="1"/>
          </p:cNvSpPr>
          <p:nvPr>
            <p:ph type="title"/>
          </p:nvPr>
        </p:nvSpPr>
        <p:spPr>
          <a:xfrm>
            <a:off x="298450" y="287338"/>
            <a:ext cx="6172200" cy="563562"/>
          </a:xfrm>
        </p:spPr>
        <p:txBody>
          <a:bodyPr/>
          <a:p>
            <a:endParaRPr lang="zh-CN" altLang="en-US"/>
          </a:p>
        </p:txBody>
      </p:sp>
      <p:graphicFrame>
        <p:nvGraphicFramePr>
          <p:cNvPr id="7" name="对象 37"/>
          <p:cNvGraphicFramePr>
            <a:graphicFrameLocks noChangeAspect="1"/>
          </p:cNvGraphicFramePr>
          <p:nvPr/>
        </p:nvGraphicFramePr>
        <p:xfrm>
          <a:off x="5060315" y="2531110"/>
          <a:ext cx="631825" cy="400050"/>
        </p:xfrm>
        <a:graphic>
          <a:graphicData uri="http://schemas.openxmlformats.org/presentationml/2006/ole">
            <mc:AlternateContent xmlns:mc="http://schemas.openxmlformats.org/markup-compatibility/2006">
              <mc:Choice xmlns:v="urn:schemas-microsoft-com:vml" Requires="v">
                <p:oleObj spid="_x0000_s11" name="" r:id="rId1" imgW="241300" imgH="152400" progId="Equation.KSEE3">
                  <p:embed/>
                </p:oleObj>
              </mc:Choice>
              <mc:Fallback>
                <p:oleObj name="" r:id="rId1" imgW="241300" imgH="152400" progId="Equation.KSEE3">
                  <p:embed/>
                  <p:pic>
                    <p:nvPicPr>
                      <p:cNvPr id="0" name="图片 3075"/>
                      <p:cNvPicPr/>
                      <p:nvPr/>
                    </p:nvPicPr>
                    <p:blipFill>
                      <a:blip r:embed="rId2"/>
                      <a:stretch>
                        <a:fillRect/>
                      </a:stretch>
                    </p:blipFill>
                    <p:spPr>
                      <a:xfrm>
                        <a:off x="5060315" y="2531110"/>
                        <a:ext cx="631825" cy="400050"/>
                      </a:xfrm>
                      <a:prstGeom prst="rect">
                        <a:avLst/>
                      </a:prstGeom>
                      <a:noFill/>
                      <a:ln w="38100">
                        <a:noFill/>
                        <a:miter/>
                      </a:ln>
                    </p:spPr>
                  </p:pic>
                </p:oleObj>
              </mc:Fallback>
            </mc:AlternateContent>
          </a:graphicData>
        </a:graphic>
      </p:graphicFrame>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298450" y="287338"/>
            <a:ext cx="6172200" cy="563562"/>
          </a:xfrm>
        </p:spPr>
        <p:txBody>
          <a:bodyPr/>
          <a:p>
            <a:endParaRPr lang="zh-CN" altLang="en-US"/>
          </a:p>
        </p:txBody>
      </p:sp>
      <p:sp>
        <p:nvSpPr>
          <p:cNvPr id="21" name="内容占位符 20"/>
          <p:cNvSpPr>
            <a:spLocks noGrp="1"/>
          </p:cNvSpPr>
          <p:nvPr>
            <p:ph idx="1"/>
          </p:nvPr>
        </p:nvSpPr>
        <p:spPr>
          <a:xfrm>
            <a:off x="298450" y="1657350"/>
            <a:ext cx="8229600" cy="4239895"/>
          </a:xfrm>
        </p:spPr>
        <p:txBody>
          <a:bodyPr/>
          <a:p>
            <a:pPr latinLnBrk="0">
              <a:lnSpc>
                <a:spcPts val="4000"/>
              </a:lnSpc>
              <a:spcBef>
                <a:spcPts val="0"/>
              </a:spcBef>
            </a:pPr>
            <a:r>
              <a:rPr lang="zh-CN" altLang="en-US" sz="2000">
                <a:latin typeface="Times New Roman" panose="02020603050405020304" charset="0"/>
                <a:cs typeface="Times New Roman" panose="02020603050405020304" charset="0"/>
              </a:rPr>
              <a:t>⑵缓冲方式</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用来指定系统总线与8259数据总线之间是否需要进行缓冲。</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① 缓冲方式：可以通过对8259编程设置其工作在</a:t>
            </a:r>
            <a:r>
              <a:rPr lang="zh-CN" altLang="en-US" sz="2000">
                <a:solidFill>
                  <a:srgbClr val="FF0000"/>
                </a:solidFill>
                <a:latin typeface="Times New Roman" panose="02020603050405020304" charset="0"/>
                <a:cs typeface="Times New Roman" panose="02020603050405020304" charset="0"/>
              </a:rPr>
              <a:t>缓冲</a:t>
            </a:r>
            <a:r>
              <a:rPr lang="zh-CN" altLang="en-US" sz="2000">
                <a:latin typeface="Times New Roman" panose="02020603050405020304" charset="0"/>
                <a:cs typeface="Times New Roman" panose="02020603050405020304" charset="0"/>
              </a:rPr>
              <a:t>方式下。这时，    </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      为输出信号线，    作为缓冲器的允许信号使用。  </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=0，表示允许缓冲器输出;     =1，表示允许缓冲器输入。</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② 非缓冲方式：当设置8259芯片工作在</a:t>
            </a:r>
            <a:r>
              <a:rPr lang="zh-CN" altLang="en-US" sz="2000">
                <a:solidFill>
                  <a:srgbClr val="FF0000"/>
                </a:solidFill>
                <a:latin typeface="Times New Roman" panose="02020603050405020304" charset="0"/>
                <a:cs typeface="Times New Roman" panose="02020603050405020304" charset="0"/>
              </a:rPr>
              <a:t>非缓冲</a:t>
            </a:r>
            <a:r>
              <a:rPr lang="zh-CN" altLang="en-US" sz="2000">
                <a:latin typeface="Times New Roman" panose="02020603050405020304" charset="0"/>
                <a:cs typeface="Times New Roman" panose="02020603050405020304" charset="0"/>
              </a:rPr>
              <a:t>方式下时，  /     为输入信</a:t>
            </a:r>
            <a:endParaRPr lang="zh-CN" altLang="en-US" sz="2000">
              <a:latin typeface="Times New Roman" panose="02020603050405020304" charset="0"/>
              <a:cs typeface="Times New Roman" panose="02020603050405020304" charset="0"/>
            </a:endParaRPr>
          </a:p>
          <a:p>
            <a:pPr latinLnBrk="0">
              <a:lnSpc>
                <a:spcPts val="4000"/>
              </a:lnSpc>
              <a:spcBef>
                <a:spcPts val="0"/>
              </a:spcBef>
            </a:pPr>
            <a:r>
              <a:rPr lang="zh-CN" altLang="en-US" sz="2000">
                <a:latin typeface="Times New Roman" panose="02020603050405020304" charset="0"/>
                <a:cs typeface="Times New Roman" panose="02020603050405020304" charset="0"/>
              </a:rPr>
              <a:t>                        号线，作为主从设定信号     使用，</a:t>
            </a:r>
            <a:r>
              <a:rPr lang="zh-CN" altLang="en-US" sz="2000">
                <a:solidFill>
                  <a:srgbClr val="FF0000"/>
                </a:solidFill>
                <a:latin typeface="Times New Roman" panose="02020603050405020304" charset="0"/>
                <a:cs typeface="Times New Roman" panose="02020603050405020304" charset="0"/>
              </a:rPr>
              <a:t>以识别8259是主控制器</a:t>
            </a:r>
            <a:endParaRPr lang="zh-CN" altLang="en-US" sz="2000">
              <a:solidFill>
                <a:srgbClr val="FF0000"/>
              </a:solidFill>
              <a:latin typeface="Times New Roman" panose="02020603050405020304" charset="0"/>
              <a:cs typeface="Times New Roman" panose="02020603050405020304" charset="0"/>
            </a:endParaRPr>
          </a:p>
          <a:p>
            <a:pPr latinLnBrk="0">
              <a:lnSpc>
                <a:spcPts val="4000"/>
              </a:lnSpc>
              <a:spcBef>
                <a:spcPts val="0"/>
              </a:spcBef>
            </a:pPr>
            <a:r>
              <a:rPr lang="zh-CN" altLang="en-US" sz="2000">
                <a:solidFill>
                  <a:srgbClr val="FF0000"/>
                </a:solidFill>
                <a:latin typeface="Times New Roman" panose="02020603050405020304" charset="0"/>
                <a:cs typeface="Times New Roman" panose="02020603050405020304" charset="0"/>
              </a:rPr>
              <a:t>                        还是从属控制器</a:t>
            </a:r>
            <a:r>
              <a:rPr lang="zh-CN" altLang="en-US" sz="2000">
                <a:latin typeface="Times New Roman" panose="02020603050405020304" charset="0"/>
                <a:cs typeface="Times New Roman" panose="02020603050405020304" charset="0"/>
              </a:rPr>
              <a:t>。</a:t>
            </a:r>
            <a:endParaRPr lang="zh-CN" altLang="en-US" sz="2000">
              <a:latin typeface="Times New Roman" panose="02020603050405020304" charset="0"/>
              <a:cs typeface="Times New Roman" panose="02020603050405020304" charset="0"/>
            </a:endParaRPr>
          </a:p>
        </p:txBody>
      </p:sp>
      <p:grpSp>
        <p:nvGrpSpPr>
          <p:cNvPr id="35" name="组合 34"/>
          <p:cNvGrpSpPr/>
          <p:nvPr/>
        </p:nvGrpSpPr>
        <p:grpSpPr>
          <a:xfrm>
            <a:off x="1922780" y="3357245"/>
            <a:ext cx="5425440" cy="1877060"/>
            <a:chOff x="3028" y="4010"/>
            <a:chExt cx="8544" cy="2956"/>
          </a:xfrm>
        </p:grpSpPr>
        <p:grpSp>
          <p:nvGrpSpPr>
            <p:cNvPr id="23" name="组合 22"/>
            <p:cNvGrpSpPr/>
            <p:nvPr/>
          </p:nvGrpSpPr>
          <p:grpSpPr>
            <a:xfrm>
              <a:off x="3048" y="4087"/>
              <a:ext cx="1192" cy="466"/>
              <a:chOff x="993" y="4138"/>
              <a:chExt cx="1104" cy="466"/>
            </a:xfrm>
          </p:grpSpPr>
          <p:graphicFrame>
            <p:nvGraphicFramePr>
              <p:cNvPr id="2" name="对象 43"/>
              <p:cNvGraphicFramePr>
                <a:graphicFrameLocks noChangeAspect="1"/>
              </p:cNvGraphicFramePr>
              <p:nvPr/>
            </p:nvGraphicFramePr>
            <p:xfrm>
              <a:off x="1549" y="4138"/>
              <a:ext cx="548" cy="467"/>
            </p:xfrm>
            <a:graphic>
              <a:graphicData uri="http://schemas.openxmlformats.org/presentationml/2006/ole">
                <mc:AlternateContent xmlns:mc="http://schemas.openxmlformats.org/markup-compatibility/2006">
                  <mc:Choice xmlns:v="urn:schemas-microsoft-com:vml" Requires="v">
                    <p:oleObj spid="_x0000_s3076" name="" r:id="rId1" imgW="254000" imgH="215900" progId="Equation.KSEE3">
                      <p:embed/>
                    </p:oleObj>
                  </mc:Choice>
                  <mc:Fallback>
                    <p:oleObj name="" r:id="rId1" imgW="254000" imgH="215900" progId="Equation.KSEE3">
                      <p:embed/>
                      <p:pic>
                        <p:nvPicPr>
                          <p:cNvPr id="0" name="图片 3075"/>
                          <p:cNvPicPr/>
                          <p:nvPr/>
                        </p:nvPicPr>
                        <p:blipFill>
                          <a:blip r:embed="rId2"/>
                          <a:stretch>
                            <a:fillRect/>
                          </a:stretch>
                        </p:blipFill>
                        <p:spPr>
                          <a:xfrm>
                            <a:off x="1549" y="4138"/>
                            <a:ext cx="548" cy="467"/>
                          </a:xfrm>
                          <a:prstGeom prst="rect">
                            <a:avLst/>
                          </a:prstGeom>
                          <a:noFill/>
                          <a:ln w="38100">
                            <a:noFill/>
                            <a:miter/>
                          </a:ln>
                        </p:spPr>
                      </p:pic>
                    </p:oleObj>
                  </mc:Fallback>
                </mc:AlternateContent>
              </a:graphicData>
            </a:graphic>
          </p:graphicFrame>
          <p:graphicFrame>
            <p:nvGraphicFramePr>
              <p:cNvPr id="3" name="对象 47"/>
              <p:cNvGraphicFramePr>
                <a:graphicFrameLocks noChangeAspect="1"/>
              </p:cNvGraphicFramePr>
              <p:nvPr/>
            </p:nvGraphicFramePr>
            <p:xfrm>
              <a:off x="993" y="4138"/>
              <a:ext cx="466" cy="466"/>
            </p:xfrm>
            <a:graphic>
              <a:graphicData uri="http://schemas.openxmlformats.org/presentationml/2006/ole">
                <mc:AlternateContent xmlns:mc="http://schemas.openxmlformats.org/markup-compatibility/2006">
                  <mc:Choice xmlns:v="urn:schemas-microsoft-com:vml" Requires="v">
                    <p:oleObj spid="_x0000_s22" name="" r:id="rId3" imgW="215900" imgH="215900" progId="Equation.KSEE3">
                      <p:embed/>
                    </p:oleObj>
                  </mc:Choice>
                  <mc:Fallback>
                    <p:oleObj name="" r:id="rId3" imgW="215900" imgH="215900" progId="Equation.KSEE3">
                      <p:embed/>
                      <p:pic>
                        <p:nvPicPr>
                          <p:cNvPr id="0" name="图片 21"/>
                          <p:cNvPicPr/>
                          <p:nvPr/>
                        </p:nvPicPr>
                        <p:blipFill>
                          <a:blip r:embed="rId4"/>
                          <a:stretch>
                            <a:fillRect/>
                          </a:stretch>
                        </p:blipFill>
                        <p:spPr>
                          <a:xfrm>
                            <a:off x="993" y="4138"/>
                            <a:ext cx="466" cy="466"/>
                          </a:xfrm>
                          <a:prstGeom prst="rect">
                            <a:avLst/>
                          </a:prstGeom>
                          <a:noFill/>
                          <a:ln w="38100">
                            <a:noFill/>
                            <a:miter/>
                          </a:ln>
                        </p:spPr>
                      </p:pic>
                    </p:oleObj>
                  </mc:Fallback>
                </mc:AlternateContent>
              </a:graphicData>
            </a:graphic>
          </p:graphicFrame>
        </p:grpSp>
        <p:graphicFrame>
          <p:nvGraphicFramePr>
            <p:cNvPr id="4" name="对象 481"/>
            <p:cNvGraphicFramePr>
              <a:graphicFrameLocks noChangeAspect="1"/>
            </p:cNvGraphicFramePr>
            <p:nvPr/>
          </p:nvGraphicFramePr>
          <p:xfrm>
            <a:off x="6773" y="4010"/>
            <a:ext cx="620" cy="622"/>
          </p:xfrm>
          <a:graphic>
            <a:graphicData uri="http://schemas.openxmlformats.org/presentationml/2006/ole">
              <mc:AlternateContent xmlns:mc="http://schemas.openxmlformats.org/markup-compatibility/2006">
                <mc:Choice xmlns:v="urn:schemas-microsoft-com:vml" Requires="v">
                  <p:oleObj spid="_x0000_s24" name="" r:id="rId5" imgW="152400" imgH="152400" progId="Equation.KSEE3">
                    <p:embed/>
                  </p:oleObj>
                </mc:Choice>
                <mc:Fallback>
                  <p:oleObj name="" r:id="rId5" imgW="152400" imgH="152400" progId="Equation.KSEE3">
                    <p:embed/>
                    <p:pic>
                      <p:nvPicPr>
                        <p:cNvPr id="0" name="图片 23"/>
                        <p:cNvPicPr/>
                        <p:nvPr/>
                      </p:nvPicPr>
                      <p:blipFill>
                        <a:blip r:embed="rId6"/>
                        <a:stretch>
                          <a:fillRect/>
                        </a:stretch>
                      </p:blipFill>
                      <p:spPr>
                        <a:xfrm>
                          <a:off x="6773" y="4010"/>
                          <a:ext cx="620" cy="622"/>
                        </a:xfrm>
                        <a:prstGeom prst="rect">
                          <a:avLst/>
                        </a:prstGeom>
                        <a:noFill/>
                        <a:ln w="38100">
                          <a:noFill/>
                          <a:miter/>
                        </a:ln>
                      </p:spPr>
                    </p:pic>
                  </p:oleObj>
                </mc:Fallback>
              </mc:AlternateContent>
            </a:graphicData>
          </a:graphic>
        </p:graphicFrame>
        <p:graphicFrame>
          <p:nvGraphicFramePr>
            <p:cNvPr id="25" name="对象 481"/>
            <p:cNvGraphicFramePr>
              <a:graphicFrameLocks noChangeAspect="1"/>
            </p:cNvGraphicFramePr>
            <p:nvPr/>
          </p:nvGraphicFramePr>
          <p:xfrm>
            <a:off x="3028" y="4811"/>
            <a:ext cx="620" cy="622"/>
          </p:xfrm>
          <a:graphic>
            <a:graphicData uri="http://schemas.openxmlformats.org/presentationml/2006/ole">
              <mc:AlternateContent xmlns:mc="http://schemas.openxmlformats.org/markup-compatibility/2006">
                <mc:Choice xmlns:v="urn:schemas-microsoft-com:vml" Requires="v">
                  <p:oleObj spid="_x0000_s26" name="" r:id="rId7" imgW="152400" imgH="152400" progId="Equation.KSEE3">
                    <p:embed/>
                  </p:oleObj>
                </mc:Choice>
                <mc:Fallback>
                  <p:oleObj name="" r:id="rId7" imgW="152400" imgH="152400" progId="Equation.KSEE3">
                    <p:embed/>
                    <p:pic>
                      <p:nvPicPr>
                        <p:cNvPr id="0" name="图片 23"/>
                        <p:cNvPicPr/>
                        <p:nvPr/>
                      </p:nvPicPr>
                      <p:blipFill>
                        <a:blip r:embed="rId6"/>
                        <a:stretch>
                          <a:fillRect/>
                        </a:stretch>
                      </p:blipFill>
                      <p:spPr>
                        <a:xfrm>
                          <a:off x="3028" y="4811"/>
                          <a:ext cx="620" cy="622"/>
                        </a:xfrm>
                        <a:prstGeom prst="rect">
                          <a:avLst/>
                        </a:prstGeom>
                        <a:noFill/>
                        <a:ln w="38100">
                          <a:noFill/>
                          <a:miter/>
                        </a:ln>
                      </p:spPr>
                    </p:pic>
                  </p:oleObj>
                </mc:Fallback>
              </mc:AlternateContent>
            </a:graphicData>
          </a:graphic>
        </p:graphicFrame>
        <p:graphicFrame>
          <p:nvGraphicFramePr>
            <p:cNvPr id="27" name="对象 481"/>
            <p:cNvGraphicFramePr>
              <a:graphicFrameLocks noChangeAspect="1"/>
            </p:cNvGraphicFramePr>
            <p:nvPr/>
          </p:nvGraphicFramePr>
          <p:xfrm>
            <a:off x="8117" y="4828"/>
            <a:ext cx="620" cy="622"/>
          </p:xfrm>
          <a:graphic>
            <a:graphicData uri="http://schemas.openxmlformats.org/presentationml/2006/ole">
              <mc:AlternateContent xmlns:mc="http://schemas.openxmlformats.org/markup-compatibility/2006">
                <mc:Choice xmlns:v="urn:schemas-microsoft-com:vml" Requires="v">
                  <p:oleObj spid="_x0000_s28" name="" r:id="rId8" imgW="152400" imgH="152400" progId="Equation.KSEE3">
                    <p:embed/>
                  </p:oleObj>
                </mc:Choice>
                <mc:Fallback>
                  <p:oleObj name="" r:id="rId8" imgW="152400" imgH="152400" progId="Equation.KSEE3">
                    <p:embed/>
                    <p:pic>
                      <p:nvPicPr>
                        <p:cNvPr id="0" name="图片 23"/>
                        <p:cNvPicPr/>
                        <p:nvPr/>
                      </p:nvPicPr>
                      <p:blipFill>
                        <a:blip r:embed="rId6"/>
                        <a:stretch>
                          <a:fillRect/>
                        </a:stretch>
                      </p:blipFill>
                      <p:spPr>
                        <a:xfrm>
                          <a:off x="8117" y="4828"/>
                          <a:ext cx="620" cy="622"/>
                        </a:xfrm>
                        <a:prstGeom prst="rect">
                          <a:avLst/>
                        </a:prstGeom>
                        <a:noFill/>
                        <a:ln w="38100">
                          <a:noFill/>
                          <a:miter/>
                        </a:ln>
                      </p:spPr>
                    </p:pic>
                  </p:oleObj>
                </mc:Fallback>
              </mc:AlternateContent>
            </a:graphicData>
          </a:graphic>
        </p:graphicFrame>
        <p:grpSp>
          <p:nvGrpSpPr>
            <p:cNvPr id="29" name="组合 28"/>
            <p:cNvGrpSpPr/>
            <p:nvPr/>
          </p:nvGrpSpPr>
          <p:grpSpPr>
            <a:xfrm>
              <a:off x="10380" y="5716"/>
              <a:ext cx="1192" cy="466"/>
              <a:chOff x="993" y="4138"/>
              <a:chExt cx="1104" cy="466"/>
            </a:xfrm>
          </p:grpSpPr>
          <p:graphicFrame>
            <p:nvGraphicFramePr>
              <p:cNvPr id="30" name="对象 43"/>
              <p:cNvGraphicFramePr>
                <a:graphicFrameLocks noChangeAspect="1"/>
              </p:cNvGraphicFramePr>
              <p:nvPr/>
            </p:nvGraphicFramePr>
            <p:xfrm>
              <a:off x="1549" y="4138"/>
              <a:ext cx="548" cy="467"/>
            </p:xfrm>
            <a:graphic>
              <a:graphicData uri="http://schemas.openxmlformats.org/presentationml/2006/ole">
                <mc:AlternateContent xmlns:mc="http://schemas.openxmlformats.org/markup-compatibility/2006">
                  <mc:Choice xmlns:v="urn:schemas-microsoft-com:vml" Requires="v">
                    <p:oleObj spid="_x0000_s31" name="" r:id="rId9" imgW="254000" imgH="215900" progId="Equation.KSEE3">
                      <p:embed/>
                    </p:oleObj>
                  </mc:Choice>
                  <mc:Fallback>
                    <p:oleObj name="" r:id="rId9" imgW="254000" imgH="215900" progId="Equation.KSEE3">
                      <p:embed/>
                      <p:pic>
                        <p:nvPicPr>
                          <p:cNvPr id="0" name="图片 3075"/>
                          <p:cNvPicPr/>
                          <p:nvPr/>
                        </p:nvPicPr>
                        <p:blipFill>
                          <a:blip r:embed="rId2"/>
                          <a:stretch>
                            <a:fillRect/>
                          </a:stretch>
                        </p:blipFill>
                        <p:spPr>
                          <a:xfrm>
                            <a:off x="1549" y="4138"/>
                            <a:ext cx="548" cy="467"/>
                          </a:xfrm>
                          <a:prstGeom prst="rect">
                            <a:avLst/>
                          </a:prstGeom>
                          <a:noFill/>
                          <a:ln w="38100">
                            <a:noFill/>
                            <a:miter/>
                          </a:ln>
                        </p:spPr>
                      </p:pic>
                    </p:oleObj>
                  </mc:Fallback>
                </mc:AlternateContent>
              </a:graphicData>
            </a:graphic>
          </p:graphicFrame>
          <p:graphicFrame>
            <p:nvGraphicFramePr>
              <p:cNvPr id="32" name="对象 47"/>
              <p:cNvGraphicFramePr>
                <a:graphicFrameLocks noChangeAspect="1"/>
              </p:cNvGraphicFramePr>
              <p:nvPr/>
            </p:nvGraphicFramePr>
            <p:xfrm>
              <a:off x="993" y="4138"/>
              <a:ext cx="466" cy="466"/>
            </p:xfrm>
            <a:graphic>
              <a:graphicData uri="http://schemas.openxmlformats.org/presentationml/2006/ole">
                <mc:AlternateContent xmlns:mc="http://schemas.openxmlformats.org/markup-compatibility/2006">
                  <mc:Choice xmlns:v="urn:schemas-microsoft-com:vml" Requires="v">
                    <p:oleObj spid="_x0000_s33" name="" r:id="rId10" imgW="215900" imgH="215900" progId="Equation.KSEE3">
                      <p:embed/>
                    </p:oleObj>
                  </mc:Choice>
                  <mc:Fallback>
                    <p:oleObj name="" r:id="rId10" imgW="215900" imgH="215900" progId="Equation.KSEE3">
                      <p:embed/>
                      <p:pic>
                        <p:nvPicPr>
                          <p:cNvPr id="0" name="图片 21"/>
                          <p:cNvPicPr/>
                          <p:nvPr/>
                        </p:nvPicPr>
                        <p:blipFill>
                          <a:blip r:embed="rId4"/>
                          <a:stretch>
                            <a:fillRect/>
                          </a:stretch>
                        </p:blipFill>
                        <p:spPr>
                          <a:xfrm>
                            <a:off x="993" y="4138"/>
                            <a:ext cx="466" cy="466"/>
                          </a:xfrm>
                          <a:prstGeom prst="rect">
                            <a:avLst/>
                          </a:prstGeom>
                          <a:noFill/>
                          <a:ln w="38100">
                            <a:noFill/>
                            <a:miter/>
                          </a:ln>
                        </p:spPr>
                      </p:pic>
                    </p:oleObj>
                  </mc:Fallback>
                </mc:AlternateContent>
              </a:graphicData>
            </a:graphic>
          </p:graphicFrame>
        </p:grpSp>
        <p:graphicFrame>
          <p:nvGraphicFramePr>
            <p:cNvPr id="6" name="对象 486"/>
            <p:cNvGraphicFramePr>
              <a:graphicFrameLocks noChangeAspect="1"/>
            </p:cNvGraphicFramePr>
            <p:nvPr/>
          </p:nvGraphicFramePr>
          <p:xfrm>
            <a:off x="7393" y="6490"/>
            <a:ext cx="548" cy="477"/>
          </p:xfrm>
          <a:graphic>
            <a:graphicData uri="http://schemas.openxmlformats.org/presentationml/2006/ole">
              <mc:AlternateContent xmlns:mc="http://schemas.openxmlformats.org/markup-compatibility/2006">
                <mc:Choice xmlns:v="urn:schemas-microsoft-com:vml" Requires="v">
                  <p:oleObj spid="_x0000_s34" name="" r:id="rId11" imgW="215900" imgH="215900" progId="Equation.KSEE3">
                    <p:embed/>
                  </p:oleObj>
                </mc:Choice>
                <mc:Fallback>
                  <p:oleObj name="" r:id="rId11" imgW="215900" imgH="215900" progId="Equation.KSEE3">
                    <p:embed/>
                    <p:pic>
                      <p:nvPicPr>
                        <p:cNvPr id="0" name="图片 33"/>
                        <p:cNvPicPr/>
                        <p:nvPr/>
                      </p:nvPicPr>
                      <p:blipFill>
                        <a:blip r:embed="rId4"/>
                        <a:stretch>
                          <a:fillRect/>
                        </a:stretch>
                      </p:blipFill>
                      <p:spPr>
                        <a:xfrm>
                          <a:off x="7393" y="6490"/>
                          <a:ext cx="548" cy="477"/>
                        </a:xfrm>
                        <a:prstGeom prst="rect">
                          <a:avLst/>
                        </a:prstGeom>
                        <a:noFill/>
                        <a:ln w="38100">
                          <a:noFill/>
                          <a:miter/>
                        </a:ln>
                      </p:spPr>
                    </p:pic>
                  </p:oleObj>
                </mc:Fallback>
              </mc:AlternateContent>
            </a:graphicData>
          </a:graphic>
        </p:graphicFrame>
      </p:grpSp>
      <p:sp>
        <p:nvSpPr>
          <p:cNvPr id="36" name="文本占位符 35"/>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453515"/>
            <a:ext cx="8229600" cy="4859655"/>
          </a:xfrm>
        </p:spPr>
        <p:txBody>
          <a:bodyPr/>
          <a:p>
            <a:pPr latinLnBrk="0">
              <a:lnSpc>
                <a:spcPts val="4000"/>
              </a:lnSpc>
              <a:spcBef>
                <a:spcPts val="0"/>
              </a:spcBef>
            </a:pPr>
            <a:r>
              <a:rPr lang="zh-CN" altLang="en-US" sz="2000"/>
              <a:t>⑶ 嵌套方式</a:t>
            </a:r>
            <a:endParaRPr lang="zh-CN" altLang="en-US" sz="2000"/>
          </a:p>
          <a:p>
            <a:pPr latinLnBrk="0">
              <a:lnSpc>
                <a:spcPts val="4000"/>
              </a:lnSpc>
              <a:spcBef>
                <a:spcPts val="0"/>
              </a:spcBef>
            </a:pPr>
            <a:r>
              <a:rPr lang="zh-CN" altLang="en-US" sz="2000"/>
              <a:t>         嵌套方式用于8259进行优先级控制。</a:t>
            </a:r>
            <a:endParaRPr lang="zh-CN" altLang="en-US" sz="2000"/>
          </a:p>
          <a:p>
            <a:pPr latinLnBrk="0">
              <a:lnSpc>
                <a:spcPts val="4000"/>
              </a:lnSpc>
              <a:spcBef>
                <a:spcPts val="0"/>
              </a:spcBef>
            </a:pPr>
            <a:r>
              <a:rPr lang="zh-CN" altLang="en-US" sz="2000"/>
              <a:t>    ① 一般全嵌套方式：是指</a:t>
            </a:r>
            <a:r>
              <a:rPr lang="zh-CN" altLang="en-US" sz="2000">
                <a:solidFill>
                  <a:srgbClr val="FF0000"/>
                </a:solidFill>
              </a:rPr>
              <a:t>优先级高的中断可以打断低级中断服务</a:t>
            </a:r>
            <a:r>
              <a:rPr lang="zh-CN" altLang="en-US" sz="2000"/>
              <a:t>，反</a:t>
            </a:r>
            <a:endParaRPr lang="zh-CN" altLang="en-US" sz="2000"/>
          </a:p>
          <a:p>
            <a:pPr latinLnBrk="0">
              <a:lnSpc>
                <a:spcPts val="4000"/>
              </a:lnSpc>
              <a:spcBef>
                <a:spcPts val="0"/>
              </a:spcBef>
            </a:pPr>
            <a:r>
              <a:rPr lang="zh-CN" altLang="en-US" sz="2000"/>
              <a:t>                                   之不能打断。在这种方式下，由各个</a:t>
            </a:r>
            <a:r>
              <a:rPr lang="zh-CN" altLang="en-US" sz="2000">
                <a:latin typeface="Times New Roman" panose="02020603050405020304" charset="0"/>
                <a:cs typeface="Times New Roman" panose="02020603050405020304" charset="0"/>
              </a:rPr>
              <a:t>IR</a:t>
            </a:r>
            <a:r>
              <a:rPr lang="zh-CN" altLang="en-US" sz="2000" baseline="-25000">
                <a:uFillTx/>
                <a:latin typeface="Times New Roman" panose="02020603050405020304" charset="0"/>
                <a:cs typeface="Times New Roman" panose="02020603050405020304" charset="0"/>
              </a:rPr>
              <a:t>i </a:t>
            </a:r>
            <a:r>
              <a:rPr lang="zh-CN" altLang="en-US" sz="2000"/>
              <a:t>端引入的</a:t>
            </a:r>
            <a:endParaRPr lang="zh-CN" altLang="en-US" sz="2000"/>
          </a:p>
          <a:p>
            <a:pPr latinLnBrk="0">
              <a:lnSpc>
                <a:spcPts val="4000"/>
              </a:lnSpc>
              <a:spcBef>
                <a:spcPts val="0"/>
              </a:spcBef>
            </a:pPr>
            <a:r>
              <a:rPr lang="zh-CN" altLang="en-US" sz="2000"/>
              <a:t>                                   中断请求具有固定的中断优先级别，且优先级顺</a:t>
            </a:r>
            <a:endParaRPr lang="zh-CN" altLang="en-US" sz="2000"/>
          </a:p>
          <a:p>
            <a:pPr latinLnBrk="0">
              <a:lnSpc>
                <a:spcPts val="4000"/>
              </a:lnSpc>
              <a:spcBef>
                <a:spcPts val="0"/>
              </a:spcBef>
            </a:pPr>
            <a:r>
              <a:rPr lang="zh-CN" altLang="en-US" sz="2000"/>
              <a:t>                                   序由高到低依次为IR</a:t>
            </a:r>
            <a:r>
              <a:rPr lang="zh-CN" altLang="en-US" sz="2000" baseline="-25000">
                <a:solidFill>
                  <a:srgbClr val="00349E"/>
                </a:solidFill>
                <a:uFillTx/>
              </a:rPr>
              <a:t>7</a:t>
            </a:r>
            <a:r>
              <a:rPr lang="zh-CN" altLang="en-US" sz="2000"/>
              <a:t>～IR</a:t>
            </a:r>
            <a:r>
              <a:rPr lang="zh-CN" altLang="en-US" sz="2000" baseline="-25000">
                <a:uFillTx/>
              </a:rPr>
              <a:t>0</a:t>
            </a:r>
            <a:r>
              <a:rPr lang="zh-CN" altLang="en-US" sz="2000"/>
              <a:t>。</a:t>
            </a:r>
            <a:endParaRPr lang="zh-CN" altLang="en-US" sz="2000"/>
          </a:p>
          <a:p>
            <a:pPr latinLnBrk="0">
              <a:lnSpc>
                <a:spcPts val="4000"/>
              </a:lnSpc>
              <a:spcBef>
                <a:spcPts val="0"/>
              </a:spcBef>
            </a:pPr>
            <a:r>
              <a:rPr lang="zh-CN" altLang="en-US" sz="2000"/>
              <a:t>   ② 特殊全嵌套方式：主要用于</a:t>
            </a:r>
            <a:r>
              <a:rPr lang="zh-CN" altLang="en-US" sz="2000">
                <a:solidFill>
                  <a:srgbClr val="FF0000"/>
                </a:solidFill>
              </a:rPr>
              <a:t>级联</a:t>
            </a:r>
            <a:r>
              <a:rPr lang="zh-CN" altLang="en-US" sz="2000"/>
              <a:t>方式。若不采用特殊全嵌套方式，</a:t>
            </a:r>
            <a:endParaRPr lang="zh-CN" altLang="en-US" sz="2000"/>
          </a:p>
          <a:p>
            <a:pPr latinLnBrk="0">
              <a:lnSpc>
                <a:spcPts val="4000"/>
              </a:lnSpc>
              <a:spcBef>
                <a:spcPts val="0"/>
              </a:spcBef>
            </a:pPr>
            <a:r>
              <a:rPr lang="zh-CN" altLang="en-US" sz="2000"/>
              <a:t>                                 则主8259芯片将把来自于同一个从8259芯片内的</a:t>
            </a:r>
            <a:endParaRPr lang="zh-CN" altLang="en-US" sz="2000"/>
          </a:p>
          <a:p>
            <a:pPr latinLnBrk="0">
              <a:lnSpc>
                <a:spcPts val="4000"/>
              </a:lnSpc>
              <a:spcBef>
                <a:spcPts val="0"/>
              </a:spcBef>
            </a:pPr>
            <a:r>
              <a:rPr lang="zh-CN" altLang="en-US" sz="2000"/>
              <a:t>                                 不同级别中断请求认为是同级的，而不予以响应。</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746250"/>
            <a:ext cx="8229600" cy="4286885"/>
          </a:xfrm>
        </p:spPr>
        <p:txBody>
          <a:bodyPr/>
          <a:p>
            <a:pPr latinLnBrk="0">
              <a:lnSpc>
                <a:spcPts val="4000"/>
              </a:lnSpc>
              <a:spcBef>
                <a:spcPts val="0"/>
              </a:spcBef>
            </a:pPr>
            <a:r>
              <a:rPr lang="zh-CN" altLang="en-US" sz="2000"/>
              <a:t>⑷ 中断屏蔽方式</a:t>
            </a:r>
            <a:endParaRPr lang="zh-CN" altLang="en-US" sz="2000"/>
          </a:p>
          <a:p>
            <a:pPr latinLnBrk="0">
              <a:lnSpc>
                <a:spcPts val="4000"/>
              </a:lnSpc>
              <a:spcBef>
                <a:spcPts val="0"/>
              </a:spcBef>
            </a:pPr>
            <a:r>
              <a:rPr lang="zh-CN" altLang="en-US" sz="2000"/>
              <a:t>       对优先级的管理还可采用</a:t>
            </a:r>
            <a:r>
              <a:rPr lang="zh-CN" altLang="en-US" sz="2000">
                <a:solidFill>
                  <a:srgbClr val="FF0000"/>
                </a:solidFill>
              </a:rPr>
              <a:t>设置中断屏蔽寄存器</a:t>
            </a:r>
            <a:r>
              <a:rPr lang="en-US" altLang="zh-CN" sz="2000">
                <a:solidFill>
                  <a:srgbClr val="FF0000"/>
                </a:solidFill>
              </a:rPr>
              <a:t>IMR</a:t>
            </a:r>
            <a:r>
              <a:rPr lang="zh-CN" altLang="en-US" sz="2000"/>
              <a:t>的方式。中断屏蔽有如下两种实现方式: </a:t>
            </a:r>
            <a:endParaRPr lang="zh-CN" altLang="en-US" sz="2000"/>
          </a:p>
          <a:p>
            <a:pPr latinLnBrk="0">
              <a:lnSpc>
                <a:spcPts val="4000"/>
              </a:lnSpc>
              <a:spcBef>
                <a:spcPts val="0"/>
              </a:spcBef>
            </a:pPr>
            <a:r>
              <a:rPr lang="zh-CN" altLang="en-US" sz="2000"/>
              <a:t>① 一般屏蔽方式：可以通过将中断屏蔽寄存器IMR中的某一位或某几位</a:t>
            </a:r>
            <a:endParaRPr lang="zh-CN" altLang="en-US" sz="2000"/>
          </a:p>
          <a:p>
            <a:pPr latinLnBrk="0">
              <a:lnSpc>
                <a:spcPts val="4000"/>
              </a:lnSpc>
              <a:spcBef>
                <a:spcPts val="0"/>
              </a:spcBef>
            </a:pPr>
            <a:r>
              <a:rPr lang="zh-CN" altLang="en-US" sz="2000"/>
              <a:t>                            置1，将某一级或几级中断请求屏蔽掉。</a:t>
            </a:r>
            <a:endParaRPr lang="zh-CN" altLang="en-US" sz="2000"/>
          </a:p>
          <a:p>
            <a:pPr latinLnBrk="0">
              <a:lnSpc>
                <a:spcPts val="4000"/>
              </a:lnSpc>
              <a:spcBef>
                <a:spcPts val="0"/>
              </a:spcBef>
            </a:pPr>
            <a:r>
              <a:rPr lang="zh-CN" altLang="en-US" sz="2000"/>
              <a:t>② 特殊屏蔽方式：可以实现在执行高优先级的中断服务程序时，允许响</a:t>
            </a:r>
            <a:endParaRPr lang="zh-CN" altLang="en-US" sz="2000"/>
          </a:p>
          <a:p>
            <a:pPr latinLnBrk="0">
              <a:lnSpc>
                <a:spcPts val="4000"/>
              </a:lnSpc>
              <a:spcBef>
                <a:spcPts val="0"/>
              </a:spcBef>
            </a:pPr>
            <a:r>
              <a:rPr lang="zh-CN" altLang="en-US" sz="2000"/>
              <a:t>                            应低级中断源的中断请求，从而使得任一级别的中断</a:t>
            </a:r>
            <a:endParaRPr lang="zh-CN" altLang="en-US" sz="2000"/>
          </a:p>
          <a:p>
            <a:pPr latinLnBrk="0">
              <a:lnSpc>
                <a:spcPts val="4000"/>
              </a:lnSpc>
              <a:spcBef>
                <a:spcPts val="0"/>
              </a:spcBef>
            </a:pPr>
            <a:r>
              <a:rPr lang="zh-CN" altLang="en-US" sz="2000"/>
              <a:t>                            都有机会得到响应。</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341120"/>
            <a:ext cx="8477250" cy="5142230"/>
          </a:xfrm>
        </p:spPr>
        <p:txBody>
          <a:bodyPr/>
          <a:p>
            <a:pPr latinLnBrk="0">
              <a:lnSpc>
                <a:spcPts val="4000"/>
              </a:lnSpc>
              <a:spcBef>
                <a:spcPts val="0"/>
              </a:spcBef>
            </a:pPr>
            <a:r>
              <a:rPr lang="zh-CN" altLang="en-US" sz="2000"/>
              <a:t>⑸ 优先级的控制</a:t>
            </a:r>
            <a:endParaRPr lang="zh-CN" altLang="en-US" sz="2000"/>
          </a:p>
          <a:p>
            <a:pPr latinLnBrk="0">
              <a:lnSpc>
                <a:spcPts val="4000"/>
              </a:lnSpc>
              <a:spcBef>
                <a:spcPts val="0"/>
              </a:spcBef>
            </a:pPr>
            <a:r>
              <a:rPr lang="zh-CN" altLang="en-US" sz="2000"/>
              <a:t>① </a:t>
            </a:r>
            <a:r>
              <a:rPr lang="zh-CN" altLang="en-US" sz="2000">
                <a:solidFill>
                  <a:srgbClr val="FF0000"/>
                </a:solidFill>
              </a:rPr>
              <a:t>固定</a:t>
            </a:r>
            <a:r>
              <a:rPr lang="zh-CN" altLang="en-US" sz="2000"/>
              <a:t>优先级：是指8259的8个中断源中，IR</a:t>
            </a:r>
            <a:r>
              <a:rPr lang="zh-CN" altLang="en-US" sz="2000" baseline="-25000">
                <a:solidFill>
                  <a:srgbClr val="00349E"/>
                </a:solidFill>
                <a:uFillTx/>
              </a:rPr>
              <a:t>0</a:t>
            </a:r>
            <a:r>
              <a:rPr lang="zh-CN" altLang="en-US" sz="2000"/>
              <a:t>优先级最高，IR</a:t>
            </a:r>
            <a:r>
              <a:rPr lang="zh-CN" altLang="en-US" sz="2000" baseline="-25000">
                <a:uFillTx/>
              </a:rPr>
              <a:t>1</a:t>
            </a:r>
            <a:r>
              <a:rPr lang="zh-CN" altLang="en-US" sz="2000"/>
              <a:t>优先级次</a:t>
            </a:r>
            <a:endParaRPr lang="zh-CN" altLang="en-US" sz="2000"/>
          </a:p>
          <a:p>
            <a:pPr latinLnBrk="0">
              <a:lnSpc>
                <a:spcPts val="4000"/>
              </a:lnSpc>
              <a:spcBef>
                <a:spcPts val="0"/>
              </a:spcBef>
            </a:pPr>
            <a:r>
              <a:rPr lang="zh-CN" altLang="en-US" sz="2000"/>
              <a:t>                        之，依次降低，直到IR</a:t>
            </a:r>
            <a:r>
              <a:rPr lang="zh-CN" altLang="en-US" sz="2000" baseline="-25000">
                <a:uFillTx/>
              </a:rPr>
              <a:t>7</a:t>
            </a:r>
            <a:r>
              <a:rPr lang="zh-CN" altLang="en-US" sz="2000"/>
              <a:t>优先级最低，这个顺序</a:t>
            </a:r>
            <a:r>
              <a:rPr lang="zh-CN" altLang="en-US" sz="2000">
                <a:solidFill>
                  <a:srgbClr val="FF0000"/>
                </a:solidFill>
              </a:rPr>
              <a:t>固定不变</a:t>
            </a:r>
            <a:r>
              <a:rPr lang="zh-CN" altLang="en-US" sz="2000"/>
              <a:t>。</a:t>
            </a:r>
            <a:endParaRPr lang="zh-CN" altLang="en-US" sz="2000"/>
          </a:p>
          <a:p>
            <a:pPr latinLnBrk="0">
              <a:lnSpc>
                <a:spcPts val="4000"/>
              </a:lnSpc>
              <a:spcBef>
                <a:spcPts val="0"/>
              </a:spcBef>
            </a:pPr>
            <a:r>
              <a:rPr lang="zh-CN" altLang="en-US" sz="2000"/>
              <a:t>② </a:t>
            </a:r>
            <a:r>
              <a:rPr lang="zh-CN" altLang="en-US" sz="2000">
                <a:solidFill>
                  <a:srgbClr val="FF0000"/>
                </a:solidFill>
              </a:rPr>
              <a:t>循环</a:t>
            </a:r>
            <a:r>
              <a:rPr lang="zh-CN" altLang="en-US" sz="2000"/>
              <a:t>优先级：8259将中断源IR</a:t>
            </a:r>
            <a:r>
              <a:rPr lang="zh-CN" altLang="en-US" sz="2000" baseline="-25000">
                <a:uFillTx/>
              </a:rPr>
              <a:t>0</a:t>
            </a:r>
            <a:r>
              <a:rPr lang="zh-CN" altLang="en-US" sz="2000"/>
              <a:t>～IR</a:t>
            </a:r>
            <a:r>
              <a:rPr lang="zh-CN" altLang="en-US" sz="2000" baseline="-25000">
                <a:uFillTx/>
              </a:rPr>
              <a:t>7</a:t>
            </a:r>
            <a:r>
              <a:rPr lang="zh-CN" altLang="en-US" sz="2000"/>
              <a:t>按下标序号顺序构成一个环(即中断</a:t>
            </a:r>
            <a:endParaRPr lang="zh-CN" altLang="en-US" sz="2000"/>
          </a:p>
          <a:p>
            <a:pPr latinLnBrk="0">
              <a:lnSpc>
                <a:spcPts val="4000"/>
              </a:lnSpc>
              <a:spcBef>
                <a:spcPts val="0"/>
              </a:spcBef>
            </a:pPr>
            <a:r>
              <a:rPr lang="zh-CN" altLang="en-US" sz="2000"/>
              <a:t>                        源顺序环)，优先级顺序依此环规定，有两种规定方式:</a:t>
            </a:r>
            <a:endParaRPr lang="zh-CN" altLang="en-US" sz="2000"/>
          </a:p>
          <a:p>
            <a:pPr marL="342900" indent="-342900" latinLnBrk="0">
              <a:lnSpc>
                <a:spcPts val="4000"/>
              </a:lnSpc>
              <a:spcBef>
                <a:spcPts val="0"/>
              </a:spcBef>
              <a:buClr>
                <a:srgbClr val="002676"/>
              </a:buClr>
              <a:buFont typeface="Wingdings" panose="05000000000000000000" charset="0"/>
              <a:buChar char="Ø"/>
            </a:pPr>
            <a:r>
              <a:rPr lang="zh-CN" altLang="en-US" sz="2000">
                <a:solidFill>
                  <a:srgbClr val="FF0000"/>
                </a:solidFill>
              </a:rPr>
              <a:t>自动优先循环级</a:t>
            </a:r>
            <a:r>
              <a:rPr lang="zh-CN" altLang="en-US" sz="2000"/>
              <a:t>: 刚被服务过的中断源，其优先级别被改为最低级，而将最高优先级赋给原来比它低一级的中断源，其他中断源的优先顺序依中断源顺序环确定。</a:t>
            </a:r>
            <a:endParaRPr lang="zh-CN" altLang="en-US" sz="2000"/>
          </a:p>
          <a:p>
            <a:pPr marL="342900" indent="-342900" latinLnBrk="0">
              <a:lnSpc>
                <a:spcPts val="4000"/>
              </a:lnSpc>
              <a:spcBef>
                <a:spcPts val="0"/>
              </a:spcBef>
              <a:buClr>
                <a:srgbClr val="002676"/>
              </a:buClr>
              <a:buFont typeface="Wingdings" panose="05000000000000000000" charset="0"/>
              <a:buChar char="Ø"/>
            </a:pPr>
            <a:r>
              <a:rPr lang="zh-CN" altLang="en-US" sz="2000">
                <a:solidFill>
                  <a:srgbClr val="FF0000"/>
                </a:solidFill>
              </a:rPr>
              <a:t>指定优先循环级</a:t>
            </a:r>
            <a:r>
              <a:rPr lang="zh-CN" altLang="en-US" sz="2000"/>
              <a:t>：在OCW</a:t>
            </a:r>
            <a:r>
              <a:rPr lang="zh-CN" altLang="en-US" sz="2000" baseline="-25000">
                <a:uFillTx/>
              </a:rPr>
              <a:t>2</a:t>
            </a:r>
            <a:r>
              <a:rPr lang="zh-CN" altLang="en-US" sz="2000"/>
              <a:t>中指定的中断源，其优先级别被设为最低级，</a:t>
            </a:r>
            <a:endParaRPr lang="zh-CN" altLang="en-US" sz="2000"/>
          </a:p>
          <a:p>
            <a:pPr latinLnBrk="0">
              <a:lnSpc>
                <a:spcPts val="4000"/>
              </a:lnSpc>
              <a:spcBef>
                <a:spcPts val="0"/>
              </a:spcBef>
              <a:buClr>
                <a:srgbClr val="002676"/>
              </a:buClr>
              <a:buFont typeface="Wingdings" panose="05000000000000000000" charset="0"/>
            </a:pPr>
            <a:r>
              <a:rPr lang="zh-CN" altLang="en-US" sz="2000"/>
              <a:t>    其他中断源的优先顺序依中断源顺序环确定。</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464310"/>
            <a:ext cx="8634730" cy="2575560"/>
          </a:xfrm>
        </p:spPr>
        <p:txBody>
          <a:bodyPr/>
          <a:p>
            <a:pPr latinLnBrk="0">
              <a:lnSpc>
                <a:spcPts val="4000"/>
              </a:lnSpc>
              <a:spcBef>
                <a:spcPts val="0"/>
              </a:spcBef>
            </a:pPr>
            <a:r>
              <a:rPr lang="en-US" altLang="zh-CN" sz="2000"/>
              <a:t> </a:t>
            </a:r>
            <a:r>
              <a:rPr lang="zh-CN" altLang="en-US" sz="2000"/>
              <a:t>4.  8259芯片编程</a:t>
            </a:r>
            <a:endParaRPr lang="zh-CN" altLang="en-US" sz="2000"/>
          </a:p>
          <a:p>
            <a:pPr latinLnBrk="0">
              <a:lnSpc>
                <a:spcPts val="4000"/>
              </a:lnSpc>
              <a:spcBef>
                <a:spcPts val="0"/>
              </a:spcBef>
            </a:pPr>
            <a:r>
              <a:rPr lang="zh-CN" altLang="en-US" sz="2000"/>
              <a:t>      8259芯片中把</a:t>
            </a:r>
            <a:r>
              <a:rPr lang="zh-CN" altLang="en-US" sz="2000">
                <a:solidFill>
                  <a:srgbClr val="FF0000"/>
                </a:solidFill>
              </a:rPr>
              <a:t>若干个可用输入/输出指令直接访问的控制位</a:t>
            </a:r>
            <a:r>
              <a:rPr lang="zh-CN" altLang="en-US" sz="2000"/>
              <a:t>编排成</a:t>
            </a:r>
            <a:r>
              <a:rPr lang="zh-CN" altLang="en-US" sz="2000">
                <a:solidFill>
                  <a:srgbClr val="FF0000"/>
                </a:solidFill>
              </a:rPr>
              <a:t>7</a:t>
            </a:r>
            <a:r>
              <a:rPr lang="zh-CN" altLang="en-US" sz="2000"/>
              <a:t>个</a:t>
            </a:r>
            <a:r>
              <a:rPr lang="zh-CN" altLang="en-US" sz="2000">
                <a:solidFill>
                  <a:srgbClr val="FF0000"/>
                </a:solidFill>
              </a:rPr>
              <a:t>8</a:t>
            </a:r>
            <a:r>
              <a:rPr lang="zh-CN" altLang="en-US" sz="2000"/>
              <a:t>位的寄存器，并分为两组。一组为</a:t>
            </a:r>
            <a:r>
              <a:rPr lang="zh-CN" altLang="en-US" sz="2000">
                <a:solidFill>
                  <a:srgbClr val="FF0000"/>
                </a:solidFill>
              </a:rPr>
              <a:t>初始化</a:t>
            </a:r>
            <a:r>
              <a:rPr lang="zh-CN" altLang="en-US" sz="2000"/>
              <a:t>命令字ICW</a:t>
            </a:r>
            <a:r>
              <a:rPr lang="zh-CN" altLang="en-US" sz="2000" baseline="-25000">
                <a:solidFill>
                  <a:srgbClr val="00349E"/>
                </a:solidFill>
                <a:uFillTx/>
              </a:rPr>
              <a:t>1</a:t>
            </a:r>
            <a:r>
              <a:rPr lang="zh-CN" altLang="en-US" sz="2000"/>
              <a:t>～ICW</a:t>
            </a:r>
            <a:r>
              <a:rPr lang="zh-CN" altLang="en-US" sz="2000" baseline="-25000">
                <a:uFillTx/>
              </a:rPr>
              <a:t>4</a:t>
            </a:r>
            <a:r>
              <a:rPr lang="zh-CN" altLang="en-US" sz="2000"/>
              <a:t>,另一组为</a:t>
            </a:r>
            <a:r>
              <a:rPr lang="zh-CN" altLang="en-US" sz="2000">
                <a:solidFill>
                  <a:srgbClr val="FF0000"/>
                </a:solidFill>
              </a:rPr>
              <a:t>工作</a:t>
            </a:r>
            <a:r>
              <a:rPr lang="zh-CN" altLang="en-US" sz="2000"/>
              <a:t>命令字OCW</a:t>
            </a:r>
            <a:r>
              <a:rPr lang="zh-CN" altLang="en-US" sz="2000" baseline="-25000">
                <a:uFillTx/>
              </a:rPr>
              <a:t>1</a:t>
            </a:r>
            <a:r>
              <a:rPr lang="zh-CN" altLang="en-US" sz="2000"/>
              <a:t>～OCW</a:t>
            </a:r>
            <a:r>
              <a:rPr lang="zh-CN" altLang="en-US" sz="2000" baseline="-25000">
                <a:uFillTx/>
              </a:rPr>
              <a:t>3</a:t>
            </a:r>
            <a:r>
              <a:rPr lang="zh-CN" altLang="en-US" sz="2000"/>
              <a:t>,这两组寄存器占用了</a:t>
            </a:r>
            <a:r>
              <a:rPr lang="zh-CN" altLang="en-US" sz="2000">
                <a:solidFill>
                  <a:srgbClr val="FF0000"/>
                </a:solidFill>
              </a:rPr>
              <a:t>两个I/O地址</a:t>
            </a:r>
            <a:r>
              <a:rPr lang="zh-CN" altLang="en-US" sz="2000"/>
              <a:t>。在IBM-PC中为20H和21H，如表7.1所示。</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graphicFrame>
        <p:nvGraphicFramePr>
          <p:cNvPr id="2" name="表格 1"/>
          <p:cNvGraphicFramePr/>
          <p:nvPr/>
        </p:nvGraphicFramePr>
        <p:xfrm>
          <a:off x="965835" y="4506595"/>
          <a:ext cx="6918960" cy="1314450"/>
        </p:xfrm>
        <a:graphic>
          <a:graphicData uri="http://schemas.openxmlformats.org/drawingml/2006/table">
            <a:tbl>
              <a:tblPr firstRow="1" bandRow="1">
                <a:tableStyleId>{5940675A-B579-460E-94D1-54222C63F5DA}</a:tableStyleId>
              </a:tblPr>
              <a:tblGrid>
                <a:gridCol w="2865120"/>
                <a:gridCol w="4053840"/>
              </a:tblGrid>
              <a:tr h="438150">
                <a:tc>
                  <a:txBody>
                    <a:bodyPr/>
                    <a:p>
                      <a:pPr indent="0" algn="ctr">
                        <a:buNone/>
                      </a:pPr>
                      <a:r>
                        <a:rPr lang="en-US" sz="1600" b="1">
                          <a:solidFill>
                            <a:schemeClr val="tx1"/>
                          </a:solidFill>
                          <a:latin typeface="Times New Roman" panose="02020603050405020304" charset="0"/>
                          <a:cs typeface="Times New Roman" panose="02020603050405020304" charset="0"/>
                        </a:rPr>
                        <a:t>A</a:t>
                      </a:r>
                      <a:r>
                        <a:rPr lang="en-US" sz="1600" b="1" baseline="-25000">
                          <a:solidFill>
                            <a:schemeClr val="tx1"/>
                          </a:solidFill>
                          <a:latin typeface="Times New Roman" panose="02020603050405020304" charset="0"/>
                          <a:cs typeface="Times New Roman" panose="02020603050405020304" charset="0"/>
                        </a:rPr>
                        <a:t>0</a:t>
                      </a:r>
                      <a:endParaRPr lang="en-US" altLang="en-US" sz="1600" b="1" baseline="-25000">
                        <a:solidFill>
                          <a:schemeClr val="tx1"/>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chemeClr val="tx1"/>
                          </a:solidFill>
                          <a:latin typeface="Times New Roman" panose="02020603050405020304" charset="0"/>
                          <a:cs typeface="Times New Roman" panose="02020603050405020304" charset="0"/>
                        </a:rPr>
                        <a:t>命令字</a:t>
                      </a:r>
                      <a:endParaRPr lang="en-US" altLang="en-US" sz="1600" b="1">
                        <a:solidFill>
                          <a:schemeClr val="tx1"/>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t">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8150">
                <a:tc>
                  <a:txBody>
                    <a:bodyPr/>
                    <a:p>
                      <a:pPr indent="0" algn="ctr">
                        <a:buNone/>
                      </a:pPr>
                      <a:r>
                        <a:rPr lang="en-US" sz="1600" b="1">
                          <a:solidFill>
                            <a:schemeClr val="tx1"/>
                          </a:solidFill>
                          <a:latin typeface="Times New Roman" panose="02020603050405020304" charset="0"/>
                          <a:cs typeface="Times New Roman" panose="02020603050405020304" charset="0"/>
                        </a:rPr>
                        <a:t>0</a:t>
                      </a:r>
                      <a:r>
                        <a:rPr lang="en-US" sz="1600" b="1">
                          <a:solidFill>
                            <a:schemeClr val="tx1"/>
                          </a:solidFill>
                          <a:latin typeface="宋体" panose="02010600030101010101" pitchFamily="2" charset="-122"/>
                          <a:ea typeface="宋体" panose="02010600030101010101" pitchFamily="2" charset="-122"/>
                          <a:cs typeface="宋体" panose="02010600030101010101" pitchFamily="2" charset="-122"/>
                        </a:rPr>
                        <a:t> (20H)</a:t>
                      </a:r>
                      <a:endParaRPr lang="en-US" altLang="en-US" sz="16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chemeClr val="tx1"/>
                          </a:solidFill>
                          <a:latin typeface="Times New Roman" panose="02020603050405020304" charset="0"/>
                          <a:cs typeface="Times New Roman" panose="02020603050405020304" charset="0"/>
                        </a:rPr>
                        <a:t>ICW</a:t>
                      </a:r>
                      <a:r>
                        <a:rPr lang="en-US" sz="1600" b="1" baseline="-25000">
                          <a:solidFill>
                            <a:schemeClr val="tx1"/>
                          </a:solidFill>
                          <a:latin typeface="Times New Roman" panose="02020603050405020304" charset="0"/>
                          <a:cs typeface="Times New Roman" panose="02020603050405020304" charset="0"/>
                        </a:rPr>
                        <a:t>1</a:t>
                      </a:r>
                      <a:r>
                        <a:rPr lang="en-US" sz="1600" b="1">
                          <a:solidFill>
                            <a:schemeClr val="tx1"/>
                          </a:solidFill>
                          <a:latin typeface="Times New Roman" panose="02020603050405020304" charset="0"/>
                          <a:cs typeface="Times New Roman" panose="02020603050405020304" charset="0"/>
                        </a:rPr>
                        <a:t>, OCW</a:t>
                      </a:r>
                      <a:r>
                        <a:rPr lang="en-US" sz="1600" b="1" baseline="-25000">
                          <a:solidFill>
                            <a:schemeClr val="tx1"/>
                          </a:solidFill>
                          <a:latin typeface="Times New Roman" panose="02020603050405020304" charset="0"/>
                          <a:cs typeface="Times New Roman" panose="02020603050405020304" charset="0"/>
                        </a:rPr>
                        <a:t>2</a:t>
                      </a:r>
                      <a:r>
                        <a:rPr lang="en-US" sz="1600" b="1">
                          <a:solidFill>
                            <a:schemeClr val="tx1"/>
                          </a:solidFill>
                          <a:latin typeface="Times New Roman" panose="02020603050405020304" charset="0"/>
                          <a:cs typeface="Times New Roman" panose="02020603050405020304" charset="0"/>
                        </a:rPr>
                        <a:t>, OCW</a:t>
                      </a:r>
                      <a:r>
                        <a:rPr lang="en-US" sz="1600" b="1" baseline="-25000">
                          <a:solidFill>
                            <a:schemeClr val="tx1"/>
                          </a:solidFill>
                          <a:latin typeface="Times New Roman" panose="02020603050405020304" charset="0"/>
                          <a:cs typeface="Times New Roman" panose="02020603050405020304" charset="0"/>
                        </a:rPr>
                        <a:t>3</a:t>
                      </a:r>
                      <a:endParaRPr lang="en-US" altLang="en-US" sz="1600" b="1" baseline="-25000">
                        <a:solidFill>
                          <a:schemeClr val="tx1"/>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38150">
                <a:tc>
                  <a:txBody>
                    <a:bodyPr/>
                    <a:p>
                      <a:pPr indent="0" algn="ctr">
                        <a:buNone/>
                      </a:pPr>
                      <a:r>
                        <a:rPr lang="en-US" sz="1600" b="1">
                          <a:solidFill>
                            <a:schemeClr val="tx1"/>
                          </a:solidFill>
                          <a:latin typeface="Times New Roman" panose="02020603050405020304" charset="0"/>
                          <a:cs typeface="Times New Roman" panose="02020603050405020304" charset="0"/>
                        </a:rPr>
                        <a:t>1</a:t>
                      </a:r>
                      <a:r>
                        <a:rPr lang="en-US" sz="1600" b="1">
                          <a:solidFill>
                            <a:schemeClr val="tx1"/>
                          </a:solidFill>
                          <a:latin typeface="宋体" panose="02010600030101010101" pitchFamily="2" charset="-122"/>
                          <a:ea typeface="宋体" panose="02010600030101010101" pitchFamily="2" charset="-122"/>
                          <a:cs typeface="宋体" panose="02010600030101010101" pitchFamily="2" charset="-122"/>
                        </a:rPr>
                        <a:t> (21H)</a:t>
                      </a:r>
                      <a:endParaRPr lang="en-US" altLang="en-US" sz="1600" b="1">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solidFill>
                            <a:schemeClr val="tx1"/>
                          </a:solidFill>
                          <a:latin typeface="Times New Roman" panose="02020603050405020304" charset="0"/>
                          <a:cs typeface="Times New Roman" panose="02020603050405020304" charset="0"/>
                        </a:rPr>
                        <a:t>ICW</a:t>
                      </a:r>
                      <a:r>
                        <a:rPr lang="en-US" sz="1600" b="1" baseline="-25000">
                          <a:solidFill>
                            <a:schemeClr val="tx1"/>
                          </a:solidFill>
                          <a:latin typeface="Times New Roman" panose="02020603050405020304" charset="0"/>
                          <a:cs typeface="Times New Roman" panose="02020603050405020304" charset="0"/>
                        </a:rPr>
                        <a:t>2</a:t>
                      </a:r>
                      <a:r>
                        <a:rPr lang="en-US" sz="1600" b="1">
                          <a:solidFill>
                            <a:schemeClr val="tx1"/>
                          </a:solidFill>
                          <a:latin typeface="Times New Roman" panose="02020603050405020304" charset="0"/>
                          <a:cs typeface="Times New Roman" panose="02020603050405020304" charset="0"/>
                        </a:rPr>
                        <a:t>, ICW</a:t>
                      </a:r>
                      <a:r>
                        <a:rPr lang="en-US" sz="1600" b="1" baseline="-25000">
                          <a:solidFill>
                            <a:schemeClr val="tx1"/>
                          </a:solidFill>
                          <a:latin typeface="Times New Roman" panose="02020603050405020304" charset="0"/>
                          <a:cs typeface="Times New Roman" panose="02020603050405020304" charset="0"/>
                        </a:rPr>
                        <a:t>3</a:t>
                      </a:r>
                      <a:r>
                        <a:rPr lang="en-US" sz="1600" b="1">
                          <a:solidFill>
                            <a:schemeClr val="tx1"/>
                          </a:solidFill>
                          <a:latin typeface="Times New Roman" panose="02020603050405020304" charset="0"/>
                          <a:cs typeface="Times New Roman" panose="02020603050405020304" charset="0"/>
                        </a:rPr>
                        <a:t>, ICW</a:t>
                      </a:r>
                      <a:r>
                        <a:rPr lang="en-US" sz="1600" b="1" baseline="-25000">
                          <a:solidFill>
                            <a:schemeClr val="tx1"/>
                          </a:solidFill>
                          <a:latin typeface="Times New Roman" panose="02020603050405020304" charset="0"/>
                          <a:cs typeface="Times New Roman" panose="02020603050405020304" charset="0"/>
                        </a:rPr>
                        <a:t>4</a:t>
                      </a:r>
                      <a:r>
                        <a:rPr lang="en-US" sz="1600" b="1">
                          <a:solidFill>
                            <a:schemeClr val="tx1"/>
                          </a:solidFill>
                          <a:latin typeface="Times New Roman" panose="02020603050405020304" charset="0"/>
                          <a:cs typeface="Times New Roman" panose="02020603050405020304" charset="0"/>
                        </a:rPr>
                        <a:t>, OCW</a:t>
                      </a:r>
                      <a:r>
                        <a:rPr lang="en-US" sz="1600" b="1" baseline="-25000">
                          <a:solidFill>
                            <a:schemeClr val="tx1"/>
                          </a:solidFill>
                          <a:latin typeface="Times New Roman" panose="02020603050405020304" charset="0"/>
                          <a:cs typeface="Times New Roman" panose="02020603050405020304" charset="0"/>
                        </a:rPr>
                        <a:t>1</a:t>
                      </a:r>
                      <a:endParaRPr lang="en-US" altLang="en-US" sz="1600" b="1" baseline="-25000">
                        <a:solidFill>
                          <a:schemeClr val="tx1"/>
                        </a:solidFill>
                        <a:latin typeface="Times New Roman" panose="02020603050405020304" charset="0"/>
                        <a:ea typeface="Times New Roman" panose="02020603050405020304" charset="0"/>
                        <a:cs typeface="Times New Roman" panose="02020603050405020304" charset="0"/>
                      </a:endParaRPr>
                    </a:p>
                  </a:txBody>
                  <a:tcPr marL="68580" marR="68580" marT="71755" marB="0" vert="horz"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0" name="文本框 99"/>
          <p:cNvSpPr txBox="1"/>
          <p:nvPr/>
        </p:nvSpPr>
        <p:spPr>
          <a:xfrm>
            <a:off x="2475230" y="4169410"/>
            <a:ext cx="3597910" cy="337185"/>
          </a:xfrm>
          <a:prstGeom prst="rect">
            <a:avLst/>
          </a:prstGeom>
          <a:noFill/>
          <a:ln w="9525">
            <a:noFill/>
          </a:ln>
        </p:spPr>
        <p:txBody>
          <a:bodyPr wrap="square">
            <a:spAutoFit/>
          </a:bodyPr>
          <a:p>
            <a:pPr marL="0" indent="0" algn="ctr"/>
            <a:r>
              <a:rPr lang="zh-CN" sz="1600" b="1">
                <a:latin typeface="Times New Roman" panose="02020603050405020304" charset="0"/>
                <a:ea typeface="宋体" panose="02010600030101010101" pitchFamily="2" charset="-122"/>
              </a:rPr>
              <a:t>表</a:t>
            </a:r>
            <a:r>
              <a:rPr lang="en-US" sz="1600" b="1">
                <a:latin typeface="Times New Roman" panose="02020603050405020304" charset="0"/>
                <a:ea typeface="宋体" panose="02010600030101010101" pitchFamily="2" charset="-122"/>
              </a:rPr>
              <a:t>7.1 </a:t>
            </a:r>
            <a:r>
              <a:rPr sz="1600" b="1">
                <a:latin typeface="Times New Roman" panose="02020603050405020304" charset="0"/>
                <a:ea typeface="宋体" panose="02010600030101010101" pitchFamily="2" charset="-122"/>
              </a:rPr>
              <a:t>IBM-PC中各命令字的地址分配</a:t>
            </a:r>
            <a:endParaRPr sz="1600" b="1">
              <a:latin typeface="Times New Roman" panose="02020603050405020304" charset="0"/>
              <a:ea typeface="宋体" panose="0201060003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477250" cy="4770755"/>
          </a:xfrm>
        </p:spPr>
        <p:txBody>
          <a:bodyPr/>
          <a:p>
            <a:pPr latinLnBrk="0">
              <a:lnSpc>
                <a:spcPts val="4000"/>
              </a:lnSpc>
              <a:spcBef>
                <a:spcPts val="0"/>
              </a:spcBef>
            </a:pPr>
            <a:r>
              <a:rPr lang="zh-CN" altLang="en-US" sz="2000"/>
              <a:t>8259的编程分为两步: </a:t>
            </a:r>
            <a:r>
              <a:rPr lang="zh-CN" altLang="en-US" sz="2000">
                <a:solidFill>
                  <a:srgbClr val="FF0000"/>
                </a:solidFill>
              </a:rPr>
              <a:t>初始化</a:t>
            </a:r>
            <a:r>
              <a:rPr lang="zh-CN" altLang="en-US" sz="2000"/>
              <a:t>编程和</a:t>
            </a:r>
            <a:r>
              <a:rPr lang="zh-CN" altLang="en-US" sz="2000">
                <a:solidFill>
                  <a:srgbClr val="FF0000"/>
                </a:solidFill>
              </a:rPr>
              <a:t>工作方式</a:t>
            </a:r>
            <a:r>
              <a:rPr lang="zh-CN" altLang="en-US" sz="2000"/>
              <a:t>编程。</a:t>
            </a:r>
            <a:endParaRPr lang="zh-CN" altLang="en-US" sz="2000"/>
          </a:p>
          <a:p>
            <a:pPr latinLnBrk="0">
              <a:lnSpc>
                <a:spcPts val="4000"/>
              </a:lnSpc>
              <a:spcBef>
                <a:spcPts val="0"/>
              </a:spcBef>
            </a:pPr>
            <a:r>
              <a:rPr lang="zh-CN" altLang="en-US" sz="2000"/>
              <a:t>① 初始化编程: </a:t>
            </a:r>
            <a:r>
              <a:rPr lang="zh-CN" altLang="en-US" sz="2000">
                <a:solidFill>
                  <a:srgbClr val="FF0000"/>
                </a:solidFill>
              </a:rPr>
              <a:t>用来建立8259的基本工作条件</a:t>
            </a:r>
            <a:r>
              <a:rPr lang="zh-CN" altLang="en-US" sz="2000"/>
              <a:t>。</a:t>
            </a:r>
            <a:endParaRPr lang="zh-CN" altLang="en-US" sz="2000"/>
          </a:p>
          <a:p>
            <a:pPr latinLnBrk="0">
              <a:lnSpc>
                <a:spcPts val="4000"/>
              </a:lnSpc>
              <a:spcBef>
                <a:spcPts val="0"/>
              </a:spcBef>
            </a:pPr>
            <a:r>
              <a:rPr lang="zh-CN" altLang="en-US" sz="2000"/>
              <a:t>       在系统加电和复位后，通过写入初始化命令字ICW</a:t>
            </a:r>
            <a:r>
              <a:rPr lang="zh-CN" altLang="en-US" sz="2000" baseline="-25000">
                <a:solidFill>
                  <a:srgbClr val="00349E"/>
                </a:solidFill>
                <a:uFillTx/>
              </a:rPr>
              <a:t>1</a:t>
            </a:r>
            <a:r>
              <a:rPr lang="zh-CN" altLang="en-US" sz="2000"/>
              <a:t>～ICW</a:t>
            </a:r>
            <a:r>
              <a:rPr lang="zh-CN" altLang="en-US" sz="2000" baseline="-25000">
                <a:uFillTx/>
              </a:rPr>
              <a:t>4</a:t>
            </a:r>
            <a:r>
              <a:rPr lang="zh-CN" altLang="en-US" sz="2000"/>
              <a:t>,来实现对8259的初始化操作，初始化命令字一经确定，以后不再改变。</a:t>
            </a:r>
            <a:endParaRPr lang="zh-CN" altLang="en-US" sz="2000"/>
          </a:p>
          <a:p>
            <a:pPr algn="l" latinLnBrk="0">
              <a:lnSpc>
                <a:spcPts val="4500"/>
              </a:lnSpc>
              <a:spcBef>
                <a:spcPts val="600"/>
              </a:spcBef>
            </a:pPr>
            <a:r>
              <a:rPr lang="zh-CN" altLang="en-US" sz="2000">
                <a:sym typeface="+mn-ea"/>
              </a:rPr>
              <a:t>② 工作方式编程: </a:t>
            </a:r>
            <a:r>
              <a:rPr lang="zh-CN" altLang="en-US" sz="2000">
                <a:solidFill>
                  <a:srgbClr val="FF0000"/>
                </a:solidFill>
                <a:sym typeface="+mn-ea"/>
              </a:rPr>
              <a:t>用来完成对中断过程的动态控制</a:t>
            </a:r>
            <a:r>
              <a:rPr lang="zh-CN" altLang="en-US" sz="2000">
                <a:sym typeface="+mn-ea"/>
              </a:rPr>
              <a:t>。</a:t>
            </a:r>
            <a:endParaRPr lang="zh-CN" altLang="en-US" sz="2000"/>
          </a:p>
          <a:p>
            <a:pPr algn="l" latinLnBrk="0">
              <a:lnSpc>
                <a:spcPts val="4000"/>
              </a:lnSpc>
              <a:spcBef>
                <a:spcPts val="0"/>
              </a:spcBef>
            </a:pPr>
            <a:r>
              <a:rPr lang="zh-CN" altLang="en-US" sz="2000">
                <a:sym typeface="+mn-ea"/>
              </a:rPr>
              <a:t>       在8259的工作阶段，CPU可以在初始化后的任何时刻写入工作命令字OCW</a:t>
            </a:r>
            <a:r>
              <a:rPr lang="zh-CN" altLang="en-US" sz="2000" baseline="-25000">
                <a:uFillTx/>
                <a:sym typeface="+mn-ea"/>
              </a:rPr>
              <a:t>1</a:t>
            </a:r>
            <a:r>
              <a:rPr lang="zh-CN" altLang="en-US" sz="2000">
                <a:sym typeface="+mn-ea"/>
              </a:rPr>
              <a:t>～OCW</a:t>
            </a:r>
            <a:r>
              <a:rPr lang="zh-CN" altLang="en-US" sz="2000" baseline="-25000">
                <a:uFillTx/>
                <a:sym typeface="+mn-ea"/>
              </a:rPr>
              <a:t>3</a:t>
            </a:r>
            <a:r>
              <a:rPr lang="zh-CN" altLang="en-US" sz="2000">
                <a:sym typeface="+mn-ea"/>
              </a:rPr>
              <a:t>，以规定或改变8259的工作方式，实现对8259的工作状态、中断方式和中断响应次序等的控制和管理。</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768475"/>
            <a:ext cx="8477250" cy="4443730"/>
          </a:xfrm>
        </p:spPr>
        <p:txBody>
          <a:bodyPr/>
          <a:p>
            <a:pPr latinLnBrk="0">
              <a:lnSpc>
                <a:spcPts val="4000"/>
              </a:lnSpc>
              <a:spcBef>
                <a:spcPts val="0"/>
              </a:spcBef>
            </a:pPr>
            <a:r>
              <a:rPr lang="zh-CN" altLang="en-US" sz="2000">
                <a:solidFill>
                  <a:srgbClr val="00349E"/>
                </a:solidFill>
              </a:rPr>
              <a:t>⑴ 8259的初始化编程</a:t>
            </a:r>
            <a:endParaRPr lang="zh-CN" altLang="en-US" sz="2000">
              <a:solidFill>
                <a:srgbClr val="00349E"/>
              </a:solidFill>
            </a:endParaRPr>
          </a:p>
          <a:p>
            <a:pPr latinLnBrk="0">
              <a:lnSpc>
                <a:spcPts val="4000"/>
              </a:lnSpc>
              <a:spcBef>
                <a:spcPts val="0"/>
              </a:spcBef>
            </a:pPr>
            <a:r>
              <a:rPr lang="zh-CN" altLang="en-US" sz="2000">
                <a:solidFill>
                  <a:srgbClr val="00349E"/>
                </a:solidFill>
              </a:rPr>
              <a:t>    初始化的主要任务: </a:t>
            </a:r>
            <a:endParaRPr lang="zh-CN" altLang="en-US" sz="2000">
              <a:solidFill>
                <a:srgbClr val="00349E"/>
              </a:solidFill>
            </a:endParaRPr>
          </a:p>
          <a:p>
            <a:pPr marL="360045" latinLnBrk="0">
              <a:lnSpc>
                <a:spcPts val="4000"/>
              </a:lnSpc>
              <a:spcBef>
                <a:spcPts val="0"/>
              </a:spcBef>
            </a:pPr>
            <a:r>
              <a:rPr lang="zh-CN" altLang="en-US" sz="2000">
                <a:solidFill>
                  <a:srgbClr val="00349E"/>
                </a:solidFill>
              </a:rPr>
              <a:t>① 复位8259芯片。</a:t>
            </a:r>
            <a:endParaRPr lang="zh-CN" altLang="en-US" sz="2000">
              <a:solidFill>
                <a:srgbClr val="00349E"/>
              </a:solidFill>
            </a:endParaRPr>
          </a:p>
          <a:p>
            <a:pPr marL="360045" latinLnBrk="0">
              <a:lnSpc>
                <a:spcPts val="4000"/>
              </a:lnSpc>
              <a:spcBef>
                <a:spcPts val="0"/>
              </a:spcBef>
            </a:pPr>
            <a:r>
              <a:rPr lang="zh-CN" altLang="en-US" sz="2000">
                <a:solidFill>
                  <a:srgbClr val="00349E"/>
                </a:solidFill>
              </a:rPr>
              <a:t>② 设定中断请求信号INT有效的形式，是高电平有效，还是上升沿有效。</a:t>
            </a:r>
            <a:endParaRPr lang="zh-CN" altLang="en-US" sz="2000">
              <a:solidFill>
                <a:srgbClr val="00349E"/>
              </a:solidFill>
            </a:endParaRPr>
          </a:p>
          <a:p>
            <a:pPr marL="360045" latinLnBrk="0">
              <a:lnSpc>
                <a:spcPts val="4000"/>
              </a:lnSpc>
              <a:spcBef>
                <a:spcPts val="0"/>
              </a:spcBef>
            </a:pPr>
            <a:r>
              <a:rPr lang="zh-CN" altLang="en-US" sz="2000">
                <a:solidFill>
                  <a:srgbClr val="00349E"/>
                </a:solidFill>
              </a:rPr>
              <a:t>③ 设定8259工作在单片方式还是多片级联方式。</a:t>
            </a:r>
            <a:endParaRPr lang="zh-CN" altLang="en-US" sz="2000">
              <a:solidFill>
                <a:srgbClr val="00349E"/>
              </a:solidFill>
            </a:endParaRPr>
          </a:p>
          <a:p>
            <a:pPr marL="360045" latinLnBrk="0">
              <a:lnSpc>
                <a:spcPts val="4000"/>
              </a:lnSpc>
              <a:spcBef>
                <a:spcPts val="0"/>
              </a:spcBef>
            </a:pPr>
            <a:r>
              <a:rPr lang="zh-CN" altLang="en-US" sz="2000">
                <a:solidFill>
                  <a:srgbClr val="00349E"/>
                </a:solidFill>
              </a:rPr>
              <a:t>④ 设定8259管理的中断类型号的基值，即0级IR0所对应的中断类型号。</a:t>
            </a:r>
            <a:endParaRPr lang="zh-CN" altLang="en-US" sz="2000">
              <a:solidFill>
                <a:srgbClr val="00349E"/>
              </a:solidFill>
            </a:endParaRPr>
          </a:p>
          <a:p>
            <a:pPr marL="360045" latinLnBrk="0">
              <a:lnSpc>
                <a:spcPts val="4000"/>
              </a:lnSpc>
              <a:spcBef>
                <a:spcPts val="0"/>
              </a:spcBef>
            </a:pPr>
            <a:r>
              <a:rPr lang="zh-CN" altLang="en-US" sz="2000">
                <a:solidFill>
                  <a:srgbClr val="00349E"/>
                </a:solidFill>
              </a:rPr>
              <a:t>⑤ 设定各中断级的优先次序，IR0最高，IR7最低。</a:t>
            </a:r>
            <a:endParaRPr lang="zh-CN" altLang="en-US" sz="2000">
              <a:solidFill>
                <a:srgbClr val="00349E"/>
              </a:solidFill>
            </a:endParaRPr>
          </a:p>
          <a:p>
            <a:pPr marL="360045" latinLnBrk="0">
              <a:lnSpc>
                <a:spcPts val="4000"/>
              </a:lnSpc>
              <a:spcBef>
                <a:spcPts val="0"/>
              </a:spcBef>
            </a:pPr>
            <a:r>
              <a:rPr lang="zh-CN" altLang="en-US" sz="2000">
                <a:solidFill>
                  <a:srgbClr val="00349E"/>
                </a:solidFill>
              </a:rPr>
              <a:t>⑥ 设定一次中断处理结束时的结束方式。</a:t>
            </a:r>
            <a:endParaRPr lang="zh-CN" altLang="en-US" sz="2000">
              <a:solidFill>
                <a:srgbClr val="00349E"/>
              </a:solidFill>
            </a:endParaRPr>
          </a:p>
        </p:txBody>
      </p:sp>
      <p:sp>
        <p:nvSpPr>
          <p:cNvPr id="5" name="标题 4"/>
          <p:cNvSpPr>
            <a:spLocks noGrp="1"/>
          </p:cNvSpPr>
          <p:nvPr>
            <p:ph type="title"/>
          </p:nvPr>
        </p:nvSpPr>
        <p:spPr>
          <a:xfrm>
            <a:off x="298450" y="287338"/>
            <a:ext cx="6172200" cy="563562"/>
          </a:xfrm>
        </p:spPr>
        <p:txBody>
          <a:bodyPr/>
          <a:p>
            <a:endParaRPr lang="zh-CN" altLang="en-US"/>
          </a:p>
        </p:txBody>
      </p:sp>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98450" y="287338"/>
            <a:ext cx="6172200" cy="563562"/>
          </a:xfrm>
        </p:spPr>
        <p:txBody>
          <a:bodyPr/>
          <a:p>
            <a:endParaRPr lang="zh-CN" altLang="en-US"/>
          </a:p>
        </p:txBody>
      </p:sp>
      <p:sp>
        <p:nvSpPr>
          <p:cNvPr id="4" name="矩形 3"/>
          <p:cNvSpPr/>
          <p:nvPr/>
        </p:nvSpPr>
        <p:spPr>
          <a:xfrm>
            <a:off x="298450" y="1487805"/>
            <a:ext cx="8335010" cy="4989195"/>
          </a:xfrm>
          <a:prstGeom prst="rect">
            <a:avLst/>
          </a:prstGeom>
        </p:spPr>
        <p:txBody>
          <a:bodyPr vert="horz" wrap="square" rtlCol="0">
            <a:normAutofit/>
          </a:bodyPr>
          <a:p>
            <a:pPr lvl="0" algn="l" eaLnBrk="1" latinLnBrk="0" hangingPunct="1">
              <a:lnSpc>
                <a:spcPts val="4000"/>
              </a:lnSpc>
              <a:spcBef>
                <a:spcPts val="0"/>
              </a:spcBef>
              <a:buClr>
                <a:schemeClr val="hlink"/>
              </a:buClr>
              <a:buFont typeface="Wingdings" panose="05000000000000000000" pitchFamily="2" charset="2"/>
              <a:buNone/>
            </a:pPr>
            <a:r>
              <a:rPr sz="2000" kern="0">
                <a:solidFill>
                  <a:srgbClr val="00349E"/>
                </a:solidFill>
                <a:latin typeface="微软雅黑" panose="020B0503020204020204" pitchFamily="34" charset="-122"/>
                <a:ea typeface="微软雅黑" panose="020B0503020204020204" pitchFamily="34" charset="-122"/>
                <a:sym typeface="+mn-ea"/>
              </a:rPr>
              <a:t>2. 接口电路分类</a:t>
            </a:r>
            <a:endParaRPr sz="20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4000"/>
              </a:lnSpc>
              <a:spcBef>
                <a:spcPts val="0"/>
              </a:spcBef>
              <a:buClr>
                <a:schemeClr val="hlink"/>
              </a:buClr>
              <a:buFont typeface="Wingdings" panose="05000000000000000000" pitchFamily="2" charset="2"/>
              <a:buNone/>
            </a:pPr>
            <a:r>
              <a:rPr sz="2000" kern="0">
                <a:solidFill>
                  <a:srgbClr val="00349E"/>
                </a:solidFill>
                <a:latin typeface="微软雅黑" panose="020B0503020204020204" pitchFamily="34" charset="-122"/>
                <a:ea typeface="微软雅黑" panose="020B0503020204020204" pitchFamily="34" charset="-122"/>
                <a:sym typeface="+mn-ea"/>
              </a:rPr>
              <a:t>    </a:t>
            </a:r>
            <a:r>
              <a:rPr sz="2000" kern="0">
                <a:latin typeface="微软雅黑" panose="020B0503020204020204" pitchFamily="34" charset="-122"/>
                <a:ea typeface="微软雅黑" panose="020B0503020204020204" pitchFamily="34" charset="-122"/>
                <a:sym typeface="+mn-ea"/>
              </a:rPr>
              <a:t>⑴ 按接口电路的通用性</a:t>
            </a:r>
            <a:r>
              <a:rPr lang="zh-CN" sz="2000" kern="0">
                <a:latin typeface="微软雅黑" panose="020B0503020204020204" pitchFamily="34" charset="-122"/>
                <a:ea typeface="微软雅黑" panose="020B0503020204020204" pitchFamily="34" charset="-122"/>
                <a:sym typeface="+mn-ea"/>
              </a:rPr>
              <a:t>：</a:t>
            </a:r>
            <a:r>
              <a:rPr sz="2000" kern="0">
                <a:latin typeface="微软雅黑" panose="020B0503020204020204" pitchFamily="34" charset="-122"/>
                <a:ea typeface="微软雅黑" panose="020B0503020204020204" pitchFamily="34" charset="-122"/>
                <a:sym typeface="+mn-ea"/>
              </a:rPr>
              <a:t>可以分为</a:t>
            </a:r>
            <a:r>
              <a:rPr sz="2000" kern="0">
                <a:solidFill>
                  <a:srgbClr val="FF0000"/>
                </a:solidFill>
                <a:latin typeface="微软雅黑" panose="020B0503020204020204" pitchFamily="34" charset="-122"/>
                <a:ea typeface="微软雅黑" panose="020B0503020204020204" pitchFamily="34" charset="-122"/>
                <a:sym typeface="+mn-ea"/>
              </a:rPr>
              <a:t>专用</a:t>
            </a:r>
            <a:r>
              <a:rPr sz="2000" kern="0">
                <a:solidFill>
                  <a:srgbClr val="00349E"/>
                </a:solidFill>
                <a:latin typeface="微软雅黑" panose="020B0503020204020204" pitchFamily="34" charset="-122"/>
                <a:ea typeface="微软雅黑" panose="020B0503020204020204" pitchFamily="34" charset="-122"/>
                <a:sym typeface="+mn-ea"/>
              </a:rPr>
              <a:t>接口</a:t>
            </a:r>
            <a:r>
              <a:rPr sz="2000" kern="0">
                <a:latin typeface="微软雅黑" panose="020B0503020204020204" pitchFamily="34" charset="-122"/>
                <a:ea typeface="微软雅黑" panose="020B0503020204020204" pitchFamily="34" charset="-122"/>
                <a:sym typeface="+mn-ea"/>
              </a:rPr>
              <a:t>和</a:t>
            </a:r>
            <a:r>
              <a:rPr sz="2000" kern="0">
                <a:solidFill>
                  <a:srgbClr val="FF0000"/>
                </a:solidFill>
                <a:latin typeface="微软雅黑" panose="020B0503020204020204" pitchFamily="34" charset="-122"/>
                <a:ea typeface="微软雅黑" panose="020B0503020204020204" pitchFamily="34" charset="-122"/>
                <a:sym typeface="+mn-ea"/>
              </a:rPr>
              <a:t>通用</a:t>
            </a:r>
            <a:r>
              <a:rPr sz="2000" kern="0">
                <a:solidFill>
                  <a:srgbClr val="00349E"/>
                </a:solidFill>
                <a:latin typeface="微软雅黑" panose="020B0503020204020204" pitchFamily="34" charset="-122"/>
                <a:ea typeface="微软雅黑" panose="020B0503020204020204" pitchFamily="34" charset="-122"/>
                <a:sym typeface="+mn-ea"/>
              </a:rPr>
              <a:t>接口</a:t>
            </a:r>
            <a:r>
              <a:rPr sz="2000" kern="0">
                <a:latin typeface="微软雅黑" panose="020B0503020204020204" pitchFamily="34" charset="-122"/>
                <a:ea typeface="微软雅黑" panose="020B0503020204020204" pitchFamily="34" charset="-122"/>
                <a:sym typeface="+mn-ea"/>
              </a:rPr>
              <a:t>。</a:t>
            </a:r>
            <a:endParaRPr sz="2000" kern="0">
              <a:latin typeface="微软雅黑" panose="020B0503020204020204" pitchFamily="34" charset="-122"/>
              <a:ea typeface="微软雅黑" panose="020B0503020204020204" pitchFamily="34" charset="-122"/>
              <a:sym typeface="+mn-ea"/>
            </a:endParaRPr>
          </a:p>
          <a:p>
            <a:pPr lvl="0" algn="l" eaLnBrk="1" latinLnBrk="0" hangingPunct="1">
              <a:lnSpc>
                <a:spcPts val="4000"/>
              </a:lnSpc>
              <a:spcBef>
                <a:spcPts val="0"/>
              </a:spcBef>
              <a:buClr>
                <a:schemeClr val="hlink"/>
              </a:buClr>
              <a:buFont typeface="Wingdings" panose="05000000000000000000" pitchFamily="2" charset="2"/>
              <a:buNone/>
            </a:pPr>
            <a:r>
              <a:rPr sz="2000" kern="0">
                <a:latin typeface="微软雅黑" panose="020B0503020204020204" pitchFamily="34" charset="-122"/>
                <a:ea typeface="微软雅黑" panose="020B0503020204020204" pitchFamily="34" charset="-122"/>
                <a:sym typeface="+mn-ea"/>
              </a:rPr>
              <a:t>       </a:t>
            </a:r>
            <a:r>
              <a:rPr sz="2000" kern="0">
                <a:solidFill>
                  <a:srgbClr val="FF0000"/>
                </a:solidFill>
                <a:latin typeface="微软雅黑" panose="020B0503020204020204" pitchFamily="34" charset="-122"/>
                <a:ea typeface="微软雅黑" panose="020B0503020204020204" pitchFamily="34" charset="-122"/>
                <a:sym typeface="+mn-ea"/>
              </a:rPr>
              <a:t> 专用接口</a:t>
            </a:r>
            <a:r>
              <a:rPr lang="zh-CN" sz="2000" kern="0">
                <a:solidFill>
                  <a:srgbClr val="FF0000"/>
                </a:solidFill>
                <a:latin typeface="微软雅黑" panose="020B0503020204020204" pitchFamily="34" charset="-122"/>
                <a:ea typeface="微软雅黑" panose="020B0503020204020204" pitchFamily="34" charset="-122"/>
                <a:sym typeface="+mn-ea"/>
              </a:rPr>
              <a:t>：</a:t>
            </a:r>
            <a:r>
              <a:rPr sz="2000" kern="0">
                <a:latin typeface="微软雅黑" panose="020B0503020204020204" pitchFamily="34" charset="-122"/>
                <a:ea typeface="微软雅黑" panose="020B0503020204020204" pitchFamily="34" charset="-122"/>
                <a:sym typeface="+mn-ea"/>
              </a:rPr>
              <a:t>是指针对某一种具体的外围设备而设计的接口电路。</a:t>
            </a:r>
            <a:endParaRPr sz="2000" kern="0">
              <a:latin typeface="微软雅黑" panose="020B0503020204020204" pitchFamily="34" charset="-122"/>
              <a:ea typeface="微软雅黑" panose="020B0503020204020204" pitchFamily="34" charset="-122"/>
              <a:sym typeface="+mn-ea"/>
            </a:endParaRPr>
          </a:p>
          <a:p>
            <a:pPr lvl="0" algn="l" eaLnBrk="1" latinLnBrk="0" hangingPunct="1">
              <a:lnSpc>
                <a:spcPts val="4000"/>
              </a:lnSpc>
              <a:spcBef>
                <a:spcPts val="0"/>
              </a:spcBef>
              <a:buClr>
                <a:schemeClr val="hlink"/>
              </a:buClr>
              <a:buFont typeface="Wingdings" panose="05000000000000000000" pitchFamily="2" charset="2"/>
              <a:buNone/>
            </a:pPr>
            <a:r>
              <a:rPr sz="2000" kern="0">
                <a:latin typeface="微软雅黑" panose="020B0503020204020204" pitchFamily="34" charset="-122"/>
                <a:ea typeface="微软雅黑" panose="020B0503020204020204" pitchFamily="34" charset="-122"/>
                <a:sym typeface="+mn-ea"/>
              </a:rPr>
              <a:t>       </a:t>
            </a:r>
            <a:r>
              <a:rPr sz="2000" kern="0">
                <a:solidFill>
                  <a:srgbClr val="FF0000"/>
                </a:solidFill>
                <a:latin typeface="微软雅黑" panose="020B0503020204020204" pitchFamily="34" charset="-122"/>
                <a:ea typeface="微软雅黑" panose="020B0503020204020204" pitchFamily="34" charset="-122"/>
                <a:sym typeface="+mn-ea"/>
              </a:rPr>
              <a:t> 通用接口</a:t>
            </a:r>
            <a:r>
              <a:rPr lang="zh-CN" sz="2000" kern="0">
                <a:solidFill>
                  <a:srgbClr val="FF0000"/>
                </a:solidFill>
                <a:latin typeface="微软雅黑" panose="020B0503020204020204" pitchFamily="34" charset="-122"/>
                <a:ea typeface="微软雅黑" panose="020B0503020204020204" pitchFamily="34" charset="-122"/>
                <a:sym typeface="+mn-ea"/>
              </a:rPr>
              <a:t>：</a:t>
            </a:r>
            <a:r>
              <a:rPr sz="2000" kern="0">
                <a:latin typeface="微软雅黑" panose="020B0503020204020204" pitchFamily="34" charset="-122"/>
                <a:ea typeface="微软雅黑" panose="020B0503020204020204" pitchFamily="34" charset="-122"/>
                <a:sym typeface="+mn-ea"/>
              </a:rPr>
              <a:t>是可供多种外围设备使用的标准接口</a:t>
            </a:r>
            <a:r>
              <a:rPr lang="zh-CN" sz="2000" kern="0">
                <a:latin typeface="微软雅黑" panose="020B0503020204020204" pitchFamily="34" charset="-122"/>
                <a:ea typeface="微软雅黑" panose="020B0503020204020204" pitchFamily="34" charset="-122"/>
                <a:sym typeface="+mn-ea"/>
              </a:rPr>
              <a:t>。</a:t>
            </a:r>
            <a:endParaRPr lang="zh-CN" sz="2000" kern="0">
              <a:latin typeface="微软雅黑" panose="020B0503020204020204" pitchFamily="34" charset="-122"/>
              <a:ea typeface="微软雅黑" panose="020B0503020204020204" pitchFamily="34" charset="-122"/>
              <a:sym typeface="+mn-ea"/>
            </a:endParaRPr>
          </a:p>
          <a:p>
            <a:pPr lvl="0" algn="l" eaLnBrk="1" latinLnBrk="0" hangingPunct="1">
              <a:lnSpc>
                <a:spcPts val="4000"/>
              </a:lnSpc>
              <a:spcBef>
                <a:spcPts val="0"/>
              </a:spcBef>
              <a:buClr>
                <a:schemeClr val="hlink"/>
              </a:buClr>
              <a:buFont typeface="Wingdings" panose="05000000000000000000" pitchFamily="2" charset="2"/>
              <a:buNone/>
            </a:pPr>
            <a:r>
              <a:rPr lang="zh-CN" sz="2000" kern="0">
                <a:latin typeface="微软雅黑" panose="020B0503020204020204" pitchFamily="34" charset="-122"/>
                <a:ea typeface="微软雅黑" panose="020B0503020204020204" pitchFamily="34" charset="-122"/>
                <a:sym typeface="+mn-ea"/>
              </a:rPr>
              <a:t>    ⑵ 按数据传送格式：可以分为</a:t>
            </a:r>
            <a:r>
              <a:rPr lang="zh-CN" sz="2000" kern="0">
                <a:solidFill>
                  <a:srgbClr val="FF0000"/>
                </a:solidFill>
                <a:latin typeface="微软雅黑" panose="020B0503020204020204" pitchFamily="34" charset="-122"/>
                <a:ea typeface="微软雅黑" panose="020B0503020204020204" pitchFamily="34" charset="-122"/>
                <a:sym typeface="+mn-ea"/>
              </a:rPr>
              <a:t>并行</a:t>
            </a:r>
            <a:r>
              <a:rPr lang="zh-CN" sz="2000" kern="0">
                <a:latin typeface="微软雅黑" panose="020B0503020204020204" pitchFamily="34" charset="-122"/>
                <a:ea typeface="微软雅黑" panose="020B0503020204020204" pitchFamily="34" charset="-122"/>
                <a:sym typeface="+mn-ea"/>
              </a:rPr>
              <a:t>接口和</a:t>
            </a:r>
            <a:r>
              <a:rPr lang="zh-CN" sz="2000" kern="0">
                <a:solidFill>
                  <a:srgbClr val="FF0000"/>
                </a:solidFill>
                <a:latin typeface="微软雅黑" panose="020B0503020204020204" pitchFamily="34" charset="-122"/>
                <a:ea typeface="微软雅黑" panose="020B0503020204020204" pitchFamily="34" charset="-122"/>
                <a:sym typeface="+mn-ea"/>
              </a:rPr>
              <a:t>串行</a:t>
            </a:r>
            <a:r>
              <a:rPr lang="zh-CN" sz="2000" kern="0">
                <a:latin typeface="微软雅黑" panose="020B0503020204020204" pitchFamily="34" charset="-122"/>
                <a:ea typeface="微软雅黑" panose="020B0503020204020204" pitchFamily="34" charset="-122"/>
                <a:sym typeface="+mn-ea"/>
              </a:rPr>
              <a:t>接口。</a:t>
            </a:r>
            <a:endParaRPr lang="zh-CN" sz="2000" kern="0">
              <a:latin typeface="微软雅黑" panose="020B0503020204020204" pitchFamily="34" charset="-122"/>
              <a:ea typeface="微软雅黑" panose="020B0503020204020204" pitchFamily="34" charset="-122"/>
              <a:sym typeface="+mn-ea"/>
            </a:endParaRPr>
          </a:p>
          <a:p>
            <a:pPr lvl="0" algn="l" eaLnBrk="1" latinLnBrk="0" hangingPunct="1">
              <a:lnSpc>
                <a:spcPts val="4000"/>
              </a:lnSpc>
              <a:spcBef>
                <a:spcPts val="0"/>
              </a:spcBef>
              <a:buClr>
                <a:schemeClr val="hlink"/>
              </a:buClr>
              <a:buFont typeface="Wingdings" panose="05000000000000000000" pitchFamily="2" charset="2"/>
              <a:buNone/>
            </a:pPr>
            <a:r>
              <a:rPr lang="zh-CN" sz="2000" kern="0">
                <a:latin typeface="微软雅黑" panose="020B0503020204020204" pitchFamily="34" charset="-122"/>
                <a:ea typeface="微软雅黑" panose="020B0503020204020204" pitchFamily="34" charset="-122"/>
                <a:sym typeface="+mn-ea"/>
              </a:rPr>
              <a:t>        </a:t>
            </a:r>
            <a:r>
              <a:rPr lang="zh-CN" sz="2000" kern="0">
                <a:solidFill>
                  <a:srgbClr val="FF0000"/>
                </a:solidFill>
                <a:latin typeface="微软雅黑" panose="020B0503020204020204" pitchFamily="34" charset="-122"/>
                <a:ea typeface="微软雅黑" panose="020B0503020204020204" pitchFamily="34" charset="-122"/>
                <a:sym typeface="+mn-ea"/>
              </a:rPr>
              <a:t>并行接口：</a:t>
            </a:r>
            <a:r>
              <a:rPr lang="zh-CN" sz="2000" kern="0">
                <a:latin typeface="微软雅黑" panose="020B0503020204020204" pitchFamily="34" charset="-122"/>
                <a:ea typeface="微软雅黑" panose="020B0503020204020204" pitchFamily="34" charset="-122"/>
                <a:sym typeface="+mn-ea"/>
              </a:rPr>
              <a:t>是指接口与系统总线之间，接口与外围设备之间，都按并行方式传送数据。</a:t>
            </a:r>
            <a:endParaRPr lang="zh-CN" sz="2000" kern="0">
              <a:latin typeface="微软雅黑" panose="020B0503020204020204" pitchFamily="34" charset="-122"/>
              <a:ea typeface="微软雅黑" panose="020B0503020204020204" pitchFamily="34" charset="-122"/>
              <a:sym typeface="+mn-ea"/>
            </a:endParaRPr>
          </a:p>
          <a:p>
            <a:pPr lvl="0" algn="l" eaLnBrk="1" latinLnBrk="0" hangingPunct="1">
              <a:lnSpc>
                <a:spcPts val="4000"/>
              </a:lnSpc>
              <a:spcBef>
                <a:spcPts val="0"/>
              </a:spcBef>
              <a:buClr>
                <a:schemeClr val="hlink"/>
              </a:buClr>
              <a:buFont typeface="Wingdings" panose="05000000000000000000" pitchFamily="2" charset="2"/>
              <a:buNone/>
            </a:pPr>
            <a:r>
              <a:rPr lang="zh-CN" sz="2000" kern="0">
                <a:latin typeface="微软雅黑" panose="020B0503020204020204" pitchFamily="34" charset="-122"/>
                <a:ea typeface="微软雅黑" panose="020B0503020204020204" pitchFamily="34" charset="-122"/>
                <a:sym typeface="+mn-ea"/>
              </a:rPr>
              <a:t>        </a:t>
            </a:r>
            <a:r>
              <a:rPr lang="zh-CN" sz="2000" kern="0">
                <a:solidFill>
                  <a:srgbClr val="FF0000"/>
                </a:solidFill>
                <a:latin typeface="微软雅黑" panose="020B0503020204020204" pitchFamily="34" charset="-122"/>
                <a:ea typeface="微软雅黑" panose="020B0503020204020204" pitchFamily="34" charset="-122"/>
                <a:sym typeface="+mn-ea"/>
              </a:rPr>
              <a:t>串行接口：</a:t>
            </a:r>
            <a:r>
              <a:rPr lang="zh-CN" sz="2000" kern="0">
                <a:latin typeface="微软雅黑" panose="020B0503020204020204" pitchFamily="34" charset="-122"/>
                <a:ea typeface="微软雅黑" panose="020B0503020204020204" pitchFamily="34" charset="-122"/>
                <a:sym typeface="+mn-ea"/>
              </a:rPr>
              <a:t>是指接口与外围设备之间用串行方式传送数据，但与系统总线之间仍按并行方式传送数据。</a:t>
            </a:r>
            <a:endParaRPr lang="zh-CN" sz="2000" kern="0">
              <a:latin typeface="微软雅黑" panose="020B0503020204020204" pitchFamily="34" charset="-122"/>
              <a:ea typeface="微软雅黑" panose="020B0503020204020204" pitchFamily="34" charset="-122"/>
              <a:sym typeface="+mn-ea"/>
            </a:endParaRPr>
          </a:p>
        </p:txBody>
      </p:sp>
      <p:sp>
        <p:nvSpPr>
          <p:cNvPr id="5" name="文本占位符 4"/>
          <p:cNvSpPr>
            <a:spLocks noGrp="1"/>
          </p:cNvSpPr>
          <p:nvPr>
            <p:ph type="body" sz="quarter" idx="10"/>
          </p:nvPr>
        </p:nvSpPr>
        <p:spPr>
          <a:xfrm>
            <a:off x="448310" y="990600"/>
            <a:ext cx="3622040" cy="576580"/>
          </a:xfrm>
        </p:spPr>
        <p:txBody>
          <a:bodyPr/>
          <a:p>
            <a:r>
              <a:t>7.1  输入/输出系统概述</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471930"/>
            <a:ext cx="8477250" cy="2214880"/>
          </a:xfrm>
        </p:spPr>
        <p:txBody>
          <a:bodyPr/>
          <a:p>
            <a:pPr marL="342900" indent="-342900" latinLnBrk="0">
              <a:lnSpc>
                <a:spcPts val="4000"/>
              </a:lnSpc>
              <a:spcBef>
                <a:spcPts val="0"/>
              </a:spcBef>
              <a:buClr>
                <a:srgbClr val="00349E"/>
              </a:buClr>
              <a:buFont typeface="Wingdings" panose="05000000000000000000" charset="0"/>
              <a:buChar char="Ø"/>
            </a:pPr>
            <a:r>
              <a:rPr lang="zh-CN" altLang="en-US" sz="2000">
                <a:solidFill>
                  <a:srgbClr val="00349E"/>
                </a:solidFill>
              </a:rPr>
              <a:t>初始化命令字ICW</a:t>
            </a:r>
            <a:r>
              <a:rPr lang="zh-CN" altLang="en-US" sz="2000" baseline="-25000">
                <a:solidFill>
                  <a:srgbClr val="00349E"/>
                </a:solidFill>
                <a:uFillTx/>
              </a:rPr>
              <a:t>1</a:t>
            </a:r>
            <a:endParaRPr lang="zh-CN" altLang="en-US" sz="2000">
              <a:solidFill>
                <a:srgbClr val="00349E"/>
              </a:solidFill>
            </a:endParaRPr>
          </a:p>
          <a:p>
            <a:pPr latinLnBrk="0">
              <a:lnSpc>
                <a:spcPts val="4000"/>
              </a:lnSpc>
              <a:spcBef>
                <a:spcPts val="0"/>
              </a:spcBef>
            </a:pPr>
            <a:r>
              <a:rPr lang="zh-CN" altLang="en-US" sz="2000">
                <a:solidFill>
                  <a:srgbClr val="00349E"/>
                </a:solidFill>
              </a:rPr>
              <a:t>      用于规定8259的</a:t>
            </a:r>
            <a:r>
              <a:rPr lang="zh-CN" altLang="en-US" sz="2000">
                <a:solidFill>
                  <a:srgbClr val="FF0000"/>
                </a:solidFill>
              </a:rPr>
              <a:t>连接方式</a:t>
            </a:r>
            <a:r>
              <a:rPr lang="zh-CN" altLang="en-US" sz="2000">
                <a:solidFill>
                  <a:srgbClr val="00349E"/>
                </a:solidFill>
              </a:rPr>
              <a:t>(单片或级联)和</a:t>
            </a:r>
            <a:r>
              <a:rPr lang="zh-CN" altLang="en-US" sz="2000">
                <a:solidFill>
                  <a:srgbClr val="FF0000"/>
                </a:solidFill>
              </a:rPr>
              <a:t>中断源请求信号的有效形式</a:t>
            </a:r>
            <a:r>
              <a:rPr lang="zh-CN" altLang="en-US" sz="2000">
                <a:solidFill>
                  <a:srgbClr val="00349E"/>
                </a:solidFill>
              </a:rPr>
              <a:t>(电平触发或边沿触发)。当     =0、A</a:t>
            </a:r>
            <a:r>
              <a:rPr lang="zh-CN" altLang="en-US" sz="2000" baseline="-25000">
                <a:solidFill>
                  <a:srgbClr val="00349E"/>
                </a:solidFill>
                <a:uFillTx/>
              </a:rPr>
              <a:t>0</a:t>
            </a:r>
            <a:r>
              <a:rPr lang="zh-CN" altLang="en-US" sz="2000">
                <a:solidFill>
                  <a:srgbClr val="00349E"/>
                </a:solidFill>
              </a:rPr>
              <a:t>=0、D</a:t>
            </a:r>
            <a:r>
              <a:rPr lang="zh-CN" altLang="en-US" sz="2000" baseline="-25000">
                <a:solidFill>
                  <a:srgbClr val="00349E"/>
                </a:solidFill>
                <a:uFillTx/>
              </a:rPr>
              <a:t>4</a:t>
            </a:r>
            <a:r>
              <a:rPr lang="zh-CN" altLang="en-US" sz="2000">
                <a:solidFill>
                  <a:srgbClr val="00349E"/>
                </a:solidFill>
              </a:rPr>
              <a:t>=1时，表示当前写入8259的是ICW</a:t>
            </a:r>
            <a:r>
              <a:rPr lang="zh-CN" altLang="en-US" sz="2000" baseline="-25000">
                <a:solidFill>
                  <a:srgbClr val="00349E"/>
                </a:solidFill>
                <a:uFillTx/>
              </a:rPr>
              <a:t>1</a:t>
            </a:r>
            <a:r>
              <a:rPr lang="zh-CN" altLang="en-US" sz="2000">
                <a:solidFill>
                  <a:srgbClr val="00349E"/>
                </a:solidFill>
              </a:rPr>
              <a:t>命令字，其格式如图7.10所示。</a:t>
            </a:r>
            <a:endParaRPr lang="zh-CN" altLang="en-US" sz="2000">
              <a:solidFill>
                <a:srgbClr val="00349E"/>
              </a:solidFill>
            </a:endParaRPr>
          </a:p>
        </p:txBody>
      </p:sp>
      <p:sp>
        <p:nvSpPr>
          <p:cNvPr id="5" name="标题 4"/>
          <p:cNvSpPr>
            <a:spLocks noGrp="1"/>
          </p:cNvSpPr>
          <p:nvPr>
            <p:ph type="title"/>
          </p:nvPr>
        </p:nvSpPr>
        <p:spPr>
          <a:xfrm>
            <a:off x="298450" y="287338"/>
            <a:ext cx="6172200" cy="563562"/>
          </a:xfrm>
        </p:spPr>
        <p:txBody>
          <a:bodyPr/>
          <a:p>
            <a:endParaRPr lang="zh-CN" altLang="en-US"/>
          </a:p>
        </p:txBody>
      </p:sp>
      <p:sp>
        <p:nvSpPr>
          <p:cNvPr id="14" name="文本框 13"/>
          <p:cNvSpPr txBox="1"/>
          <p:nvPr/>
        </p:nvSpPr>
        <p:spPr>
          <a:xfrm>
            <a:off x="2932430" y="6215380"/>
            <a:ext cx="3074670" cy="306705"/>
          </a:xfrm>
          <a:prstGeom prst="rect">
            <a:avLst/>
          </a:prstGeom>
          <a:noFill/>
        </p:spPr>
        <p:txBody>
          <a:bodyPr wrap="square" rtlCol="0">
            <a:spAutoFit/>
          </a:bodyPr>
          <a:p>
            <a:pPr algn="ctr"/>
            <a:r>
              <a:rPr lang="zh-CN" altLang="en-US" sz="1400" b="1"/>
              <a:t>图</a:t>
            </a:r>
            <a:r>
              <a:rPr sz="1400" b="1"/>
              <a:t>7.10  8259的ICW1格式</a:t>
            </a:r>
            <a:endParaRPr sz="1400" b="1"/>
          </a:p>
        </p:txBody>
      </p:sp>
      <p:graphicFrame>
        <p:nvGraphicFramePr>
          <p:cNvPr id="2" name="对象 409"/>
          <p:cNvGraphicFramePr>
            <a:graphicFrameLocks noChangeAspect="1"/>
          </p:cNvGraphicFramePr>
          <p:nvPr/>
        </p:nvGraphicFramePr>
        <p:xfrm>
          <a:off x="3376930" y="2638425"/>
          <a:ext cx="403225" cy="381000"/>
        </p:xfrm>
        <a:graphic>
          <a:graphicData uri="http://schemas.openxmlformats.org/presentationml/2006/ole">
            <mc:AlternateContent xmlns:mc="http://schemas.openxmlformats.org/markup-compatibility/2006">
              <mc:Choice xmlns:v="urn:schemas-microsoft-com:vml" Requires="v">
                <p:oleObj spid="_x0000_s3076" name="" r:id="rId1" imgW="228600" imgH="215900" progId="Equation.KSEE3">
                  <p:embed/>
                </p:oleObj>
              </mc:Choice>
              <mc:Fallback>
                <p:oleObj name="" r:id="rId1" imgW="228600" imgH="215900" progId="Equation.KSEE3">
                  <p:embed/>
                  <p:pic>
                    <p:nvPicPr>
                      <p:cNvPr id="0" name="图片 3075"/>
                      <p:cNvPicPr/>
                      <p:nvPr/>
                    </p:nvPicPr>
                    <p:blipFill>
                      <a:blip r:embed="rId2"/>
                      <a:stretch>
                        <a:fillRect/>
                      </a:stretch>
                    </p:blipFill>
                    <p:spPr>
                      <a:xfrm>
                        <a:off x="3376930" y="2638425"/>
                        <a:ext cx="403225" cy="381000"/>
                      </a:xfrm>
                      <a:prstGeom prst="rect">
                        <a:avLst/>
                      </a:prstGeom>
                      <a:noFill/>
                      <a:ln w="38100">
                        <a:noFill/>
                        <a:miter/>
                      </a:ln>
                    </p:spPr>
                  </p:pic>
                </p:oleObj>
              </mc:Fallback>
            </mc:AlternateContent>
          </a:graphicData>
        </a:graphic>
      </p:graphicFrame>
      <p:pic>
        <p:nvPicPr>
          <p:cNvPr id="4" name="图片 61" descr="6t11"/>
          <p:cNvPicPr>
            <a:picLocks noChangeAspect="1"/>
          </p:cNvPicPr>
          <p:nvPr/>
        </p:nvPicPr>
        <p:blipFill>
          <a:blip r:embed="rId3"/>
          <a:stretch>
            <a:fillRect/>
          </a:stretch>
        </p:blipFill>
        <p:spPr>
          <a:xfrm>
            <a:off x="1376045" y="3688715"/>
            <a:ext cx="6099175" cy="2341880"/>
          </a:xfrm>
          <a:prstGeom prst="rect">
            <a:avLst/>
          </a:prstGeom>
          <a:noFill/>
          <a:ln w="9525">
            <a:noFill/>
          </a:ln>
        </p:spPr>
      </p:pic>
      <p:sp>
        <p:nvSpPr>
          <p:cNvPr id="6" name="文本占位符 5"/>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18920"/>
            <a:ext cx="8477250" cy="2237105"/>
          </a:xfrm>
        </p:spPr>
        <p:txBody>
          <a:bodyPr/>
          <a:p>
            <a:pPr marL="342900" indent="-342900" algn="l" latinLnBrk="0">
              <a:lnSpc>
                <a:spcPts val="4000"/>
              </a:lnSpc>
              <a:spcBef>
                <a:spcPts val="0"/>
              </a:spcBef>
              <a:buClr>
                <a:srgbClr val="00349E"/>
              </a:buClr>
              <a:buFont typeface="Wingdings" panose="05000000000000000000" charset="0"/>
              <a:buChar char="Ø"/>
            </a:pPr>
            <a:r>
              <a:rPr lang="en-US" altLang="zh-CN" sz="2000"/>
              <a:t>   </a:t>
            </a:r>
            <a:r>
              <a:rPr lang="zh-CN" altLang="en-US" sz="2000"/>
              <a:t>初始化命令字ICW</a:t>
            </a:r>
            <a:r>
              <a:rPr lang="zh-CN" altLang="en-US" sz="2000" baseline="-25000">
                <a:solidFill>
                  <a:srgbClr val="00349E"/>
                </a:solidFill>
                <a:uFillTx/>
              </a:rPr>
              <a:t>2</a:t>
            </a:r>
            <a:endParaRPr lang="zh-CN" altLang="en-US" sz="2000"/>
          </a:p>
          <a:p>
            <a:pPr latinLnBrk="0">
              <a:lnSpc>
                <a:spcPts val="4000"/>
              </a:lnSpc>
              <a:spcBef>
                <a:spcPts val="0"/>
              </a:spcBef>
            </a:pPr>
            <a:r>
              <a:rPr sz="2000"/>
              <a:t>           用于设置中断类型码</a:t>
            </a:r>
            <a:r>
              <a:rPr sz="2000">
                <a:solidFill>
                  <a:srgbClr val="FF0000"/>
                </a:solidFill>
              </a:rPr>
              <a:t>基值</a:t>
            </a:r>
            <a:r>
              <a:rPr sz="2000"/>
              <a:t>。所谓中断类型码基值，是指0级中断源IR</a:t>
            </a:r>
            <a:r>
              <a:rPr lang="zh-CN" altLang="en-US" sz="2000" baseline="-25000">
                <a:uFillTx/>
              </a:rPr>
              <a:t>0</a:t>
            </a:r>
            <a:r>
              <a:rPr sz="2000"/>
              <a:t>所对应的中断类型码，它是一个可被8整除的正整数。ICW</a:t>
            </a:r>
            <a:r>
              <a:rPr lang="zh-CN" altLang="en-US" sz="2000" baseline="-25000">
                <a:uFillTx/>
              </a:rPr>
              <a:t>2</a:t>
            </a:r>
            <a:r>
              <a:rPr sz="2000"/>
              <a:t>的格式如图7.11所示。</a:t>
            </a:r>
            <a:endParaRPr sz="2000"/>
          </a:p>
        </p:txBody>
      </p:sp>
      <p:sp>
        <p:nvSpPr>
          <p:cNvPr id="5" name="标题 4"/>
          <p:cNvSpPr>
            <a:spLocks noGrp="1"/>
          </p:cNvSpPr>
          <p:nvPr>
            <p:ph type="title"/>
          </p:nvPr>
        </p:nvSpPr>
        <p:spPr>
          <a:xfrm>
            <a:off x="298450" y="287338"/>
            <a:ext cx="6172200" cy="563562"/>
          </a:xfrm>
        </p:spPr>
        <p:txBody>
          <a:bodyPr/>
          <a:p>
            <a:endParaRPr lang="zh-CN" altLang="en-US"/>
          </a:p>
        </p:txBody>
      </p:sp>
      <p:pic>
        <p:nvPicPr>
          <p:cNvPr id="2" name="图片 145" descr="6t12 - 副本"/>
          <p:cNvPicPr>
            <a:picLocks noChangeAspect="1"/>
          </p:cNvPicPr>
          <p:nvPr/>
        </p:nvPicPr>
        <p:blipFill>
          <a:blip r:embed="rId1"/>
          <a:stretch>
            <a:fillRect/>
          </a:stretch>
        </p:blipFill>
        <p:spPr>
          <a:xfrm>
            <a:off x="982345" y="3756025"/>
            <a:ext cx="6220460" cy="1710055"/>
          </a:xfrm>
          <a:prstGeom prst="rect">
            <a:avLst/>
          </a:prstGeom>
          <a:noFill/>
          <a:ln w="9525">
            <a:noFill/>
          </a:ln>
        </p:spPr>
      </p:pic>
      <p:sp>
        <p:nvSpPr>
          <p:cNvPr id="14" name="文本框 13"/>
          <p:cNvSpPr txBox="1"/>
          <p:nvPr/>
        </p:nvSpPr>
        <p:spPr>
          <a:xfrm>
            <a:off x="2752090" y="5753735"/>
            <a:ext cx="3074670" cy="306705"/>
          </a:xfrm>
          <a:prstGeom prst="rect">
            <a:avLst/>
          </a:prstGeom>
          <a:noFill/>
        </p:spPr>
        <p:txBody>
          <a:bodyPr wrap="square" rtlCol="0">
            <a:spAutoFit/>
          </a:bodyPr>
          <a:p>
            <a:pPr algn="ctr"/>
            <a:r>
              <a:rPr lang="zh-CN" altLang="en-US" sz="1400" b="1"/>
              <a:t>图</a:t>
            </a:r>
            <a:r>
              <a:rPr sz="1400" b="1"/>
              <a:t>7.1</a:t>
            </a:r>
            <a:r>
              <a:rPr lang="en-US" sz="1400" b="1"/>
              <a:t>1</a:t>
            </a:r>
            <a:r>
              <a:rPr sz="1400" b="1"/>
              <a:t>  8259的ICW</a:t>
            </a:r>
            <a:r>
              <a:rPr lang="en-US" sz="1400" b="1"/>
              <a:t>2</a:t>
            </a:r>
            <a:r>
              <a:rPr sz="1400" b="1"/>
              <a:t>格式</a:t>
            </a:r>
            <a:endParaRPr sz="1400" b="1"/>
          </a:p>
        </p:txBody>
      </p:sp>
      <p:sp>
        <p:nvSpPr>
          <p:cNvPr id="4" name="文本占位符 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43685"/>
            <a:ext cx="8477250" cy="4770755"/>
          </a:xfrm>
        </p:spPr>
        <p:txBody>
          <a:bodyPr/>
          <a:p>
            <a:pPr latinLnBrk="0">
              <a:lnSpc>
                <a:spcPts val="4000"/>
              </a:lnSpc>
              <a:spcBef>
                <a:spcPts val="0"/>
              </a:spcBef>
            </a:pPr>
            <a:r>
              <a:rPr lang="en-US" altLang="zh-CN" sz="2000"/>
              <a:t>         </a:t>
            </a:r>
            <a:r>
              <a:rPr lang="zh-CN" altLang="en-US" sz="2000"/>
              <a:t>例如，在IBM-PC系列机中，ICW</a:t>
            </a:r>
            <a:r>
              <a:rPr lang="zh-CN" altLang="en-US" sz="2000" baseline="-25000">
                <a:solidFill>
                  <a:srgbClr val="00349E"/>
                </a:solidFill>
                <a:uFillTx/>
              </a:rPr>
              <a:t>2</a:t>
            </a:r>
            <a:r>
              <a:rPr lang="zh-CN" altLang="en-US" sz="2000"/>
              <a:t>的高5位在初始化编程中设置为00001，所以ICW</a:t>
            </a:r>
            <a:r>
              <a:rPr lang="zh-CN" altLang="en-US" sz="2000" baseline="-25000">
                <a:uFillTx/>
              </a:rPr>
              <a:t>2</a:t>
            </a:r>
            <a:r>
              <a:rPr lang="zh-CN" altLang="en-US" sz="2000"/>
              <a:t>=08H，ICW</a:t>
            </a:r>
            <a:r>
              <a:rPr lang="zh-CN" altLang="en-US" sz="2000" baseline="-25000">
                <a:uFillTx/>
              </a:rPr>
              <a:t>2</a:t>
            </a:r>
            <a:r>
              <a:rPr lang="zh-CN" altLang="en-US" sz="2000"/>
              <a:t>的口地址为21H。写入初始化命令字ICW</a:t>
            </a:r>
            <a:r>
              <a:rPr lang="zh-CN" altLang="en-US" sz="2000" baseline="-25000">
                <a:uFillTx/>
              </a:rPr>
              <a:t>2</a:t>
            </a:r>
            <a:r>
              <a:rPr lang="zh-CN" altLang="en-US" sz="2000"/>
              <a:t>可用以下程序: </a:t>
            </a:r>
            <a:endParaRPr lang="zh-CN" altLang="en-US" sz="2000"/>
          </a:p>
          <a:p>
            <a:pPr latinLnBrk="0">
              <a:lnSpc>
                <a:spcPts val="4000"/>
              </a:lnSpc>
              <a:spcBef>
                <a:spcPts val="0"/>
              </a:spcBef>
            </a:pPr>
            <a:r>
              <a:rPr lang="zh-CN" altLang="en-US" sz="2000"/>
              <a:t>                              MOV  AL, 08H</a:t>
            </a:r>
            <a:endParaRPr lang="zh-CN" altLang="en-US" sz="2000"/>
          </a:p>
          <a:p>
            <a:pPr latinLnBrk="0">
              <a:lnSpc>
                <a:spcPts val="4000"/>
              </a:lnSpc>
              <a:spcBef>
                <a:spcPts val="0"/>
              </a:spcBef>
            </a:pPr>
            <a:r>
              <a:rPr lang="zh-CN" altLang="en-US" sz="2000"/>
              <a:t>                              OUT  21H, AL </a:t>
            </a:r>
            <a:endParaRPr lang="zh-CN" altLang="en-US" sz="2000"/>
          </a:p>
          <a:p>
            <a:pPr latinLnBrk="0">
              <a:lnSpc>
                <a:spcPts val="4000"/>
              </a:lnSpc>
              <a:spcBef>
                <a:spcPts val="0"/>
              </a:spcBef>
            </a:pPr>
            <a:r>
              <a:rPr lang="zh-CN" altLang="en-US" sz="2000"/>
              <a:t>          在其中断系统中，若</a:t>
            </a:r>
            <a:r>
              <a:rPr lang="zh-CN" altLang="en-US" sz="2000">
                <a:solidFill>
                  <a:srgbClr val="00349E"/>
                </a:solidFill>
              </a:rPr>
              <a:t>硬盘中断的中断请求线连接到8259的IR</a:t>
            </a:r>
            <a:r>
              <a:rPr lang="zh-CN" altLang="en-US" sz="2000" baseline="-25000">
                <a:solidFill>
                  <a:srgbClr val="00349E"/>
                </a:solidFill>
                <a:uFillTx/>
              </a:rPr>
              <a:t>5</a:t>
            </a:r>
            <a:r>
              <a:rPr lang="zh-CN" altLang="en-US" sz="2000">
                <a:solidFill>
                  <a:srgbClr val="00349E"/>
                </a:solidFill>
              </a:rPr>
              <a:t>上</a:t>
            </a:r>
            <a:r>
              <a:rPr lang="zh-CN" altLang="en-US" sz="2000"/>
              <a:t>，当 CPU响应硬盘中断请求时，8259把</a:t>
            </a:r>
            <a:r>
              <a:rPr lang="zh-CN" altLang="en-US" sz="2000">
                <a:solidFill>
                  <a:srgbClr val="FF0000"/>
                </a:solidFill>
              </a:rPr>
              <a:t>IR</a:t>
            </a:r>
            <a:r>
              <a:rPr lang="zh-CN" altLang="en-US" sz="2000" baseline="-25000">
                <a:solidFill>
                  <a:srgbClr val="FF0000"/>
                </a:solidFill>
                <a:uFillTx/>
              </a:rPr>
              <a:t>5</a:t>
            </a:r>
            <a:r>
              <a:rPr lang="zh-CN" altLang="en-US" sz="2000">
                <a:solidFill>
                  <a:srgbClr val="FF0000"/>
                </a:solidFill>
              </a:rPr>
              <a:t>的编码101</a:t>
            </a:r>
            <a:r>
              <a:rPr lang="zh-CN" altLang="en-US" sz="2000"/>
              <a:t>作为低3位构成一个完整的8位中断类型号</a:t>
            </a:r>
            <a:r>
              <a:rPr lang="zh-CN" altLang="en-US" sz="2000">
                <a:solidFill>
                  <a:srgbClr val="FF0000"/>
                </a:solidFill>
              </a:rPr>
              <a:t>0DH(00001101B)</a:t>
            </a:r>
            <a:r>
              <a:rPr lang="zh-CN" altLang="en-US" sz="2000"/>
              <a:t>，经数据总线发送给CPU。</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100" name="矩形 99"/>
          <p:cNvSpPr/>
          <p:nvPr/>
        </p:nvSpPr>
        <p:spPr>
          <a:xfrm>
            <a:off x="297815" y="1704975"/>
            <a:ext cx="8370570" cy="2228850"/>
          </a:xfrm>
          <a:prstGeom prst="rect">
            <a:avLst/>
          </a:prstGeom>
        </p:spPr>
        <p:txBody>
          <a:bodyPr vert="horz" wrap="square" rtlCol="0">
            <a:normAutofit/>
          </a:bodyPr>
          <a:p>
            <a:pPr marL="342900" lvl="0" indent="-342900" algn="l">
              <a:lnSpc>
                <a:spcPts val="4000"/>
              </a:lnSpc>
              <a:spcBef>
                <a:spcPts val="0"/>
              </a:spcBef>
              <a:buClr>
                <a:srgbClr val="00349E"/>
              </a:buClr>
              <a:buFont typeface="Wingdings" panose="05000000000000000000" charset="0"/>
              <a:buChar char="Ø"/>
            </a:pPr>
            <a:r>
              <a:rPr lang="zh-CN" altLang="en-US" sz="2000" kern="0">
                <a:solidFill>
                  <a:srgbClr val="00349E"/>
                </a:solidFill>
                <a:latin typeface="微软雅黑" panose="020B0503020204020204" pitchFamily="34" charset="-122"/>
                <a:ea typeface="微软雅黑" panose="020B0503020204020204" pitchFamily="34" charset="-122"/>
                <a:sym typeface="+mn-ea"/>
              </a:rPr>
              <a:t>初始化命令字ICW</a:t>
            </a:r>
            <a:r>
              <a:rPr lang="zh-CN" altLang="en-US" sz="2000" kern="0" baseline="-25000">
                <a:solidFill>
                  <a:srgbClr val="00349E"/>
                </a:solidFill>
                <a:uFillTx/>
                <a:latin typeface="微软雅黑" panose="020B0503020204020204" pitchFamily="34" charset="-122"/>
                <a:ea typeface="微软雅黑" panose="020B0503020204020204" pitchFamily="34" charset="-122"/>
                <a:sym typeface="+mn-ea"/>
              </a:rPr>
              <a:t>3</a:t>
            </a:r>
            <a:r>
              <a:rPr lang="zh-CN" altLang="en-US" sz="2000" kern="0">
                <a:solidFill>
                  <a:srgbClr val="00349E"/>
                </a:solidFill>
                <a:latin typeface="微软雅黑" panose="020B0503020204020204" pitchFamily="34" charset="-122"/>
                <a:ea typeface="微软雅黑" panose="020B0503020204020204" pitchFamily="34" charset="-122"/>
                <a:sym typeface="+mn-ea"/>
              </a:rPr>
              <a:t>。</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marL="342900" lvl="0" indent="-342900" algn="l">
              <a:lnSpc>
                <a:spcPts val="4000"/>
              </a:lnSpc>
              <a:spcBef>
                <a:spcPts val="0"/>
              </a:spcBef>
              <a:buClr>
                <a:srgbClr val="00349E"/>
              </a:buClr>
              <a:buFont typeface="Wingdings" panose="05000000000000000000" charset="0"/>
              <a:buChar char="Ø"/>
            </a:pPr>
            <a:r>
              <a:rPr lang="en-US" altLang="zh-CN" sz="2000" kern="0">
                <a:solidFill>
                  <a:srgbClr val="00349E"/>
                </a:solidFill>
                <a:latin typeface="微软雅黑" panose="020B0503020204020204" pitchFamily="34" charset="-122"/>
                <a:ea typeface="微软雅黑" panose="020B0503020204020204" pitchFamily="34" charset="-122"/>
                <a:sym typeface="+mn-ea"/>
              </a:rPr>
              <a:t>      </a:t>
            </a:r>
            <a:r>
              <a:rPr lang="zh-CN" altLang="en-US" sz="2000" kern="0">
                <a:solidFill>
                  <a:srgbClr val="00349E"/>
                </a:solidFill>
                <a:latin typeface="微软雅黑" panose="020B0503020204020204" pitchFamily="34" charset="-122"/>
                <a:ea typeface="微软雅黑" panose="020B0503020204020204" pitchFamily="34" charset="-122"/>
                <a:sym typeface="+mn-ea"/>
              </a:rPr>
              <a:t>此命令字</a:t>
            </a:r>
            <a:r>
              <a:rPr lang="en-US" altLang="zh-CN" sz="2000" kern="0">
                <a:solidFill>
                  <a:srgbClr val="FF0000"/>
                </a:solidFill>
                <a:latin typeface="微软雅黑" panose="020B0503020204020204" pitchFamily="34" charset="-122"/>
                <a:ea typeface="微软雅黑" panose="020B0503020204020204" pitchFamily="34" charset="-122"/>
                <a:sym typeface="+mn-ea"/>
              </a:rPr>
              <a:t>仅用于8259级联方式</a:t>
            </a:r>
            <a:r>
              <a:rPr lang="en-US" altLang="zh-CN" sz="2000" kern="0">
                <a:solidFill>
                  <a:srgbClr val="00349E"/>
                </a:solidFill>
                <a:latin typeface="微软雅黑" panose="020B0503020204020204" pitchFamily="34" charset="-122"/>
                <a:ea typeface="微软雅黑" panose="020B0503020204020204" pitchFamily="34" charset="-122"/>
                <a:sym typeface="+mn-ea"/>
              </a:rPr>
              <a:t>。它指明</a:t>
            </a:r>
            <a:r>
              <a:rPr lang="en-US" altLang="zh-CN" sz="2000" kern="0">
                <a:solidFill>
                  <a:srgbClr val="FF0000"/>
                </a:solidFill>
                <a:latin typeface="微软雅黑" panose="020B0503020204020204" pitchFamily="34" charset="-122"/>
                <a:ea typeface="微软雅黑" panose="020B0503020204020204" pitchFamily="34" charset="-122"/>
                <a:sym typeface="+mn-ea"/>
              </a:rPr>
              <a:t>从</a:t>
            </a:r>
            <a:r>
              <a:rPr lang="en-US" altLang="zh-CN" sz="2000" kern="0">
                <a:solidFill>
                  <a:srgbClr val="00349E"/>
                </a:solidFill>
                <a:latin typeface="微软雅黑" panose="020B0503020204020204" pitchFamily="34" charset="-122"/>
                <a:ea typeface="微软雅黑" panose="020B0503020204020204" pitchFamily="34" charset="-122"/>
                <a:sym typeface="+mn-ea"/>
              </a:rPr>
              <a:t>8259芯片的INT引脚与</a:t>
            </a:r>
            <a:r>
              <a:rPr lang="en-US" altLang="zh-CN" sz="2000" kern="0">
                <a:solidFill>
                  <a:srgbClr val="FF0000"/>
                </a:solidFill>
                <a:latin typeface="微软雅黑" panose="020B0503020204020204" pitchFamily="34" charset="-122"/>
                <a:ea typeface="微软雅黑" panose="020B0503020204020204" pitchFamily="34" charset="-122"/>
                <a:sym typeface="+mn-ea"/>
              </a:rPr>
              <a:t>主</a:t>
            </a:r>
            <a:r>
              <a:rPr lang="en-US" altLang="zh-CN" sz="2000" kern="0">
                <a:solidFill>
                  <a:srgbClr val="00349E"/>
                </a:solidFill>
                <a:latin typeface="微软雅黑" panose="020B0503020204020204" pitchFamily="34" charset="-122"/>
                <a:ea typeface="微软雅黑" panose="020B0503020204020204" pitchFamily="34" charset="-122"/>
                <a:sym typeface="+mn-ea"/>
              </a:rPr>
              <a:t>8259芯片的哪一个中断源请求信号(IR</a:t>
            </a:r>
            <a:r>
              <a:rPr lang="zh-CN" altLang="en-US" sz="2000" kern="0" baseline="-25000">
                <a:solidFill>
                  <a:srgbClr val="00349E"/>
                </a:solidFill>
                <a:uFillTx/>
                <a:latin typeface="微软雅黑" panose="020B0503020204020204" pitchFamily="34" charset="-122"/>
                <a:ea typeface="微软雅黑" panose="020B0503020204020204" pitchFamily="34" charset="-122"/>
                <a:sym typeface="+mn-ea"/>
              </a:rPr>
              <a:t>0</a:t>
            </a:r>
            <a:r>
              <a:rPr lang="en-US" altLang="zh-CN" sz="2000" kern="0">
                <a:solidFill>
                  <a:srgbClr val="00349E"/>
                </a:solidFill>
                <a:latin typeface="微软雅黑" panose="020B0503020204020204" pitchFamily="34" charset="-122"/>
                <a:ea typeface="微软雅黑" panose="020B0503020204020204" pitchFamily="34" charset="-122"/>
                <a:sym typeface="+mn-ea"/>
              </a:rPr>
              <a:t>～IR</a:t>
            </a:r>
            <a:r>
              <a:rPr lang="zh-CN" altLang="en-US" sz="2000" kern="0" baseline="-25000">
                <a:solidFill>
                  <a:srgbClr val="00349E"/>
                </a:solidFill>
                <a:uFillTx/>
                <a:latin typeface="微软雅黑" panose="020B0503020204020204" pitchFamily="34" charset="-122"/>
                <a:ea typeface="微软雅黑" panose="020B0503020204020204" pitchFamily="34" charset="-122"/>
                <a:sym typeface="+mn-ea"/>
              </a:rPr>
              <a:t>7</a:t>
            </a:r>
            <a:r>
              <a:rPr lang="en-US" altLang="zh-CN" sz="2000" kern="0">
                <a:solidFill>
                  <a:srgbClr val="00349E"/>
                </a:solidFill>
                <a:latin typeface="微软雅黑" panose="020B0503020204020204" pitchFamily="34" charset="-122"/>
                <a:ea typeface="微软雅黑" panose="020B0503020204020204" pitchFamily="34" charset="-122"/>
                <a:sym typeface="+mn-ea"/>
              </a:rPr>
              <a:t>中的哪一个)相连。</a:t>
            </a:r>
            <a:endParaRPr lang="en-US" altLang="zh-CN" sz="2000" kern="0">
              <a:solidFill>
                <a:srgbClr val="00349E"/>
              </a:solidFill>
              <a:latin typeface="微软雅黑" panose="020B0503020204020204" pitchFamily="34" charset="-122"/>
              <a:ea typeface="微软雅黑" panose="020B0503020204020204" pitchFamily="34" charset="-122"/>
              <a:sym typeface="+mn-ea"/>
            </a:endParaRPr>
          </a:p>
          <a:p>
            <a:pPr marL="342900" lvl="0" indent="-342900" algn="l">
              <a:lnSpc>
                <a:spcPts val="4000"/>
              </a:lnSpc>
              <a:spcBef>
                <a:spcPts val="0"/>
              </a:spcBef>
              <a:buClr>
                <a:srgbClr val="00349E"/>
              </a:buClr>
              <a:buFont typeface="Wingdings" panose="05000000000000000000" charset="0"/>
              <a:buChar char="Ø"/>
            </a:pPr>
            <a:r>
              <a:rPr lang="en-US" altLang="zh-CN" sz="2000" kern="0">
                <a:solidFill>
                  <a:srgbClr val="00349E"/>
                </a:solidFill>
                <a:latin typeface="微软雅黑" panose="020B0503020204020204" pitchFamily="34" charset="-122"/>
                <a:ea typeface="微软雅黑" panose="020B0503020204020204" pitchFamily="34" charset="-122"/>
                <a:sym typeface="+mn-ea"/>
              </a:rPr>
              <a:t>      主8259芯片的ICW</a:t>
            </a:r>
            <a:r>
              <a:rPr lang="zh-CN" altLang="en-US" sz="2000" kern="0" baseline="-25000">
                <a:solidFill>
                  <a:srgbClr val="00349E"/>
                </a:solidFill>
                <a:uFillTx/>
                <a:latin typeface="微软雅黑" panose="020B0503020204020204" pitchFamily="34" charset="-122"/>
                <a:ea typeface="微软雅黑" panose="020B0503020204020204" pitchFamily="34" charset="-122"/>
                <a:sym typeface="+mn-ea"/>
              </a:rPr>
              <a:t>3</a:t>
            </a:r>
            <a:r>
              <a:rPr lang="zh-CN" altLang="en-US" sz="2000" kern="0">
                <a:solidFill>
                  <a:srgbClr val="00349E"/>
                </a:solidFill>
                <a:latin typeface="微软雅黑" panose="020B0503020204020204" pitchFamily="34" charset="-122"/>
                <a:ea typeface="微软雅黑" panose="020B0503020204020204" pitchFamily="34" charset="-122"/>
                <a:sym typeface="+mn-ea"/>
              </a:rPr>
              <a:t>格式</a:t>
            </a:r>
            <a:r>
              <a:rPr lang="en-US" altLang="zh-CN" sz="2000" kern="0">
                <a:solidFill>
                  <a:srgbClr val="00349E"/>
                </a:solidFill>
                <a:latin typeface="微软雅黑" panose="020B0503020204020204" pitchFamily="34" charset="-122"/>
                <a:ea typeface="微软雅黑" panose="020B0503020204020204" pitchFamily="34" charset="-122"/>
                <a:sym typeface="+mn-ea"/>
              </a:rPr>
              <a:t>如图7.12所示。</a:t>
            </a:r>
            <a:endParaRPr lang="en-US" altLang="zh-CN" sz="2000" kern="0">
              <a:solidFill>
                <a:srgbClr val="00349E"/>
              </a:solidFill>
              <a:latin typeface="微软雅黑" panose="020B0503020204020204" pitchFamily="34" charset="-122"/>
              <a:ea typeface="微软雅黑" panose="020B0503020204020204" pitchFamily="34" charset="-122"/>
              <a:sym typeface="+mn-ea"/>
            </a:endParaRPr>
          </a:p>
        </p:txBody>
      </p:sp>
      <p:sp>
        <p:nvSpPr>
          <p:cNvPr id="14" name="文本框 13"/>
          <p:cNvSpPr txBox="1"/>
          <p:nvPr/>
        </p:nvSpPr>
        <p:spPr>
          <a:xfrm>
            <a:off x="2999740" y="5843270"/>
            <a:ext cx="3378200" cy="306705"/>
          </a:xfrm>
          <a:prstGeom prst="rect">
            <a:avLst/>
          </a:prstGeom>
          <a:noFill/>
        </p:spPr>
        <p:txBody>
          <a:bodyPr wrap="square" rtlCol="0">
            <a:spAutoFit/>
          </a:bodyPr>
          <a:p>
            <a:pPr algn="ctr"/>
            <a:r>
              <a:rPr lang="zh-CN" altLang="en-US" sz="1400" b="1"/>
              <a:t>图</a:t>
            </a:r>
            <a:r>
              <a:rPr sz="1400" b="1"/>
              <a:t>7.12 写入主8259芯片的ICW3格式</a:t>
            </a:r>
            <a:endParaRPr sz="1400" b="1"/>
          </a:p>
        </p:txBody>
      </p:sp>
      <p:pic>
        <p:nvPicPr>
          <p:cNvPr id="2" name="图片 63" descr="6t13"/>
          <p:cNvPicPr>
            <a:picLocks noChangeAspect="1"/>
          </p:cNvPicPr>
          <p:nvPr/>
        </p:nvPicPr>
        <p:blipFill>
          <a:blip r:embed="rId1"/>
          <a:stretch>
            <a:fillRect/>
          </a:stretch>
        </p:blipFill>
        <p:spPr>
          <a:xfrm>
            <a:off x="1789430" y="4068445"/>
            <a:ext cx="5282565" cy="1551305"/>
          </a:xfrm>
          <a:prstGeom prst="rect">
            <a:avLst/>
          </a:prstGeom>
          <a:noFill/>
          <a:ln w="9525">
            <a:noFill/>
          </a:ln>
        </p:spPr>
      </p:pic>
      <p:sp>
        <p:nvSpPr>
          <p:cNvPr id="6" name="文本占位符 5"/>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100" name="矩形 99"/>
          <p:cNvSpPr/>
          <p:nvPr/>
        </p:nvSpPr>
        <p:spPr>
          <a:xfrm>
            <a:off x="545465" y="1713230"/>
            <a:ext cx="7816215" cy="684530"/>
          </a:xfrm>
          <a:prstGeom prst="rect">
            <a:avLst/>
          </a:prstGeom>
        </p:spPr>
        <p:txBody>
          <a:bodyPr vert="horz" wrap="square" rtlCol="0">
            <a:normAutofit/>
          </a:bodyPr>
          <a:p>
            <a:pPr marL="0" lvl="0" indent="0" algn="l">
              <a:lnSpc>
                <a:spcPts val="4000"/>
              </a:lnSpc>
              <a:spcBef>
                <a:spcPts val="0"/>
              </a:spcBef>
              <a:buClr>
                <a:srgbClr val="00349E"/>
              </a:buClr>
              <a:buFont typeface="Wingdings" panose="05000000000000000000" charset="0"/>
              <a:buNone/>
            </a:pPr>
            <a:r>
              <a:rPr lang="en-US" altLang="zh-CN" sz="2000" kern="0">
                <a:solidFill>
                  <a:srgbClr val="00349E"/>
                </a:solidFill>
                <a:latin typeface="微软雅黑" panose="020B0503020204020204" pitchFamily="34" charset="-122"/>
                <a:ea typeface="微软雅黑" panose="020B0503020204020204" pitchFamily="34" charset="-122"/>
                <a:sym typeface="+mn-ea"/>
              </a:rPr>
              <a:t>    </a:t>
            </a:r>
            <a:r>
              <a:rPr lang="zh-CN" altLang="en-US" sz="2000" kern="0">
                <a:solidFill>
                  <a:srgbClr val="00349E"/>
                </a:solidFill>
                <a:latin typeface="微软雅黑" panose="020B0503020204020204" pitchFamily="34" charset="-122"/>
                <a:ea typeface="微软雅黑" panose="020B0503020204020204" pitchFamily="34" charset="-122"/>
                <a:sym typeface="+mn-ea"/>
              </a:rPr>
              <a:t>从8259芯片的ICW</a:t>
            </a:r>
            <a:r>
              <a:rPr lang="zh-CN" altLang="en-US" sz="2000" kern="0" baseline="-25000">
                <a:solidFill>
                  <a:srgbClr val="00349E"/>
                </a:solidFill>
                <a:uFillTx/>
                <a:latin typeface="微软雅黑" panose="020B0503020204020204" pitchFamily="34" charset="-122"/>
                <a:ea typeface="微软雅黑" panose="020B0503020204020204" pitchFamily="34" charset="-122"/>
                <a:sym typeface="+mn-ea"/>
              </a:rPr>
              <a:t>3</a:t>
            </a:r>
            <a:r>
              <a:rPr lang="zh-CN" altLang="en-US" sz="2000" kern="0">
                <a:solidFill>
                  <a:srgbClr val="00349E"/>
                </a:solidFill>
                <a:latin typeface="微软雅黑" panose="020B0503020204020204" pitchFamily="34" charset="-122"/>
                <a:ea typeface="微软雅黑" panose="020B0503020204020204" pitchFamily="34" charset="-122"/>
                <a:sym typeface="+mn-ea"/>
              </a:rPr>
              <a:t>格式如图7.13所示。</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p:txBody>
      </p:sp>
      <p:pic>
        <p:nvPicPr>
          <p:cNvPr id="2" name="图片 64" descr="6t14"/>
          <p:cNvPicPr>
            <a:picLocks noChangeAspect="1"/>
          </p:cNvPicPr>
          <p:nvPr/>
        </p:nvPicPr>
        <p:blipFill>
          <a:blip r:embed="rId1"/>
          <a:stretch>
            <a:fillRect/>
          </a:stretch>
        </p:blipFill>
        <p:spPr>
          <a:xfrm>
            <a:off x="1946910" y="2397760"/>
            <a:ext cx="5801995" cy="3186430"/>
          </a:xfrm>
          <a:prstGeom prst="rect">
            <a:avLst/>
          </a:prstGeom>
          <a:noFill/>
          <a:ln w="9525">
            <a:noFill/>
          </a:ln>
        </p:spPr>
      </p:pic>
      <p:sp>
        <p:nvSpPr>
          <p:cNvPr id="6" name="文本框 5"/>
          <p:cNvSpPr txBox="1"/>
          <p:nvPr/>
        </p:nvSpPr>
        <p:spPr>
          <a:xfrm>
            <a:off x="2205990" y="5824855"/>
            <a:ext cx="5080000" cy="306705"/>
          </a:xfrm>
          <a:prstGeom prst="rect">
            <a:avLst/>
          </a:prstGeom>
          <a:noFill/>
          <a:ln w="9525">
            <a:noFill/>
          </a:ln>
        </p:spPr>
        <p:txBody>
          <a:bodyPr>
            <a:spAutoFit/>
          </a:bodyPr>
          <a:p>
            <a:pPr marL="0" indent="0" algn="ctr"/>
            <a:r>
              <a:rPr lang="zh-CN" sz="1400" b="1">
                <a:latin typeface="Times New Roman" panose="02020603050405020304" charset="0"/>
                <a:ea typeface="宋体" panose="02010600030101010101" pitchFamily="2" charset="-122"/>
              </a:rPr>
              <a:t>图</a:t>
            </a:r>
            <a:r>
              <a:rPr lang="en-US" sz="1400" b="1">
                <a:latin typeface="Times New Roman" panose="02020603050405020304" charset="0"/>
                <a:ea typeface="宋体" panose="02010600030101010101" pitchFamily="2" charset="-122"/>
              </a:rPr>
              <a:t>7.13   </a:t>
            </a:r>
            <a:r>
              <a:rPr lang="zh-CN" sz="1400" b="1">
                <a:latin typeface="Times New Roman" panose="02020603050405020304" charset="0"/>
                <a:ea typeface="宋体" panose="02010600030101010101" pitchFamily="2" charset="-122"/>
              </a:rPr>
              <a:t>写入从</a:t>
            </a:r>
            <a:r>
              <a:rPr lang="en-US" sz="1400" b="1">
                <a:latin typeface="Times New Roman" panose="02020603050405020304" charset="0"/>
                <a:ea typeface="宋体" panose="02010600030101010101" pitchFamily="2" charset="-122"/>
              </a:rPr>
              <a:t>8259</a:t>
            </a:r>
            <a:r>
              <a:rPr lang="zh-CN" sz="1400" b="1">
                <a:latin typeface="Times New Roman" panose="02020603050405020304" charset="0"/>
                <a:ea typeface="宋体" panose="02010600030101010101" pitchFamily="2" charset="-122"/>
              </a:rPr>
              <a:t>芯片的</a:t>
            </a:r>
            <a:r>
              <a:rPr lang="en-US" sz="1400" b="1">
                <a:latin typeface="Times New Roman" panose="02020603050405020304" charset="0"/>
                <a:ea typeface="宋体" panose="02010600030101010101" pitchFamily="2" charset="-122"/>
              </a:rPr>
              <a:t>ICW</a:t>
            </a:r>
            <a:r>
              <a:rPr lang="en-US" sz="1400" b="1" baseline="-25000">
                <a:latin typeface="Times New Roman" panose="02020603050405020304" charset="0"/>
                <a:ea typeface="宋体" panose="02010600030101010101" pitchFamily="2" charset="-122"/>
              </a:rPr>
              <a:t>3</a:t>
            </a:r>
            <a:r>
              <a:rPr lang="zh-CN" sz="1400" b="1">
                <a:latin typeface="Times New Roman" panose="02020603050405020304" charset="0"/>
                <a:ea typeface="宋体" panose="02010600030101010101" pitchFamily="2" charset="-122"/>
              </a:rPr>
              <a:t>格式</a:t>
            </a:r>
            <a:endParaRPr lang="zh-CN" altLang="en-US" sz="1400"/>
          </a:p>
        </p:txBody>
      </p:sp>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659890"/>
            <a:ext cx="8229600" cy="1774825"/>
          </a:xfrm>
        </p:spPr>
        <p:txBody>
          <a:bodyPr/>
          <a:p>
            <a:pPr marL="342900" indent="-342900">
              <a:buClr>
                <a:srgbClr val="00349E"/>
              </a:buClr>
              <a:buFont typeface="Wingdings" panose="05000000000000000000" charset="0"/>
              <a:buChar char="Ø"/>
            </a:pPr>
            <a:r>
              <a:rPr lang="zh-CN" altLang="en-US" sz="2000"/>
              <a:t>初始化命令字ICW</a:t>
            </a:r>
            <a:r>
              <a:rPr lang="zh-CN" altLang="en-US" sz="2000" baseline="-25000">
                <a:solidFill>
                  <a:srgbClr val="00349E"/>
                </a:solidFill>
                <a:uFillTx/>
              </a:rPr>
              <a:t>4</a:t>
            </a:r>
            <a:r>
              <a:rPr lang="zh-CN" altLang="en-US" sz="2000"/>
              <a:t>。</a:t>
            </a:r>
            <a:endParaRPr lang="zh-CN" altLang="en-US" sz="2000"/>
          </a:p>
          <a:p>
            <a:r>
              <a:rPr lang="zh-CN" altLang="en-US" sz="2000"/>
              <a:t>        只有当ICW</a:t>
            </a:r>
            <a:r>
              <a:rPr lang="zh-CN" altLang="en-US" sz="2000" baseline="-25000">
                <a:uFillTx/>
              </a:rPr>
              <a:t>1</a:t>
            </a:r>
            <a:r>
              <a:rPr lang="zh-CN" altLang="en-US" sz="2000"/>
              <a:t>中的IC</a:t>
            </a:r>
            <a:r>
              <a:rPr lang="zh-CN" altLang="en-US" sz="2000" baseline="-25000">
                <a:uFillTx/>
              </a:rPr>
              <a:t>4</a:t>
            </a:r>
            <a:r>
              <a:rPr lang="zh-CN" altLang="en-US" sz="2000"/>
              <a:t>（</a:t>
            </a:r>
            <a:r>
              <a:rPr lang="en-US" altLang="zh-CN" sz="2000"/>
              <a:t>D</a:t>
            </a:r>
            <a:r>
              <a:rPr lang="zh-CN" altLang="en-US" sz="2000" baseline="-25000">
                <a:uFillTx/>
              </a:rPr>
              <a:t>0</a:t>
            </a:r>
            <a:r>
              <a:rPr lang="zh-CN" altLang="en-US" sz="2000"/>
              <a:t>）=1时，才需设置ICW</a:t>
            </a:r>
            <a:r>
              <a:rPr lang="zh-CN" altLang="en-US" sz="2000" baseline="-25000">
                <a:uFillTx/>
              </a:rPr>
              <a:t>4</a:t>
            </a:r>
            <a:r>
              <a:rPr lang="zh-CN" altLang="en-US" sz="2000"/>
              <a:t>命令字。D</a:t>
            </a:r>
            <a:r>
              <a:rPr lang="zh-CN" altLang="en-US" sz="2000" baseline="-25000">
                <a:uFillTx/>
              </a:rPr>
              <a:t>7</a:t>
            </a:r>
            <a:r>
              <a:rPr lang="zh-CN" altLang="en-US" sz="2000"/>
              <a:t>、D</a:t>
            </a:r>
            <a:r>
              <a:rPr lang="zh-CN" altLang="en-US" sz="2000" baseline="-25000">
                <a:uFillTx/>
              </a:rPr>
              <a:t>6</a:t>
            </a:r>
            <a:r>
              <a:rPr lang="zh-CN" altLang="en-US" sz="2000"/>
              <a:t>、  D</a:t>
            </a:r>
            <a:r>
              <a:rPr lang="zh-CN" altLang="en-US" sz="2000" baseline="-25000">
                <a:uFillTx/>
              </a:rPr>
              <a:t>5</a:t>
            </a:r>
            <a:r>
              <a:rPr lang="zh-CN" altLang="en-US" sz="2000"/>
              <a:t>是 ICW</a:t>
            </a:r>
            <a:r>
              <a:rPr lang="zh-CN" altLang="en-US" sz="2000" baseline="-25000">
                <a:uFillTx/>
              </a:rPr>
              <a:t>4</a:t>
            </a:r>
            <a:r>
              <a:rPr lang="zh-CN" altLang="en-US" sz="2000"/>
              <a:t>的特征标志，总为0。其格式和各位意义如图7.14所示。</a:t>
            </a:r>
            <a:endParaRPr lang="zh-CN" altLang="en-US" sz="2000"/>
          </a:p>
        </p:txBody>
      </p:sp>
      <p:sp>
        <p:nvSpPr>
          <p:cNvPr id="5" name="标题 4"/>
          <p:cNvSpPr>
            <a:spLocks noGrp="1"/>
          </p:cNvSpPr>
          <p:nvPr>
            <p:ph type="title"/>
          </p:nvPr>
        </p:nvSpPr>
        <p:spPr/>
        <p:txBody>
          <a:bodyPr/>
          <a:p>
            <a:endParaRPr lang="zh-CN" altLang="en-US"/>
          </a:p>
        </p:txBody>
      </p:sp>
      <p:pic>
        <p:nvPicPr>
          <p:cNvPr id="2" name="图片 65" descr="6t15"/>
          <p:cNvPicPr>
            <a:picLocks noChangeAspect="1"/>
          </p:cNvPicPr>
          <p:nvPr/>
        </p:nvPicPr>
        <p:blipFill>
          <a:blip r:embed="rId1"/>
          <a:stretch>
            <a:fillRect/>
          </a:stretch>
        </p:blipFill>
        <p:spPr>
          <a:xfrm>
            <a:off x="1143635" y="3261360"/>
            <a:ext cx="6521450" cy="2789555"/>
          </a:xfrm>
          <a:prstGeom prst="rect">
            <a:avLst/>
          </a:prstGeom>
          <a:noFill/>
          <a:ln w="9525">
            <a:noFill/>
          </a:ln>
        </p:spPr>
      </p:pic>
      <p:sp>
        <p:nvSpPr>
          <p:cNvPr id="6" name="文本框 5"/>
          <p:cNvSpPr txBox="1"/>
          <p:nvPr/>
        </p:nvSpPr>
        <p:spPr>
          <a:xfrm>
            <a:off x="2127250" y="6162675"/>
            <a:ext cx="5080000" cy="306705"/>
          </a:xfrm>
          <a:prstGeom prst="rect">
            <a:avLst/>
          </a:prstGeom>
          <a:noFill/>
          <a:ln w="9525">
            <a:noFill/>
          </a:ln>
        </p:spPr>
        <p:txBody>
          <a:bodyPr>
            <a:spAutoFit/>
          </a:bodyPr>
          <a:p>
            <a:pPr marL="0" indent="0" algn="ctr"/>
            <a:r>
              <a:rPr lang="zh-CN" sz="1400" b="1">
                <a:latin typeface="Times New Roman" panose="02020603050405020304" charset="0"/>
                <a:ea typeface="宋体" panose="02010600030101010101" pitchFamily="2" charset="-122"/>
              </a:rPr>
              <a:t>图</a:t>
            </a:r>
            <a:r>
              <a:rPr lang="en-US" sz="1400" b="1">
                <a:latin typeface="Times New Roman" panose="02020603050405020304" charset="0"/>
                <a:ea typeface="宋体" panose="02010600030101010101" pitchFamily="2" charset="-122"/>
              </a:rPr>
              <a:t>7.1</a:t>
            </a:r>
            <a:r>
              <a:rPr sz="1400" b="1">
                <a:latin typeface="Times New Roman" panose="02020603050405020304" charset="0"/>
                <a:ea typeface="宋体" panose="02010600030101010101" pitchFamily="2" charset="-122"/>
              </a:rPr>
              <a:t>4   8259芯片的ICW4格式</a:t>
            </a:r>
            <a:endParaRPr sz="1400" b="1">
              <a:latin typeface="Times New Roman" panose="02020603050405020304" charset="0"/>
              <a:ea typeface="宋体" panose="02010600030101010101" pitchFamily="2" charset="-122"/>
            </a:endParaRPr>
          </a:p>
        </p:txBody>
      </p:sp>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456690"/>
            <a:ext cx="8229600" cy="1189990"/>
          </a:xfrm>
        </p:spPr>
        <p:txBody>
          <a:bodyPr/>
          <a:p>
            <a:r>
              <a:rPr lang="en-US" altLang="zh-CN" sz="2000"/>
              <a:t>         </a:t>
            </a:r>
            <a:r>
              <a:rPr lang="zh-CN" altLang="en-US" sz="2000"/>
              <a:t>8259的初始化从写入ICW</a:t>
            </a:r>
            <a:r>
              <a:rPr lang="zh-CN" altLang="en-US" sz="2000" baseline="-25000">
                <a:solidFill>
                  <a:srgbClr val="00349E"/>
                </a:solidFill>
                <a:uFillTx/>
              </a:rPr>
              <a:t>1</a:t>
            </a:r>
            <a:r>
              <a:rPr lang="zh-CN" altLang="en-US" sz="2000"/>
              <a:t>开始，然后</a:t>
            </a:r>
            <a:r>
              <a:rPr lang="zh-CN" altLang="en-US" sz="2000">
                <a:solidFill>
                  <a:srgbClr val="FF0000"/>
                </a:solidFill>
              </a:rPr>
              <a:t>顺序</a:t>
            </a:r>
            <a:r>
              <a:rPr lang="zh-CN" altLang="en-US" sz="2000"/>
              <a:t>写入ICW</a:t>
            </a:r>
            <a:r>
              <a:rPr lang="zh-CN" altLang="en-US" sz="2000" baseline="-25000">
                <a:uFillTx/>
              </a:rPr>
              <a:t>2</a:t>
            </a:r>
            <a:r>
              <a:rPr lang="zh-CN" altLang="en-US" sz="2000"/>
              <a:t>、ICW</a:t>
            </a:r>
            <a:r>
              <a:rPr lang="zh-CN" altLang="en-US" sz="2000" baseline="-25000">
                <a:uFillTx/>
              </a:rPr>
              <a:t>3</a:t>
            </a:r>
            <a:r>
              <a:rPr lang="zh-CN" altLang="en-US" sz="2000"/>
              <a:t>、ICW</a:t>
            </a:r>
            <a:r>
              <a:rPr lang="zh-CN" altLang="en-US" sz="2000" baseline="-25000">
                <a:uFillTx/>
              </a:rPr>
              <a:t>4</a:t>
            </a:r>
            <a:r>
              <a:rPr lang="zh-CN" altLang="en-US" sz="2000"/>
              <a:t>，如图7.15所示。</a:t>
            </a:r>
            <a:endParaRPr lang="zh-CN" altLang="en-US" sz="2000"/>
          </a:p>
        </p:txBody>
      </p:sp>
      <p:sp>
        <p:nvSpPr>
          <p:cNvPr id="5" name="标题 4"/>
          <p:cNvSpPr>
            <a:spLocks noGrp="1"/>
          </p:cNvSpPr>
          <p:nvPr>
            <p:ph type="title"/>
          </p:nvPr>
        </p:nvSpPr>
        <p:spPr/>
        <p:txBody>
          <a:bodyPr/>
          <a:p>
            <a:endParaRPr lang="zh-CN" altLang="en-US"/>
          </a:p>
        </p:txBody>
      </p:sp>
      <p:pic>
        <p:nvPicPr>
          <p:cNvPr id="2" name="图片 492" descr="6t16"/>
          <p:cNvPicPr>
            <a:picLocks noChangeAspect="1"/>
          </p:cNvPicPr>
          <p:nvPr/>
        </p:nvPicPr>
        <p:blipFill>
          <a:blip r:embed="rId1"/>
          <a:stretch>
            <a:fillRect/>
          </a:stretch>
        </p:blipFill>
        <p:spPr>
          <a:xfrm>
            <a:off x="3482340" y="2035175"/>
            <a:ext cx="3056890" cy="4070350"/>
          </a:xfrm>
          <a:prstGeom prst="rect">
            <a:avLst/>
          </a:prstGeom>
          <a:noFill/>
          <a:ln w="9525">
            <a:noFill/>
          </a:ln>
        </p:spPr>
      </p:pic>
      <p:sp>
        <p:nvSpPr>
          <p:cNvPr id="6" name="文本框 5"/>
          <p:cNvSpPr txBox="1"/>
          <p:nvPr/>
        </p:nvSpPr>
        <p:spPr>
          <a:xfrm>
            <a:off x="2470785" y="6263640"/>
            <a:ext cx="5080000" cy="306705"/>
          </a:xfrm>
          <a:prstGeom prst="rect">
            <a:avLst/>
          </a:prstGeom>
          <a:noFill/>
          <a:ln w="9525">
            <a:noFill/>
          </a:ln>
        </p:spPr>
        <p:txBody>
          <a:bodyPr>
            <a:spAutoFit/>
          </a:bodyPr>
          <a:p>
            <a:pPr marL="0" indent="0" algn="ctr"/>
            <a:r>
              <a:rPr lang="zh-CN" sz="1400" b="1">
                <a:latin typeface="Times New Roman" panose="02020603050405020304" charset="0"/>
                <a:ea typeface="宋体" panose="02010600030101010101" pitchFamily="2" charset="-122"/>
              </a:rPr>
              <a:t>图</a:t>
            </a:r>
            <a:r>
              <a:rPr lang="en-US" sz="1400" b="1">
                <a:latin typeface="Times New Roman" panose="02020603050405020304" charset="0"/>
                <a:ea typeface="宋体" panose="02010600030101010101" pitchFamily="2" charset="-122"/>
              </a:rPr>
              <a:t>7.15</a:t>
            </a:r>
            <a:r>
              <a:rPr sz="1400" b="1">
                <a:latin typeface="Times New Roman" panose="02020603050405020304" charset="0"/>
                <a:ea typeface="宋体" panose="02010600030101010101" pitchFamily="2" charset="-122"/>
              </a:rPr>
              <a:t>  8259芯片的初始化流程</a:t>
            </a:r>
            <a:endParaRPr sz="1400" b="1">
              <a:latin typeface="Times New Roman" panose="02020603050405020304" charset="0"/>
              <a:ea typeface="宋体" panose="02010600030101010101" pitchFamily="2" charset="-122"/>
            </a:endParaRPr>
          </a:p>
        </p:txBody>
      </p:sp>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469390"/>
            <a:ext cx="8229600" cy="2620010"/>
          </a:xfrm>
        </p:spPr>
        <p:txBody>
          <a:bodyPr/>
          <a:p>
            <a:pPr latinLnBrk="0">
              <a:lnSpc>
                <a:spcPts val="4000"/>
              </a:lnSpc>
              <a:spcBef>
                <a:spcPts val="0"/>
              </a:spcBef>
            </a:pPr>
            <a:r>
              <a:rPr lang="zh-CN" altLang="en-US" sz="2000"/>
              <a:t>⑵ 工作方式编程</a:t>
            </a:r>
            <a:endParaRPr lang="zh-CN" altLang="en-US" sz="2000"/>
          </a:p>
          <a:p>
            <a:pPr latinLnBrk="0">
              <a:lnSpc>
                <a:spcPts val="4000"/>
              </a:lnSpc>
              <a:spcBef>
                <a:spcPts val="0"/>
              </a:spcBef>
            </a:pPr>
            <a:r>
              <a:rPr lang="zh-CN" altLang="en-US" sz="2000"/>
              <a:t>        主要完成对</a:t>
            </a:r>
            <a:r>
              <a:rPr lang="zh-CN" altLang="en-US" sz="2000">
                <a:solidFill>
                  <a:srgbClr val="FF0000"/>
                </a:solidFill>
              </a:rPr>
              <a:t>中断请求的屏蔽</a:t>
            </a:r>
            <a:r>
              <a:rPr lang="zh-CN" altLang="en-US" sz="2000"/>
              <a:t>、</a:t>
            </a:r>
            <a:r>
              <a:rPr lang="zh-CN" altLang="en-US" sz="2000">
                <a:solidFill>
                  <a:srgbClr val="FF0000"/>
                </a:solidFill>
              </a:rPr>
              <a:t>优先级循环控制</a:t>
            </a:r>
            <a:r>
              <a:rPr lang="zh-CN" altLang="en-US" sz="2000"/>
              <a:t>、</a:t>
            </a:r>
            <a:r>
              <a:rPr lang="zh-CN" altLang="en-US" sz="2000">
                <a:solidFill>
                  <a:srgbClr val="FF0000"/>
                </a:solidFill>
              </a:rPr>
              <a:t>中断结束方式</a:t>
            </a:r>
            <a:r>
              <a:rPr lang="zh-CN" altLang="en-US" sz="2000"/>
              <a:t>、</a:t>
            </a:r>
            <a:r>
              <a:rPr lang="zh-CN" altLang="en-US" sz="2000">
                <a:solidFill>
                  <a:srgbClr val="FF0000"/>
                </a:solidFill>
              </a:rPr>
              <a:t>内部控制寄存器的查询</a:t>
            </a:r>
            <a:r>
              <a:rPr lang="zh-CN" altLang="en-US" sz="2000"/>
              <a:t>等。</a:t>
            </a:r>
            <a:endParaRPr lang="zh-CN" altLang="en-US" sz="2000"/>
          </a:p>
          <a:p>
            <a:pPr latinLnBrk="0">
              <a:lnSpc>
                <a:spcPts val="4000"/>
              </a:lnSpc>
              <a:spcBef>
                <a:spcPts val="0"/>
              </a:spcBef>
            </a:pPr>
            <a:r>
              <a:rPr lang="zh-CN" altLang="en-US" sz="2000"/>
              <a:t>        OCW</a:t>
            </a:r>
            <a:r>
              <a:rPr lang="zh-CN" altLang="en-US" sz="2000" baseline="-25000">
                <a:solidFill>
                  <a:srgbClr val="00349E"/>
                </a:solidFill>
                <a:uFillTx/>
              </a:rPr>
              <a:t>1</a:t>
            </a:r>
            <a:r>
              <a:rPr lang="zh-CN" altLang="en-US" sz="2000"/>
              <a:t>~OCW</a:t>
            </a:r>
            <a:r>
              <a:rPr lang="zh-CN" altLang="en-US" sz="2000" baseline="-25000">
                <a:uFillTx/>
              </a:rPr>
              <a:t>3</a:t>
            </a:r>
            <a:r>
              <a:rPr lang="zh-CN" altLang="en-US" sz="2000"/>
              <a:t>3个命令字可由A</a:t>
            </a:r>
            <a:r>
              <a:rPr lang="zh-CN" altLang="en-US" sz="2000" baseline="-25000">
                <a:uFillTx/>
              </a:rPr>
              <a:t>0</a:t>
            </a:r>
            <a:r>
              <a:rPr lang="zh-CN" altLang="en-US" sz="2000"/>
              <a:t>和D</a:t>
            </a:r>
            <a:r>
              <a:rPr lang="zh-CN" altLang="en-US" sz="2000" baseline="-25000">
                <a:uFillTx/>
              </a:rPr>
              <a:t>4</a:t>
            </a:r>
            <a:r>
              <a:rPr lang="zh-CN" altLang="en-US" sz="2000"/>
              <a:t>、D</a:t>
            </a:r>
            <a:r>
              <a:rPr lang="zh-CN" altLang="en-US" sz="2000" baseline="-25000">
                <a:uFillTx/>
              </a:rPr>
              <a:t>3</a:t>
            </a:r>
            <a:r>
              <a:rPr lang="zh-CN" altLang="en-US" sz="2000"/>
              <a:t>两位特征标志加以区分，如表7.2所示。</a:t>
            </a:r>
            <a:endParaRPr lang="zh-CN" altLang="en-US" sz="2000"/>
          </a:p>
        </p:txBody>
      </p:sp>
      <p:sp>
        <p:nvSpPr>
          <p:cNvPr id="5" name="标题 4"/>
          <p:cNvSpPr>
            <a:spLocks noGrp="1"/>
          </p:cNvSpPr>
          <p:nvPr>
            <p:ph type="title"/>
          </p:nvPr>
        </p:nvSpPr>
        <p:spPr/>
        <p:txBody>
          <a:bodyPr/>
          <a:p>
            <a:endParaRPr lang="zh-CN" altLang="en-US"/>
          </a:p>
        </p:txBody>
      </p:sp>
      <p:graphicFrame>
        <p:nvGraphicFramePr>
          <p:cNvPr id="6" name="表格 5"/>
          <p:cNvGraphicFramePr/>
          <p:nvPr/>
        </p:nvGraphicFramePr>
        <p:xfrm>
          <a:off x="2021205" y="4587875"/>
          <a:ext cx="5506720" cy="1675130"/>
        </p:xfrm>
        <a:graphic>
          <a:graphicData uri="http://schemas.openxmlformats.org/drawingml/2006/table">
            <a:tbl>
              <a:tblPr firstRow="1" bandRow="1">
                <a:tableStyleId>{5940675A-B579-460E-94D1-54222C63F5DA}</a:tableStyleId>
              </a:tblPr>
              <a:tblGrid>
                <a:gridCol w="1736725"/>
                <a:gridCol w="1803400"/>
                <a:gridCol w="1966595"/>
              </a:tblGrid>
              <a:tr h="749300">
                <a:tc>
                  <a:txBody>
                    <a:bodyPr/>
                    <a:p>
                      <a:pPr indent="0">
                        <a:buNone/>
                      </a:pPr>
                      <a:r>
                        <a:rPr lang="en-US" sz="1600" b="0">
                          <a:latin typeface="Times New Roman" panose="02020603050405020304" charset="0"/>
                          <a:cs typeface="Times New Roman" panose="02020603050405020304" charset="0"/>
                        </a:rPr>
                        <a:t>    A</a:t>
                      </a:r>
                      <a:r>
                        <a:rPr lang="en-US" sz="1600" b="0" baseline="-25000">
                          <a:latin typeface="Times New Roman" panose="02020603050405020304" charset="0"/>
                          <a:cs typeface="Times New Roman" panose="02020603050405020304" charset="0"/>
                        </a:rPr>
                        <a:t>0</a:t>
                      </a:r>
                      <a:endParaRPr lang="en-US" sz="1600" b="0" baseline="-25000">
                        <a:latin typeface="Times New Roman" panose="02020603050405020304" charset="0"/>
                        <a:cs typeface="Times New Roman" panose="02020603050405020304" charset="0"/>
                      </a:endParaRPr>
                    </a:p>
                    <a:p>
                      <a:pPr indent="0">
                        <a:buNone/>
                      </a:pPr>
                      <a:endParaRPr lang="en-US" sz="1600" b="0" baseline="-25000">
                        <a:latin typeface="Times New Roman" panose="02020603050405020304" charset="0"/>
                        <a:cs typeface="Times New Roman" panose="02020603050405020304" charset="0"/>
                      </a:endParaRPr>
                    </a:p>
                    <a:p>
                      <a:pPr indent="0">
                        <a:buNone/>
                      </a:pPr>
                      <a:r>
                        <a:rPr lang="en-US" sz="1600" b="0" baseline="-25000">
                          <a:latin typeface="Times New Roman" panose="02020603050405020304" charset="0"/>
                          <a:cs typeface="Times New Roman" panose="02020603050405020304" charset="0"/>
                        </a:rPr>
                        <a:t> </a:t>
                      </a:r>
                      <a:r>
                        <a:rPr lang="en-US" sz="1600" b="0">
                          <a:latin typeface="Times New Roman" panose="02020603050405020304" charset="0"/>
                          <a:cs typeface="Times New Roman" panose="02020603050405020304" charset="0"/>
                        </a:rPr>
                        <a:t>D</a:t>
                      </a:r>
                      <a:r>
                        <a:rPr lang="en-US" sz="1600" b="0" baseline="-25000">
                          <a:latin typeface="宋体" panose="02010600030101010101" pitchFamily="2" charset="-122"/>
                          <a:ea typeface="宋体" panose="02010600030101010101" pitchFamily="2" charset="-122"/>
                          <a:cs typeface="宋体" panose="02010600030101010101" pitchFamily="2" charset="-122"/>
                        </a:rPr>
                        <a:t>4</a:t>
                      </a:r>
                      <a:r>
                        <a:rPr lang="en-US" sz="1600" b="0">
                          <a:latin typeface="Times New Roman" panose="02020603050405020304" charset="0"/>
                          <a:cs typeface="Times New Roman" panose="02020603050405020304" charset="0"/>
                        </a:rPr>
                        <a:t>  D</a:t>
                      </a:r>
                      <a:r>
                        <a:rPr lang="en-US" sz="1600" b="0" baseline="-25000">
                          <a:latin typeface="宋体" panose="02010600030101010101" pitchFamily="2" charset="-122"/>
                          <a:ea typeface="宋体" panose="02010600030101010101" pitchFamily="2" charset="-122"/>
                          <a:cs typeface="宋体" panose="02010600030101010101" pitchFamily="2" charset="-122"/>
                        </a:rPr>
                        <a:t>3</a:t>
                      </a:r>
                      <a:endParaRPr lang="en-US" altLang="en-US" sz="16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1">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cs typeface="Times New Roman" panose="02020603050405020304" charset="0"/>
                        </a:rPr>
                        <a:t>0（20H）</a:t>
                      </a:r>
                      <a:endParaRPr lang="en-US" altLang="en-US" sz="16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0">
                          <a:latin typeface="Times New Roman" panose="02020603050405020304" charset="0"/>
                          <a:cs typeface="Times New Roman" panose="02020603050405020304" charset="0"/>
                        </a:rPr>
                        <a:t>1（21H）</a:t>
                      </a:r>
                      <a:endParaRPr lang="en-US" altLang="en-US" sz="16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1">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62915">
                <a:tc>
                  <a:txBody>
                    <a:bodyPr/>
                    <a:p>
                      <a:pPr indent="0">
                        <a:buNone/>
                      </a:pPr>
                      <a:r>
                        <a:rPr lang="en-US" sz="1600" b="0">
                          <a:latin typeface="Times New Roman" panose="02020603050405020304" charset="0"/>
                          <a:cs typeface="Times New Roman" panose="02020603050405020304" charset="0"/>
                        </a:rPr>
                        <a:t>  </a:t>
                      </a:r>
                      <a:r>
                        <a:rPr lang="en-US" sz="1600" b="0">
                          <a:latin typeface="宋体" panose="02010600030101010101" pitchFamily="2" charset="-122"/>
                          <a:ea typeface="宋体" panose="02010600030101010101" pitchFamily="2" charset="-122"/>
                          <a:cs typeface="宋体" panose="02010600030101010101" pitchFamily="2" charset="-122"/>
                        </a:rPr>
                        <a:t>0</a:t>
                      </a:r>
                      <a:r>
                        <a:rPr lang="en-US" sz="1600" b="0">
                          <a:latin typeface="Times New Roman" panose="02020603050405020304" charset="0"/>
                          <a:cs typeface="Times New Roman" panose="02020603050405020304" charset="0"/>
                        </a:rPr>
                        <a:t> </a:t>
                      </a:r>
                      <a:r>
                        <a:rPr lang="en-US" sz="1600" b="0">
                          <a:latin typeface="宋体" panose="02010600030101010101" pitchFamily="2" charset="-122"/>
                          <a:ea typeface="宋体" panose="02010600030101010101" pitchFamily="2" charset="-122"/>
                          <a:cs typeface="宋体" panose="02010600030101010101" pitchFamily="2" charset="-122"/>
                        </a:rPr>
                        <a:t> </a:t>
                      </a:r>
                      <a:r>
                        <a:rPr lang="en-US" sz="1600" b="0">
                          <a:latin typeface="Times New Roman" panose="02020603050405020304" charset="0"/>
                          <a:cs typeface="Times New Roman" panose="02020603050405020304" charset="0"/>
                        </a:rPr>
                        <a:t> 0</a:t>
                      </a:r>
                      <a:endParaRPr lang="en-US" altLang="en-US" sz="16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1">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OCW</a:t>
                      </a:r>
                      <a:r>
                        <a:rPr lang="en-US" sz="1600" b="0" baseline="-25000">
                          <a:latin typeface="宋体" panose="02010600030101010101" pitchFamily="2" charset="-122"/>
                          <a:ea typeface="宋体" panose="02010600030101010101" pitchFamily="2" charset="-122"/>
                          <a:cs typeface="宋体" panose="02010600030101010101" pitchFamily="2" charset="-122"/>
                        </a:rPr>
                        <a:t>2</a:t>
                      </a:r>
                      <a:endParaRPr lang="en-US" altLang="en-US" sz="16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rowSpan="2">
                  <a:txBody>
                    <a:bodyPr/>
                    <a:p>
                      <a:pPr indent="0" algn="ctr">
                        <a:buNone/>
                      </a:pPr>
                      <a:r>
                        <a:rPr lang="en-US" sz="1600" b="0">
                          <a:latin typeface="Times New Roman" panose="02020603050405020304" charset="0"/>
                          <a:cs typeface="Times New Roman" panose="02020603050405020304" charset="0"/>
                        </a:rPr>
                        <a:t>OCW</a:t>
                      </a:r>
                      <a:r>
                        <a:rPr lang="en-US" sz="1600" b="0" baseline="-25000">
                          <a:latin typeface="Times New Roman" panose="02020603050405020304" charset="0"/>
                          <a:cs typeface="Times New Roman" panose="02020603050405020304" charset="0"/>
                        </a:rPr>
                        <a:t>1</a:t>
                      </a:r>
                      <a:endParaRPr lang="en-US" altLang="en-US" sz="16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1">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62915">
                <a:tc>
                  <a:txBody>
                    <a:bodyPr/>
                    <a:p>
                      <a:pPr indent="0">
                        <a:buNone/>
                      </a:pPr>
                      <a:r>
                        <a:rPr lang="en-US" sz="1600" b="0">
                          <a:latin typeface="Times New Roman" panose="02020603050405020304" charset="0"/>
                          <a:cs typeface="Times New Roman" panose="02020603050405020304" charset="0"/>
                        </a:rPr>
                        <a:t> </a:t>
                      </a:r>
                      <a:r>
                        <a:rPr lang="en-US" sz="1600" b="0">
                          <a:latin typeface="宋体" panose="02010600030101010101" pitchFamily="2" charset="-122"/>
                          <a:ea typeface="宋体" panose="02010600030101010101" pitchFamily="2" charset="-122"/>
                          <a:cs typeface="宋体" panose="02010600030101010101" pitchFamily="2" charset="-122"/>
                        </a:rPr>
                        <a:t> </a:t>
                      </a:r>
                      <a:r>
                        <a:rPr lang="en-US" sz="1600" b="0">
                          <a:latin typeface="Times New Roman" panose="02020603050405020304" charset="0"/>
                          <a:cs typeface="Times New Roman" panose="02020603050405020304" charset="0"/>
                        </a:rPr>
                        <a:t>0  </a:t>
                      </a:r>
                      <a:r>
                        <a:rPr lang="en-US" sz="1600" b="0">
                          <a:latin typeface="宋体" panose="02010600030101010101" pitchFamily="2" charset="-122"/>
                          <a:ea typeface="宋体" panose="02010600030101010101" pitchFamily="2" charset="-122"/>
                          <a:cs typeface="宋体" panose="02010600030101010101" pitchFamily="2" charset="-122"/>
                        </a:rPr>
                        <a:t> </a:t>
                      </a:r>
                      <a:r>
                        <a:rPr lang="en-US" sz="1600" b="0">
                          <a:latin typeface="Times New Roman" panose="02020603050405020304" charset="0"/>
                          <a:cs typeface="Times New Roman" panose="02020603050405020304" charset="0"/>
                        </a:rPr>
                        <a:t>1</a:t>
                      </a:r>
                      <a:endParaRPr lang="en-US" altLang="en-US" sz="16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1">
                    <a:lnL>
                      <a:noFill/>
                    </a:lnL>
                    <a:lnR w="12700" cap="flat" cmpd="sng">
                      <a:solidFill>
                        <a:srgbClr val="080000"/>
                      </a:solidFill>
                      <a:prstDash val="solid"/>
                      <a:headEnd type="none" w="med" len="med"/>
                      <a:tailEnd type="none" w="med" len="med"/>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cs typeface="Times New Roman" panose="02020603050405020304" charset="0"/>
                        </a:rPr>
                        <a:t>OCW</a:t>
                      </a:r>
                      <a:r>
                        <a:rPr lang="en-US" sz="1600" b="0" baseline="-25000">
                          <a:latin typeface="Times New Roman" panose="02020603050405020304" charset="0"/>
                          <a:cs typeface="Times New Roman" panose="02020603050405020304" charset="0"/>
                        </a:rPr>
                        <a:t>3</a:t>
                      </a:r>
                      <a:endParaRPr lang="en-US" altLang="en-US" sz="16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905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cap="flat">
                      <a:noFill/>
                    </a:lnR>
                    <a:lnB w="12700" cap="flat" cmpd="sng">
                      <a:solidFill>
                        <a:srgbClr val="080000"/>
                      </a:solidFill>
                      <a:prstDash val="solid"/>
                      <a:headEnd type="none" w="med" len="med"/>
                      <a:tailEnd type="none" w="med" len="med"/>
                    </a:lnB>
                  </a:tcPr>
                </a:tc>
              </a:tr>
            </a:tbl>
          </a:graphicData>
        </a:graphic>
      </p:graphicFrame>
      <p:cxnSp>
        <p:nvCxnSpPr>
          <p:cNvPr id="7" name="直接连接符 6"/>
          <p:cNvCxnSpPr/>
          <p:nvPr/>
        </p:nvCxnSpPr>
        <p:spPr>
          <a:xfrm>
            <a:off x="2038985" y="4707890"/>
            <a:ext cx="1740535" cy="736600"/>
          </a:xfrm>
          <a:prstGeom prst="line">
            <a:avLst/>
          </a:prstGeom>
          <a:ln w="12700" cmpd="sng">
            <a:solidFill>
              <a:srgbClr val="000000"/>
            </a:solidFill>
            <a:prstDash val="solid"/>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2261235" y="4211955"/>
            <a:ext cx="5080000" cy="337185"/>
          </a:xfrm>
          <a:prstGeom prst="rect">
            <a:avLst/>
          </a:prstGeom>
          <a:noFill/>
          <a:ln w="9525">
            <a:noFill/>
          </a:ln>
        </p:spPr>
        <p:txBody>
          <a:bodyPr>
            <a:spAutoFit/>
          </a:bodyPr>
          <a:p>
            <a:pPr marL="0" indent="0" algn="ctr"/>
            <a:r>
              <a:rPr lang="zh-CN" sz="1600" b="1">
                <a:latin typeface="Times New Roman" panose="02020603050405020304" charset="0"/>
                <a:ea typeface="宋体" panose="02010600030101010101" pitchFamily="2" charset="-122"/>
              </a:rPr>
              <a:t>表</a:t>
            </a:r>
            <a:r>
              <a:rPr lang="en-US" sz="1600" b="1">
                <a:latin typeface="Times New Roman" panose="02020603050405020304" charset="0"/>
                <a:ea typeface="宋体" panose="02010600030101010101" pitchFamily="2" charset="-122"/>
              </a:rPr>
              <a:t>7.2  OCW</a:t>
            </a:r>
            <a:r>
              <a:rPr lang="en-US" sz="1600" b="1" baseline="-25000">
                <a:latin typeface="Times New Roman" panose="02020603050405020304" charset="0"/>
                <a:ea typeface="宋体" panose="02010600030101010101" pitchFamily="2" charset="-122"/>
              </a:rPr>
              <a:t>1</a:t>
            </a:r>
            <a:r>
              <a:rPr lang="en-US" sz="1600" b="1">
                <a:latin typeface="Times New Roman" panose="02020603050405020304" charset="0"/>
                <a:ea typeface="宋体" panose="02010600030101010101" pitchFamily="2" charset="-122"/>
              </a:rPr>
              <a:t>~OCW</a:t>
            </a:r>
            <a:r>
              <a:rPr lang="en-US" sz="1600" b="1" baseline="-25000">
                <a:latin typeface="Times New Roman" panose="02020603050405020304" charset="0"/>
                <a:ea typeface="宋体" panose="02010600030101010101" pitchFamily="2" charset="-122"/>
              </a:rPr>
              <a:t>3</a:t>
            </a:r>
            <a:r>
              <a:rPr lang="zh-CN" sz="1600" b="1">
                <a:latin typeface="Times New Roman" panose="02020603050405020304" charset="0"/>
                <a:ea typeface="宋体" panose="02010600030101010101" pitchFamily="2" charset="-122"/>
              </a:rPr>
              <a:t>的地址分配和命名字中的特征标志</a:t>
            </a:r>
            <a:endParaRPr lang="zh-CN" altLang="en-US" sz="1600"/>
          </a:p>
        </p:txBody>
      </p:sp>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65125" y="1469390"/>
            <a:ext cx="8229600" cy="1054100"/>
          </a:xfrm>
        </p:spPr>
        <p:txBody>
          <a:bodyPr/>
          <a:p>
            <a:pPr marL="342900" indent="-342900">
              <a:buClr>
                <a:srgbClr val="002676"/>
              </a:buClr>
              <a:buFont typeface="Wingdings" panose="05000000000000000000" charset="0"/>
              <a:buChar char="Ø"/>
            </a:pPr>
            <a:r>
              <a:rPr lang="zh-CN" altLang="en-US" sz="2000"/>
              <a:t>工作命令字OCW</a:t>
            </a:r>
            <a:r>
              <a:rPr lang="zh-CN" altLang="en-US" sz="2000" baseline="-25000">
                <a:solidFill>
                  <a:srgbClr val="00349E"/>
                </a:solidFill>
                <a:uFillTx/>
              </a:rPr>
              <a:t>1</a:t>
            </a:r>
            <a:endParaRPr lang="zh-CN" altLang="en-US" sz="2000"/>
          </a:p>
          <a:p>
            <a:r>
              <a:rPr lang="zh-CN" altLang="en-US" sz="2000"/>
              <a:t>      用来设置中断源的屏蔽状态并写入IMR中，其格式如图7.16所示。</a:t>
            </a:r>
            <a:endParaRPr lang="zh-CN" altLang="en-US" sz="2000"/>
          </a:p>
        </p:txBody>
      </p:sp>
      <p:sp>
        <p:nvSpPr>
          <p:cNvPr id="5" name="标题 4"/>
          <p:cNvSpPr>
            <a:spLocks noGrp="1"/>
          </p:cNvSpPr>
          <p:nvPr>
            <p:ph type="title"/>
          </p:nvPr>
        </p:nvSpPr>
        <p:spPr/>
        <p:txBody>
          <a:bodyPr/>
          <a:p>
            <a:endParaRPr lang="zh-CN" altLang="en-US"/>
          </a:p>
        </p:txBody>
      </p:sp>
      <p:pic>
        <p:nvPicPr>
          <p:cNvPr id="2" name="图片 495" descr="6t17"/>
          <p:cNvPicPr>
            <a:picLocks noChangeAspect="1"/>
          </p:cNvPicPr>
          <p:nvPr/>
        </p:nvPicPr>
        <p:blipFill>
          <a:blip r:embed="rId1"/>
          <a:stretch>
            <a:fillRect/>
          </a:stretch>
        </p:blipFill>
        <p:spPr>
          <a:xfrm>
            <a:off x="1625600" y="2705100"/>
            <a:ext cx="5892165" cy="592455"/>
          </a:xfrm>
          <a:prstGeom prst="rect">
            <a:avLst/>
          </a:prstGeom>
          <a:noFill/>
          <a:ln w="9525">
            <a:noFill/>
          </a:ln>
        </p:spPr>
      </p:pic>
      <p:sp>
        <p:nvSpPr>
          <p:cNvPr id="100" name="文本框 99"/>
          <p:cNvSpPr txBox="1"/>
          <p:nvPr/>
        </p:nvSpPr>
        <p:spPr>
          <a:xfrm>
            <a:off x="2757170" y="3479165"/>
            <a:ext cx="3628390" cy="337185"/>
          </a:xfrm>
          <a:prstGeom prst="rect">
            <a:avLst/>
          </a:prstGeom>
          <a:noFill/>
          <a:ln w="9525">
            <a:noFill/>
          </a:ln>
        </p:spPr>
        <p:txBody>
          <a:bodyPr wrap="square">
            <a:spAutoFit/>
          </a:bodyPr>
          <a:p>
            <a:pPr marL="0" indent="0" algn="ctr"/>
            <a:r>
              <a:rPr lang="zh-CN" sz="1600" b="1">
                <a:latin typeface="Times New Roman" panose="02020603050405020304" charset="0"/>
                <a:ea typeface="宋体" panose="02010600030101010101" pitchFamily="2" charset="-122"/>
              </a:rPr>
              <a:t>图</a:t>
            </a:r>
            <a:r>
              <a:rPr lang="en-US" sz="1600" b="1">
                <a:latin typeface="Times New Roman" panose="02020603050405020304" charset="0"/>
                <a:ea typeface="宋体" panose="02010600030101010101" pitchFamily="2" charset="-122"/>
              </a:rPr>
              <a:t>7.16   8259</a:t>
            </a:r>
            <a:r>
              <a:rPr lang="zh-CN" sz="1600" b="1">
                <a:latin typeface="Times New Roman" panose="02020603050405020304" charset="0"/>
                <a:ea typeface="宋体" panose="02010600030101010101" pitchFamily="2" charset="-122"/>
              </a:rPr>
              <a:t>的</a:t>
            </a:r>
            <a:r>
              <a:rPr lang="en-US" sz="1600" b="1">
                <a:latin typeface="Times New Roman" panose="02020603050405020304" charset="0"/>
                <a:ea typeface="宋体" panose="02010600030101010101" pitchFamily="2" charset="-122"/>
              </a:rPr>
              <a:t>OCW</a:t>
            </a:r>
            <a:r>
              <a:rPr lang="en-US" sz="1600" b="1" baseline="-25000">
                <a:latin typeface="Times New Roman" panose="02020603050405020304" charset="0"/>
                <a:ea typeface="宋体" panose="02010600030101010101" pitchFamily="2" charset="-122"/>
              </a:rPr>
              <a:t>1</a:t>
            </a:r>
            <a:r>
              <a:rPr lang="zh-CN" sz="1600" b="1">
                <a:latin typeface="Times New Roman" panose="02020603050405020304" charset="0"/>
                <a:ea typeface="宋体" panose="02010600030101010101" pitchFamily="2" charset="-122"/>
              </a:rPr>
              <a:t>格式</a:t>
            </a:r>
            <a:endParaRPr lang="zh-CN" altLang="en-US" sz="1600"/>
          </a:p>
        </p:txBody>
      </p:sp>
      <p:sp>
        <p:nvSpPr>
          <p:cNvPr id="6" name="矩形 5"/>
          <p:cNvSpPr/>
          <p:nvPr/>
        </p:nvSpPr>
        <p:spPr>
          <a:xfrm>
            <a:off x="703580" y="3816350"/>
            <a:ext cx="7736840" cy="2331720"/>
          </a:xfrm>
          <a:prstGeom prst="rect">
            <a:avLst/>
          </a:prstGeom>
        </p:spPr>
        <p:txBody>
          <a:bodyPr vert="horz" wrap="square" rtlCol="0">
            <a:normAutofit/>
          </a:bodyPr>
          <a:p>
            <a:pPr marL="0" lvl="0" indent="0" algn="l" eaLnBrk="1" latinLnBrk="0" hangingPunct="1">
              <a:lnSpc>
                <a:spcPts val="4000"/>
              </a:lnSpc>
              <a:spcBef>
                <a:spcPts val="0"/>
              </a:spcBef>
              <a:buClr>
                <a:srgbClr val="002676"/>
              </a:buClr>
              <a:buFont typeface="Wingdings" panose="05000000000000000000" charset="0"/>
              <a:buNone/>
            </a:pPr>
            <a:r>
              <a:rPr lang="en-US" altLang="zh-CN" sz="2000" kern="0">
                <a:solidFill>
                  <a:srgbClr val="00349E"/>
                </a:solidFill>
                <a:latin typeface="微软雅黑" panose="020B0503020204020204" pitchFamily="34" charset="-122"/>
                <a:ea typeface="微软雅黑" panose="020B0503020204020204" pitchFamily="34" charset="-122"/>
                <a:sym typeface="+mn-ea"/>
              </a:rPr>
              <a:t>      </a:t>
            </a:r>
            <a:r>
              <a:rPr lang="zh-CN" altLang="en-US" sz="2000" kern="0">
                <a:solidFill>
                  <a:srgbClr val="00349E"/>
                </a:solidFill>
                <a:latin typeface="微软雅黑" panose="020B0503020204020204" pitchFamily="34" charset="-122"/>
                <a:ea typeface="微软雅黑" panose="020B0503020204020204" pitchFamily="34" charset="-122"/>
                <a:sym typeface="+mn-ea"/>
              </a:rPr>
              <a:t>例如：IBM-PC机OCW</a:t>
            </a:r>
            <a:r>
              <a:rPr lang="zh-CN" altLang="en-US" sz="2000" kern="0" baseline="-25000">
                <a:solidFill>
                  <a:srgbClr val="00349E"/>
                </a:solidFill>
                <a:uFillTx/>
                <a:latin typeface="微软雅黑" panose="020B0503020204020204" pitchFamily="34" charset="-122"/>
                <a:ea typeface="微软雅黑" panose="020B0503020204020204" pitchFamily="34" charset="-122"/>
                <a:sym typeface="+mn-ea"/>
              </a:rPr>
              <a:t>1</a:t>
            </a:r>
            <a:r>
              <a:rPr lang="zh-CN" altLang="en-US" sz="2000" kern="0">
                <a:solidFill>
                  <a:srgbClr val="00349E"/>
                </a:solidFill>
                <a:latin typeface="微软雅黑" panose="020B0503020204020204" pitchFamily="34" charset="-122"/>
                <a:ea typeface="微软雅黑" panose="020B0503020204020204" pitchFamily="34" charset="-122"/>
                <a:sym typeface="+mn-ea"/>
              </a:rPr>
              <a:t>的口地址为21H，若需屏蔽IR</a:t>
            </a:r>
            <a:r>
              <a:rPr lang="zh-CN" altLang="en-US" sz="2000" kern="0" baseline="-25000">
                <a:solidFill>
                  <a:srgbClr val="00349E"/>
                </a:solidFill>
                <a:uFillTx/>
                <a:latin typeface="微软雅黑" panose="020B0503020204020204" pitchFamily="34" charset="-122"/>
                <a:ea typeface="微软雅黑" panose="020B0503020204020204" pitchFamily="34" charset="-122"/>
                <a:sym typeface="+mn-ea"/>
              </a:rPr>
              <a:t>4</a:t>
            </a:r>
            <a:r>
              <a:rPr lang="zh-CN" altLang="en-US" sz="2000" kern="0">
                <a:solidFill>
                  <a:srgbClr val="00349E"/>
                </a:solidFill>
                <a:latin typeface="微软雅黑" panose="020B0503020204020204" pitchFamily="34" charset="-122"/>
                <a:ea typeface="微软雅黑" panose="020B0503020204020204" pitchFamily="34" charset="-122"/>
                <a:sym typeface="+mn-ea"/>
              </a:rPr>
              <a:t>、IR</a:t>
            </a:r>
            <a:r>
              <a:rPr lang="zh-CN" altLang="en-US" sz="2000" kern="0" baseline="-25000">
                <a:solidFill>
                  <a:srgbClr val="00349E"/>
                </a:solidFill>
                <a:uFillTx/>
                <a:latin typeface="微软雅黑" panose="020B0503020204020204" pitchFamily="34" charset="-122"/>
                <a:ea typeface="微软雅黑" panose="020B0503020204020204" pitchFamily="34" charset="-122"/>
                <a:sym typeface="+mn-ea"/>
              </a:rPr>
              <a:t>5</a:t>
            </a:r>
            <a:r>
              <a:rPr lang="zh-CN" altLang="en-US" sz="2000" kern="0">
                <a:solidFill>
                  <a:srgbClr val="00349E"/>
                </a:solidFill>
                <a:latin typeface="微软雅黑" panose="020B0503020204020204" pitchFamily="34" charset="-122"/>
                <a:ea typeface="微软雅黑" panose="020B0503020204020204" pitchFamily="34" charset="-122"/>
                <a:sym typeface="+mn-ea"/>
              </a:rPr>
              <a:t>，则OCW</a:t>
            </a:r>
            <a:r>
              <a:rPr lang="zh-CN" altLang="en-US" sz="2000" kern="0" baseline="-25000">
                <a:solidFill>
                  <a:srgbClr val="00349E"/>
                </a:solidFill>
                <a:uFillTx/>
                <a:latin typeface="微软雅黑" panose="020B0503020204020204" pitchFamily="34" charset="-122"/>
                <a:ea typeface="微软雅黑" panose="020B0503020204020204" pitchFamily="34" charset="-122"/>
                <a:sym typeface="+mn-ea"/>
              </a:rPr>
              <a:t>1</a:t>
            </a:r>
            <a:r>
              <a:rPr lang="zh-CN" altLang="en-US" sz="2000" kern="0">
                <a:solidFill>
                  <a:srgbClr val="00349E"/>
                </a:solidFill>
                <a:latin typeface="微软雅黑" panose="020B0503020204020204" pitchFamily="34" charset="-122"/>
                <a:ea typeface="微软雅黑" panose="020B0503020204020204" pitchFamily="34" charset="-122"/>
                <a:sym typeface="+mn-ea"/>
              </a:rPr>
              <a:t>=30H。写入IMR中的OCW</a:t>
            </a:r>
            <a:r>
              <a:rPr lang="zh-CN" altLang="en-US" sz="2000" kern="0" baseline="-25000">
                <a:solidFill>
                  <a:srgbClr val="00349E"/>
                </a:solidFill>
                <a:uFillTx/>
                <a:latin typeface="微软雅黑" panose="020B0503020204020204" pitchFamily="34" charset="-122"/>
                <a:ea typeface="微软雅黑" panose="020B0503020204020204" pitchFamily="34" charset="-122"/>
                <a:sym typeface="+mn-ea"/>
              </a:rPr>
              <a:t>1</a:t>
            </a:r>
            <a:r>
              <a:rPr lang="zh-CN" altLang="en-US" sz="2000" kern="0">
                <a:solidFill>
                  <a:srgbClr val="00349E"/>
                </a:solidFill>
                <a:latin typeface="微软雅黑" panose="020B0503020204020204" pitchFamily="34" charset="-122"/>
                <a:ea typeface="微软雅黑" panose="020B0503020204020204" pitchFamily="34" charset="-122"/>
                <a:sym typeface="+mn-ea"/>
              </a:rPr>
              <a:t>可用以下程序: </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marL="0" lvl="0" indent="0" algn="l" eaLnBrk="1" latinLnBrk="0" hangingPunct="1">
              <a:lnSpc>
                <a:spcPts val="4000"/>
              </a:lnSpc>
              <a:spcBef>
                <a:spcPts val="0"/>
              </a:spcBef>
              <a:buClr>
                <a:srgbClr val="002676"/>
              </a:buClr>
              <a:buFont typeface="Wingdings" panose="05000000000000000000" charset="0"/>
              <a:buNone/>
            </a:pPr>
            <a:r>
              <a:rPr lang="zh-CN" altLang="en-US" sz="2000" kern="0">
                <a:solidFill>
                  <a:srgbClr val="00349E"/>
                </a:solidFill>
                <a:latin typeface="微软雅黑" panose="020B0503020204020204" pitchFamily="34" charset="-122"/>
                <a:ea typeface="微软雅黑" panose="020B0503020204020204" pitchFamily="34" charset="-122"/>
                <a:sym typeface="+mn-ea"/>
              </a:rPr>
              <a:t>                                MOV    AL，30H</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marL="0" lvl="0" indent="0" algn="l" eaLnBrk="1" latinLnBrk="0" hangingPunct="1">
              <a:lnSpc>
                <a:spcPts val="4000"/>
              </a:lnSpc>
              <a:spcBef>
                <a:spcPts val="0"/>
              </a:spcBef>
              <a:buClr>
                <a:srgbClr val="002676"/>
              </a:buClr>
              <a:buFont typeface="Wingdings" panose="05000000000000000000" charset="0"/>
              <a:buNone/>
            </a:pPr>
            <a:r>
              <a:rPr lang="zh-CN" altLang="en-US" sz="2000" kern="0">
                <a:solidFill>
                  <a:srgbClr val="00349E"/>
                </a:solidFill>
                <a:latin typeface="微软雅黑" panose="020B0503020204020204" pitchFamily="34" charset="-122"/>
                <a:ea typeface="微软雅黑" panose="020B0503020204020204" pitchFamily="34" charset="-122"/>
                <a:sym typeface="+mn-ea"/>
              </a:rPr>
              <a:t>                                OUT    21H，AL</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p:txBody>
      </p:sp>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659890"/>
            <a:ext cx="8229600" cy="1685290"/>
          </a:xfrm>
        </p:spPr>
        <p:txBody>
          <a:bodyPr/>
          <a:p>
            <a:pPr marL="342900" indent="-342900">
              <a:buClr>
                <a:srgbClr val="00349E"/>
              </a:buClr>
              <a:buFont typeface="Wingdings" panose="05000000000000000000" charset="0"/>
              <a:buChar char="Ø"/>
            </a:pPr>
            <a:r>
              <a:rPr lang="en-US" altLang="zh-CN" sz="2000"/>
              <a:t> </a:t>
            </a:r>
            <a:r>
              <a:rPr lang="zh-CN" altLang="en-US" sz="2000"/>
              <a:t>工作命令字OCW</a:t>
            </a:r>
            <a:r>
              <a:rPr lang="zh-CN" altLang="en-US" sz="2000" baseline="-25000">
                <a:solidFill>
                  <a:srgbClr val="00349E"/>
                </a:solidFill>
                <a:uFillTx/>
              </a:rPr>
              <a:t>2</a:t>
            </a:r>
            <a:endParaRPr lang="zh-CN" altLang="en-US" sz="2000"/>
          </a:p>
          <a:p>
            <a:r>
              <a:rPr lang="zh-CN" altLang="en-US" sz="2000"/>
              <a:t>      用于控制中断结束方式及修改优先权管理方式。命令字格式如图7.17所示。</a:t>
            </a:r>
            <a:endParaRPr lang="zh-CN" altLang="en-US" sz="2000"/>
          </a:p>
        </p:txBody>
      </p:sp>
      <p:sp>
        <p:nvSpPr>
          <p:cNvPr id="5" name="标题 4"/>
          <p:cNvSpPr>
            <a:spLocks noGrp="1"/>
          </p:cNvSpPr>
          <p:nvPr>
            <p:ph type="title"/>
          </p:nvPr>
        </p:nvSpPr>
        <p:spPr/>
        <p:txBody>
          <a:bodyPr/>
          <a:p>
            <a:endParaRPr lang="zh-CN" altLang="en-US"/>
          </a:p>
        </p:txBody>
      </p:sp>
      <p:pic>
        <p:nvPicPr>
          <p:cNvPr id="2" name="图片 76" descr="6t18"/>
          <p:cNvPicPr>
            <a:picLocks noChangeAspect="1"/>
          </p:cNvPicPr>
          <p:nvPr/>
        </p:nvPicPr>
        <p:blipFill>
          <a:blip r:embed="rId1"/>
          <a:stretch>
            <a:fillRect/>
          </a:stretch>
        </p:blipFill>
        <p:spPr>
          <a:xfrm>
            <a:off x="1646555" y="2856230"/>
            <a:ext cx="6121400" cy="3053715"/>
          </a:xfrm>
          <a:prstGeom prst="rect">
            <a:avLst/>
          </a:prstGeom>
          <a:noFill/>
          <a:ln w="9525">
            <a:noFill/>
          </a:ln>
        </p:spPr>
      </p:pic>
      <p:sp>
        <p:nvSpPr>
          <p:cNvPr id="100" name="文本框 99"/>
          <p:cNvSpPr txBox="1"/>
          <p:nvPr/>
        </p:nvSpPr>
        <p:spPr>
          <a:xfrm>
            <a:off x="2167255" y="6061710"/>
            <a:ext cx="5080000" cy="337185"/>
          </a:xfrm>
          <a:prstGeom prst="rect">
            <a:avLst/>
          </a:prstGeom>
          <a:noFill/>
          <a:ln w="9525">
            <a:noFill/>
          </a:ln>
        </p:spPr>
        <p:txBody>
          <a:bodyPr>
            <a:spAutoFit/>
          </a:bodyPr>
          <a:p>
            <a:pPr marL="0" indent="0" algn="ctr"/>
            <a:r>
              <a:rPr lang="zh-CN" sz="1600" b="1">
                <a:latin typeface="Times New Roman" panose="02020603050405020304" charset="0"/>
                <a:ea typeface="宋体" panose="02010600030101010101" pitchFamily="2" charset="-122"/>
              </a:rPr>
              <a:t>图</a:t>
            </a:r>
            <a:r>
              <a:rPr lang="en-US" sz="1600" b="1">
                <a:latin typeface="Times New Roman" panose="02020603050405020304" charset="0"/>
                <a:ea typeface="宋体" panose="02010600030101010101" pitchFamily="2" charset="-122"/>
              </a:rPr>
              <a:t>7.17   8259</a:t>
            </a:r>
            <a:r>
              <a:rPr lang="zh-CN" sz="1600" b="1">
                <a:latin typeface="Times New Roman" panose="02020603050405020304" charset="0"/>
                <a:ea typeface="宋体" panose="02010600030101010101" pitchFamily="2" charset="-122"/>
              </a:rPr>
              <a:t>的</a:t>
            </a:r>
            <a:r>
              <a:rPr lang="en-US" sz="1600" b="1">
                <a:latin typeface="Times New Roman" panose="02020603050405020304" charset="0"/>
                <a:ea typeface="宋体" panose="02010600030101010101" pitchFamily="2" charset="-122"/>
              </a:rPr>
              <a:t>OCW2</a:t>
            </a:r>
            <a:r>
              <a:rPr lang="zh-CN" sz="1600" b="1">
                <a:latin typeface="Times New Roman" panose="02020603050405020304" charset="0"/>
                <a:ea typeface="宋体" panose="02010600030101010101" pitchFamily="2" charset="-122"/>
              </a:rPr>
              <a:t>格式</a:t>
            </a:r>
            <a:endParaRPr lang="zh-CN" altLang="en-US" sz="1600"/>
          </a:p>
        </p:txBody>
      </p:sp>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98450" y="287338"/>
            <a:ext cx="6172200" cy="563562"/>
          </a:xfrm>
        </p:spPr>
        <p:txBody>
          <a:bodyPr/>
          <a:p>
            <a:endParaRPr lang="zh-CN" altLang="en-US"/>
          </a:p>
        </p:txBody>
      </p:sp>
      <p:sp>
        <p:nvSpPr>
          <p:cNvPr id="4" name="矩形 3"/>
          <p:cNvSpPr/>
          <p:nvPr/>
        </p:nvSpPr>
        <p:spPr>
          <a:xfrm>
            <a:off x="404495" y="1499870"/>
            <a:ext cx="8335010" cy="5168900"/>
          </a:xfrm>
          <a:prstGeom prst="rect">
            <a:avLst/>
          </a:prstGeom>
        </p:spPr>
        <p:txBody>
          <a:bodyPr vert="horz" wrap="square" rtlCol="0">
            <a:normAutofit/>
          </a:bodyPr>
          <a:p>
            <a:pPr lvl="0" algn="l" eaLnBrk="1" latinLnBrk="0" hangingPunct="1">
              <a:lnSpc>
                <a:spcPts val="3500"/>
              </a:lnSpc>
              <a:spcBef>
                <a:spcPts val="0"/>
              </a:spcBef>
              <a:buClr>
                <a:schemeClr val="hlink"/>
              </a:buClr>
              <a:buFont typeface="Wingdings" panose="05000000000000000000" pitchFamily="2" charset="2"/>
            </a:pPr>
            <a:r>
              <a:rPr lang="zh-CN" altLang="en-US" sz="2000" kern="0">
                <a:solidFill>
                  <a:srgbClr val="00349E"/>
                </a:solidFill>
                <a:latin typeface="微软雅黑" panose="020B0503020204020204" pitchFamily="34" charset="-122"/>
                <a:ea typeface="微软雅黑" panose="020B0503020204020204" pitchFamily="34" charset="-122"/>
                <a:sym typeface="+mn-ea"/>
              </a:rPr>
              <a:t>⑶ 按接口是否可编程：可以分为</a:t>
            </a:r>
            <a:r>
              <a:rPr lang="zh-CN" altLang="en-US" sz="2000" kern="0">
                <a:solidFill>
                  <a:srgbClr val="FF0000"/>
                </a:solidFill>
                <a:latin typeface="微软雅黑" panose="020B0503020204020204" pitchFamily="34" charset="-122"/>
                <a:ea typeface="微软雅黑" panose="020B0503020204020204" pitchFamily="34" charset="-122"/>
                <a:sym typeface="+mn-ea"/>
              </a:rPr>
              <a:t>可编程</a:t>
            </a:r>
            <a:r>
              <a:rPr lang="zh-CN" altLang="en-US" sz="2000" kern="0">
                <a:solidFill>
                  <a:srgbClr val="00349E"/>
                </a:solidFill>
                <a:latin typeface="微软雅黑" panose="020B0503020204020204" pitchFamily="34" charset="-122"/>
                <a:ea typeface="微软雅黑" panose="020B0503020204020204" pitchFamily="34" charset="-122"/>
                <a:sym typeface="+mn-ea"/>
              </a:rPr>
              <a:t>接口和</a:t>
            </a:r>
            <a:r>
              <a:rPr lang="zh-CN" altLang="en-US" sz="2000" kern="0">
                <a:solidFill>
                  <a:srgbClr val="FF0000"/>
                </a:solidFill>
                <a:latin typeface="微软雅黑" panose="020B0503020204020204" pitchFamily="34" charset="-122"/>
                <a:ea typeface="微软雅黑" panose="020B0503020204020204" pitchFamily="34" charset="-122"/>
                <a:sym typeface="+mn-ea"/>
              </a:rPr>
              <a:t>不可编程</a:t>
            </a:r>
            <a:r>
              <a:rPr lang="zh-CN" altLang="en-US" sz="2000" kern="0">
                <a:solidFill>
                  <a:srgbClr val="00349E"/>
                </a:solidFill>
                <a:latin typeface="微软雅黑" panose="020B0503020204020204" pitchFamily="34" charset="-122"/>
                <a:ea typeface="微软雅黑" panose="020B0503020204020204" pitchFamily="34" charset="-122"/>
                <a:sym typeface="+mn-ea"/>
              </a:rPr>
              <a:t>接口。</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500"/>
              </a:lnSpc>
              <a:spcBef>
                <a:spcPts val="0"/>
              </a:spcBef>
              <a:buClr>
                <a:schemeClr val="hlink"/>
              </a:buClr>
              <a:buFont typeface="Wingdings" panose="05000000000000000000" pitchFamily="2" charset="2"/>
            </a:pPr>
            <a:r>
              <a:rPr lang="zh-CN" altLang="en-US" sz="2000" kern="0">
                <a:solidFill>
                  <a:srgbClr val="FF0000"/>
                </a:solidFill>
                <a:latin typeface="微软雅黑" panose="020B0503020204020204" pitchFamily="34" charset="-122"/>
                <a:ea typeface="微软雅黑" panose="020B0503020204020204" pitchFamily="34" charset="-122"/>
                <a:sym typeface="+mn-ea"/>
              </a:rPr>
              <a:t>    可编程接口</a:t>
            </a:r>
            <a:r>
              <a:rPr lang="zh-CN" altLang="en-US" sz="2000" kern="0">
                <a:solidFill>
                  <a:srgbClr val="00349E"/>
                </a:solidFill>
                <a:latin typeface="微软雅黑" panose="020B0503020204020204" pitchFamily="34" charset="-122"/>
                <a:ea typeface="微软雅黑" panose="020B0503020204020204" pitchFamily="34" charset="-122"/>
                <a:sym typeface="+mn-ea"/>
              </a:rPr>
              <a:t>：是指在不改变接口硬件的情况下，可通过编程修改接口的操作参数，改变接口的工作方式和工作状态，从而提高接口功能的灵活性。</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500"/>
              </a:lnSpc>
              <a:spcBef>
                <a:spcPts val="0"/>
              </a:spcBef>
              <a:buClr>
                <a:schemeClr val="hlink"/>
              </a:buClr>
              <a:buFont typeface="Wingdings" panose="05000000000000000000" pitchFamily="2" charset="2"/>
            </a:pPr>
            <a:r>
              <a:rPr lang="zh-CN" altLang="en-US" sz="2000" kern="0">
                <a:solidFill>
                  <a:srgbClr val="FF0000"/>
                </a:solidFill>
                <a:latin typeface="微软雅黑" panose="020B0503020204020204" pitchFamily="34" charset="-122"/>
                <a:ea typeface="微软雅黑" panose="020B0503020204020204" pitchFamily="34" charset="-122"/>
                <a:sym typeface="+mn-ea"/>
              </a:rPr>
              <a:t>   不可编程接口</a:t>
            </a:r>
            <a:r>
              <a:rPr lang="zh-CN" altLang="en-US" sz="2000" kern="0">
                <a:solidFill>
                  <a:srgbClr val="00349E"/>
                </a:solidFill>
                <a:latin typeface="微软雅黑" panose="020B0503020204020204" pitchFamily="34" charset="-122"/>
                <a:ea typeface="微软雅黑" panose="020B0503020204020204" pitchFamily="34" charset="-122"/>
                <a:sym typeface="+mn-ea"/>
              </a:rPr>
              <a:t>：是指接口的工作方式和工作状态完全由接口硬件电路决定，用户不可通过编程加以修改。</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500"/>
              </a:lnSpc>
              <a:spcBef>
                <a:spcPts val="0"/>
              </a:spcBef>
              <a:buClr>
                <a:schemeClr val="hlink"/>
              </a:buClr>
              <a:buFont typeface="Wingdings" panose="05000000000000000000" pitchFamily="2" charset="2"/>
            </a:pPr>
            <a:r>
              <a:rPr lang="zh-CN" altLang="en-US" sz="2000" kern="0">
                <a:solidFill>
                  <a:srgbClr val="00349E"/>
                </a:solidFill>
                <a:latin typeface="微软雅黑" panose="020B0503020204020204" pitchFamily="34" charset="-122"/>
                <a:ea typeface="微软雅黑" panose="020B0503020204020204" pitchFamily="34" charset="-122"/>
                <a:sym typeface="+mn-ea"/>
              </a:rPr>
              <a:t>⑷ 按时序控制方式：可以分为</a:t>
            </a:r>
            <a:r>
              <a:rPr lang="zh-CN" altLang="en-US" sz="2000" kern="0">
                <a:solidFill>
                  <a:srgbClr val="FF0000"/>
                </a:solidFill>
                <a:latin typeface="微软雅黑" panose="020B0503020204020204" pitchFamily="34" charset="-122"/>
                <a:ea typeface="微软雅黑" panose="020B0503020204020204" pitchFamily="34" charset="-122"/>
                <a:sym typeface="+mn-ea"/>
              </a:rPr>
              <a:t>同步</a:t>
            </a:r>
            <a:r>
              <a:rPr lang="zh-CN" altLang="en-US" sz="2000" kern="0">
                <a:solidFill>
                  <a:srgbClr val="00349E"/>
                </a:solidFill>
                <a:latin typeface="微软雅黑" panose="020B0503020204020204" pitchFamily="34" charset="-122"/>
                <a:ea typeface="微软雅黑" panose="020B0503020204020204" pitchFamily="34" charset="-122"/>
                <a:sym typeface="+mn-ea"/>
              </a:rPr>
              <a:t>接口和</a:t>
            </a:r>
            <a:r>
              <a:rPr lang="zh-CN" altLang="en-US" sz="2000" kern="0">
                <a:solidFill>
                  <a:srgbClr val="FF0000"/>
                </a:solidFill>
                <a:latin typeface="微软雅黑" panose="020B0503020204020204" pitchFamily="34" charset="-122"/>
                <a:ea typeface="微软雅黑" panose="020B0503020204020204" pitchFamily="34" charset="-122"/>
                <a:sym typeface="+mn-ea"/>
              </a:rPr>
              <a:t>异步</a:t>
            </a:r>
            <a:r>
              <a:rPr lang="zh-CN" altLang="en-US" sz="2000" kern="0">
                <a:solidFill>
                  <a:srgbClr val="00349E"/>
                </a:solidFill>
                <a:latin typeface="微软雅黑" panose="020B0503020204020204" pitchFamily="34" charset="-122"/>
                <a:ea typeface="微软雅黑" panose="020B0503020204020204" pitchFamily="34" charset="-122"/>
                <a:sym typeface="+mn-ea"/>
              </a:rPr>
              <a:t>接口。</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500"/>
              </a:lnSpc>
              <a:spcBef>
                <a:spcPts val="0"/>
              </a:spcBef>
              <a:buClr>
                <a:schemeClr val="hlink"/>
              </a:buClr>
              <a:buFont typeface="Wingdings" panose="05000000000000000000" pitchFamily="2" charset="2"/>
            </a:pPr>
            <a:r>
              <a:rPr lang="zh-CN" altLang="en-US" sz="2000" kern="0">
                <a:solidFill>
                  <a:srgbClr val="00349E"/>
                </a:solidFill>
                <a:latin typeface="微软雅黑" panose="020B0503020204020204" pitchFamily="34" charset="-122"/>
                <a:ea typeface="微软雅黑" panose="020B0503020204020204" pitchFamily="34" charset="-122"/>
                <a:sym typeface="+mn-ea"/>
              </a:rPr>
              <a:t>    </a:t>
            </a:r>
            <a:r>
              <a:rPr lang="zh-CN" altLang="en-US" sz="2000" kern="0">
                <a:solidFill>
                  <a:srgbClr val="FF0000"/>
                </a:solidFill>
                <a:latin typeface="微软雅黑" panose="020B0503020204020204" pitchFamily="34" charset="-122"/>
                <a:ea typeface="微软雅黑" panose="020B0503020204020204" pitchFamily="34" charset="-122"/>
                <a:sym typeface="+mn-ea"/>
              </a:rPr>
              <a:t>同步接口：</a:t>
            </a:r>
            <a:r>
              <a:rPr lang="zh-CN" altLang="en-US" sz="2000" kern="0">
                <a:solidFill>
                  <a:srgbClr val="00349E"/>
                </a:solidFill>
                <a:latin typeface="微软雅黑" panose="020B0503020204020204" pitchFamily="34" charset="-122"/>
                <a:ea typeface="微软雅黑" panose="020B0503020204020204" pitchFamily="34" charset="-122"/>
                <a:sym typeface="+mn-ea"/>
              </a:rPr>
              <a:t>是指接口与系统总线之间信息的传送，由统一的时序信号同步控制。</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a:p>
            <a:pPr lvl="0" algn="l" eaLnBrk="1" latinLnBrk="0" hangingPunct="1">
              <a:lnSpc>
                <a:spcPts val="3500"/>
              </a:lnSpc>
              <a:spcBef>
                <a:spcPts val="0"/>
              </a:spcBef>
              <a:buClr>
                <a:schemeClr val="hlink"/>
              </a:buClr>
              <a:buFont typeface="Wingdings" panose="05000000000000000000" pitchFamily="2" charset="2"/>
            </a:pPr>
            <a:r>
              <a:rPr lang="zh-CN" altLang="en-US" sz="2000" kern="0">
                <a:solidFill>
                  <a:srgbClr val="FF0000"/>
                </a:solidFill>
                <a:latin typeface="微软雅黑" panose="020B0503020204020204" pitchFamily="34" charset="-122"/>
                <a:ea typeface="微软雅黑" panose="020B0503020204020204" pitchFamily="34" charset="-122"/>
                <a:sym typeface="+mn-ea"/>
              </a:rPr>
              <a:t>    异步接口：</a:t>
            </a:r>
            <a:r>
              <a:rPr lang="zh-CN" altLang="en-US" sz="2000" kern="0">
                <a:solidFill>
                  <a:srgbClr val="00349E"/>
                </a:solidFill>
                <a:latin typeface="微软雅黑" panose="020B0503020204020204" pitchFamily="34" charset="-122"/>
                <a:ea typeface="微软雅黑" panose="020B0503020204020204" pitchFamily="34" charset="-122"/>
                <a:sym typeface="+mn-ea"/>
              </a:rPr>
              <a:t>是指接口与系统总线之间、接口与外围设备之间的信息传送不受统一的时序信号控制，而由异步应答方式传送。</a:t>
            </a:r>
            <a:endParaRPr lang="zh-CN" altLang="en-US" sz="2000" kern="0">
              <a:solidFill>
                <a:srgbClr val="00349E"/>
              </a:solidFill>
              <a:latin typeface="微软雅黑" panose="020B0503020204020204" pitchFamily="34" charset="-122"/>
              <a:ea typeface="微软雅黑" panose="020B0503020204020204" pitchFamily="34" charset="-122"/>
              <a:sym typeface="+mn-ea"/>
            </a:endParaRPr>
          </a:p>
        </p:txBody>
      </p:sp>
      <p:sp>
        <p:nvSpPr>
          <p:cNvPr id="5" name="文本占位符 4"/>
          <p:cNvSpPr>
            <a:spLocks noGrp="1"/>
          </p:cNvSpPr>
          <p:nvPr>
            <p:ph type="body" sz="quarter" idx="10"/>
          </p:nvPr>
        </p:nvSpPr>
        <p:spPr>
          <a:xfrm>
            <a:off x="448310" y="990600"/>
            <a:ext cx="3622040" cy="576580"/>
          </a:xfrm>
        </p:spPr>
        <p:txBody>
          <a:bodyPr/>
          <a:p>
            <a:r>
              <a:t>7.1  输入/输出系统概述</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659890"/>
            <a:ext cx="8229600" cy="976630"/>
          </a:xfrm>
        </p:spPr>
        <p:txBody>
          <a:bodyPr/>
          <a:p>
            <a:r>
              <a:rPr lang="zh-CN" altLang="en-US" sz="2000"/>
              <a:t>OCW</a:t>
            </a:r>
            <a:r>
              <a:rPr lang="zh-CN" altLang="en-US" sz="2000" baseline="-25000">
                <a:solidFill>
                  <a:srgbClr val="00349E"/>
                </a:solidFill>
                <a:uFillTx/>
              </a:rPr>
              <a:t>2</a:t>
            </a:r>
            <a:r>
              <a:rPr lang="zh-CN" altLang="en-US" sz="2000"/>
              <a:t>工作命令与R、SL、EOI 3位编码的关系如表7.3所示。</a:t>
            </a:r>
            <a:endParaRPr lang="zh-CN" altLang="en-US"/>
          </a:p>
          <a:p>
            <a:pPr algn="ctr"/>
            <a:r>
              <a:rPr lang="zh-CN" altLang="en-US" sz="1600" b="1"/>
              <a:t>表7.3 OCM2与R、SL、EOI 3位编码的关系</a:t>
            </a:r>
            <a:endParaRPr lang="zh-CN" altLang="en-US" sz="1600" b="1"/>
          </a:p>
        </p:txBody>
      </p:sp>
      <p:sp>
        <p:nvSpPr>
          <p:cNvPr id="5" name="标题 4"/>
          <p:cNvSpPr>
            <a:spLocks noGrp="1"/>
          </p:cNvSpPr>
          <p:nvPr>
            <p:ph type="title"/>
          </p:nvPr>
        </p:nvSpPr>
        <p:spPr/>
        <p:txBody>
          <a:bodyPr/>
          <a:p>
            <a:endParaRPr lang="zh-CN" altLang="en-US"/>
          </a:p>
        </p:txBody>
      </p:sp>
      <p:graphicFrame>
        <p:nvGraphicFramePr>
          <p:cNvPr id="6" name="表格 5"/>
          <p:cNvGraphicFramePr/>
          <p:nvPr/>
        </p:nvGraphicFramePr>
        <p:xfrm>
          <a:off x="916305" y="2743200"/>
          <a:ext cx="7110095" cy="3331845"/>
        </p:xfrm>
        <a:graphic>
          <a:graphicData uri="http://schemas.openxmlformats.org/drawingml/2006/table">
            <a:tbl>
              <a:tblPr firstRow="1" bandRow="1">
                <a:tableStyleId>{5940675A-B579-460E-94D1-54222C63F5DA}</a:tableStyleId>
              </a:tblPr>
              <a:tblGrid>
                <a:gridCol w="1381125"/>
                <a:gridCol w="1371600"/>
                <a:gridCol w="1371600"/>
                <a:gridCol w="2985770"/>
              </a:tblGrid>
              <a:tr h="370205">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R</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a:noFill/>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SL</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EOI</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操    作</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080000"/>
                      </a:solidFill>
                      <a:prstDash val="solid"/>
                      <a:headEnd type="none" w="med" len="med"/>
                      <a:tailEnd type="none" w="med" len="med"/>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0205">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0</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0</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1</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buNone/>
                      </a:pPr>
                      <a:r>
                        <a:rPr lang="en-US" sz="1600" b="1">
                          <a:latin typeface="宋体" panose="02010600030101010101" pitchFamily="2" charset="-122"/>
                          <a:ea typeface="宋体" panose="02010600030101010101" pitchFamily="2" charset="-122"/>
                          <a:cs typeface="宋体" panose="02010600030101010101" pitchFamily="2" charset="-122"/>
                        </a:rPr>
                        <a:t>正常EOI中断结束命令</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370205">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0</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a:noFill/>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1</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1</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1">
                          <a:latin typeface="宋体" panose="02010600030101010101" pitchFamily="2" charset="-122"/>
                          <a:ea typeface="宋体" panose="02010600030101010101" pitchFamily="2" charset="-122"/>
                          <a:cs typeface="宋体" panose="02010600030101010101" pitchFamily="2" charset="-122"/>
                        </a:rPr>
                        <a:t>特殊EOI中断结束命令</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080000"/>
                      </a:solidFill>
                      <a:prstDash val="solid"/>
                      <a:headEnd type="none" w="med" len="med"/>
                      <a:tailEnd type="none" w="med" len="med"/>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r h="370205">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1</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0</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0</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buNone/>
                      </a:pPr>
                      <a:r>
                        <a:rPr lang="en-US" sz="1600" b="1">
                          <a:latin typeface="宋体" panose="02010600030101010101" pitchFamily="2" charset="-122"/>
                          <a:ea typeface="宋体" panose="02010600030101010101" pitchFamily="2" charset="-122"/>
                          <a:cs typeface="宋体" panose="02010600030101010101" pitchFamily="2" charset="-122"/>
                        </a:rPr>
                        <a:t>置自动、循环、优先级方式</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370205">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1</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0</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1</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600" b="1">
                          <a:latin typeface="宋体" panose="02010600030101010101" pitchFamily="2" charset="-122"/>
                          <a:ea typeface="宋体" panose="02010600030101010101" pitchFamily="2" charset="-122"/>
                          <a:cs typeface="宋体" panose="02010600030101010101" pitchFamily="2" charset="-122"/>
                        </a:rPr>
                        <a:t>自动、循环、正常中断结束方式</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080000"/>
                      </a:solidFill>
                      <a:prstDash val="solid"/>
                      <a:headEnd type="none" w="med" len="med"/>
                      <a:tailEnd type="none" w="med" len="med"/>
                    </a:lnL>
                    <a:lnR cap="flat">
                      <a:noFill/>
                    </a:lnR>
                    <a:lnT cap="flat">
                      <a:noFill/>
                    </a:lnT>
                    <a:lnB cap="flat">
                      <a:noFill/>
                    </a:lnB>
                    <a:lnTlToBr>
                      <a:noFill/>
                    </a:lnTlToBr>
                    <a:lnBlToTr>
                      <a:noFill/>
                    </a:lnBlToTr>
                    <a:noFill/>
                  </a:tcPr>
                </a:tc>
              </a:tr>
              <a:tr h="370205">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0</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a:noFill/>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0</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0</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1">
                          <a:latin typeface="宋体" panose="02010600030101010101" pitchFamily="2" charset="-122"/>
                          <a:ea typeface="宋体" panose="02010600030101010101" pitchFamily="2" charset="-122"/>
                          <a:cs typeface="宋体" panose="02010600030101010101" pitchFamily="2" charset="-122"/>
                        </a:rPr>
                        <a:t>自动、循环复位命令</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080000"/>
                      </a:solidFill>
                      <a:prstDash val="solid"/>
                      <a:headEnd type="none" w="med" len="med"/>
                      <a:tailEnd type="none" w="med" len="med"/>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r h="370205">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1</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1</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0</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buNone/>
                      </a:pPr>
                      <a:r>
                        <a:rPr lang="en-US" sz="1600" b="1">
                          <a:latin typeface="宋体" panose="02010600030101010101" pitchFamily="2" charset="-122"/>
                          <a:ea typeface="宋体" panose="02010600030101010101" pitchFamily="2" charset="-122"/>
                          <a:cs typeface="宋体" panose="02010600030101010101" pitchFamily="2" charset="-122"/>
                        </a:rPr>
                        <a:t>特殊EOI循环置位命令</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370205">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1</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a:noFill/>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1</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1</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1">
                          <a:latin typeface="宋体" panose="02010600030101010101" pitchFamily="2" charset="-122"/>
                          <a:ea typeface="宋体" panose="02010600030101010101" pitchFamily="2" charset="-122"/>
                          <a:cs typeface="宋体" panose="02010600030101010101" pitchFamily="2" charset="-122"/>
                        </a:rPr>
                        <a:t>特殊EOI循环命令</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080000"/>
                      </a:solidFill>
                      <a:prstDash val="solid"/>
                      <a:headEnd type="none" w="med" len="med"/>
                      <a:tailEnd type="none" w="med" len="med"/>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r h="370205">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0</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1</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0</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1">
                          <a:latin typeface="宋体" panose="02010600030101010101" pitchFamily="2" charset="-122"/>
                          <a:ea typeface="宋体" panose="02010600030101010101" pitchFamily="2" charset="-122"/>
                          <a:cs typeface="宋体" panose="02010600030101010101" pitchFamily="2" charset="-122"/>
                        </a:rPr>
                        <a:t>无意义</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71755" marB="0" vert="horz" anchor="t">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02410"/>
            <a:ext cx="8229600" cy="1494790"/>
          </a:xfrm>
        </p:spPr>
        <p:txBody>
          <a:bodyPr/>
          <a:p>
            <a:pPr marL="342900" indent="-342900">
              <a:buClr>
                <a:srgbClr val="002676"/>
              </a:buClr>
              <a:buFont typeface="Wingdings" panose="05000000000000000000" charset="0"/>
              <a:buChar char="Ø"/>
            </a:pPr>
            <a:r>
              <a:rPr lang="zh-CN" altLang="en-US" sz="2000"/>
              <a:t> 工作命令字OCW</a:t>
            </a:r>
            <a:r>
              <a:rPr lang="zh-CN" altLang="en-US" sz="2000" baseline="-25000">
                <a:solidFill>
                  <a:srgbClr val="00349E"/>
                </a:solidFill>
                <a:uFillTx/>
              </a:rPr>
              <a:t>3</a:t>
            </a:r>
            <a:endParaRPr lang="zh-CN" altLang="en-US" sz="2000"/>
          </a:p>
          <a:p>
            <a:r>
              <a:rPr lang="zh-CN" altLang="en-US" sz="2000"/>
              <a:t>      用于设定特殊的屏蔽方式和查询方式，及读取IRR/ISR寄存器等。命令字格式如图7.18所示。</a:t>
            </a:r>
            <a:endParaRPr lang="zh-CN" altLang="en-US" sz="2000"/>
          </a:p>
        </p:txBody>
      </p:sp>
      <p:sp>
        <p:nvSpPr>
          <p:cNvPr id="5" name="标题 4"/>
          <p:cNvSpPr>
            <a:spLocks noGrp="1"/>
          </p:cNvSpPr>
          <p:nvPr>
            <p:ph type="title"/>
          </p:nvPr>
        </p:nvSpPr>
        <p:spPr/>
        <p:txBody>
          <a:bodyPr/>
          <a:p>
            <a:endParaRPr lang="zh-CN" altLang="en-US"/>
          </a:p>
        </p:txBody>
      </p:sp>
      <p:pic>
        <p:nvPicPr>
          <p:cNvPr id="2" name="图片 77" descr="6t19"/>
          <p:cNvPicPr>
            <a:picLocks noChangeAspect="1"/>
          </p:cNvPicPr>
          <p:nvPr/>
        </p:nvPicPr>
        <p:blipFill>
          <a:blip r:embed="rId1"/>
          <a:stretch>
            <a:fillRect/>
          </a:stretch>
        </p:blipFill>
        <p:spPr>
          <a:xfrm>
            <a:off x="1242060" y="2997200"/>
            <a:ext cx="7089775" cy="2924175"/>
          </a:xfrm>
          <a:prstGeom prst="rect">
            <a:avLst/>
          </a:prstGeom>
          <a:noFill/>
          <a:ln w="9525">
            <a:noFill/>
          </a:ln>
        </p:spPr>
      </p:pic>
      <p:sp>
        <p:nvSpPr>
          <p:cNvPr id="100" name="文本框 99"/>
          <p:cNvSpPr txBox="1"/>
          <p:nvPr/>
        </p:nvSpPr>
        <p:spPr>
          <a:xfrm>
            <a:off x="1774825" y="6061710"/>
            <a:ext cx="5080000" cy="337185"/>
          </a:xfrm>
          <a:prstGeom prst="rect">
            <a:avLst/>
          </a:prstGeom>
          <a:noFill/>
          <a:ln w="9525">
            <a:noFill/>
          </a:ln>
        </p:spPr>
        <p:txBody>
          <a:bodyPr>
            <a:spAutoFit/>
          </a:bodyPr>
          <a:p>
            <a:pPr marL="0" indent="0" algn="ctr"/>
            <a:r>
              <a:rPr lang="zh-CN" sz="1600" b="1">
                <a:latin typeface="Times New Roman" panose="02020603050405020304" charset="0"/>
                <a:ea typeface="宋体" panose="02010600030101010101" pitchFamily="2" charset="-122"/>
              </a:rPr>
              <a:t>图</a:t>
            </a:r>
            <a:r>
              <a:rPr lang="en-US" sz="1600" b="1">
                <a:latin typeface="Times New Roman" panose="02020603050405020304" charset="0"/>
                <a:ea typeface="宋体" panose="02010600030101010101" pitchFamily="2" charset="-122"/>
              </a:rPr>
              <a:t>7.18   8259</a:t>
            </a:r>
            <a:r>
              <a:rPr lang="zh-CN" sz="1600" b="1">
                <a:latin typeface="Times New Roman" panose="02020603050405020304" charset="0"/>
                <a:ea typeface="宋体" panose="02010600030101010101" pitchFamily="2" charset="-122"/>
              </a:rPr>
              <a:t>的</a:t>
            </a:r>
            <a:r>
              <a:rPr lang="en-US" sz="1600" b="1">
                <a:latin typeface="Times New Roman" panose="02020603050405020304" charset="0"/>
                <a:ea typeface="宋体" panose="02010600030101010101" pitchFamily="2" charset="-122"/>
              </a:rPr>
              <a:t>OCW</a:t>
            </a:r>
            <a:r>
              <a:rPr lang="en-US" sz="1600" b="1" baseline="-25000">
                <a:latin typeface="Times New Roman" panose="02020603050405020304" charset="0"/>
                <a:ea typeface="宋体" panose="02010600030101010101" pitchFamily="2" charset="-122"/>
              </a:rPr>
              <a:t>3</a:t>
            </a:r>
            <a:r>
              <a:rPr lang="zh-CN" sz="1600" b="1">
                <a:latin typeface="Times New Roman" panose="02020603050405020304" charset="0"/>
                <a:ea typeface="宋体" panose="02010600030101010101" pitchFamily="2" charset="-122"/>
              </a:rPr>
              <a:t>格式</a:t>
            </a:r>
            <a:endParaRPr lang="zh-CN" altLang="en-US" sz="1600"/>
          </a:p>
        </p:txBody>
      </p:sp>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67180"/>
            <a:ext cx="8229600" cy="4906010"/>
          </a:xfrm>
        </p:spPr>
        <p:txBody>
          <a:bodyPr/>
          <a:p>
            <a:pPr latinLnBrk="0">
              <a:lnSpc>
                <a:spcPts val="4000"/>
              </a:lnSpc>
              <a:spcBef>
                <a:spcPts val="0"/>
              </a:spcBef>
            </a:pPr>
            <a:r>
              <a:rPr lang="zh-CN" altLang="en-US" sz="2000"/>
              <a:t>5. 80x86微机的中断控制器</a:t>
            </a:r>
            <a:endParaRPr lang="zh-CN" altLang="en-US" sz="2000"/>
          </a:p>
          <a:p>
            <a:pPr latinLnBrk="0">
              <a:lnSpc>
                <a:spcPts val="4000"/>
              </a:lnSpc>
              <a:spcBef>
                <a:spcPts val="0"/>
              </a:spcBef>
            </a:pPr>
            <a:r>
              <a:rPr lang="zh-CN" altLang="en-US" sz="2000"/>
              <a:t>⑴ PC/XT微机的中断控制器</a:t>
            </a:r>
            <a:endParaRPr lang="zh-CN" altLang="en-US" sz="2000"/>
          </a:p>
          <a:p>
            <a:pPr latinLnBrk="0">
              <a:lnSpc>
                <a:spcPts val="4000"/>
              </a:lnSpc>
              <a:spcBef>
                <a:spcPts val="0"/>
              </a:spcBef>
            </a:pPr>
            <a:r>
              <a:rPr lang="zh-CN" altLang="en-US" sz="2000"/>
              <a:t>        PC/XT微机的中断控制器的核心部件是一个8259A芯片，通过该芯片扩展出8根可屏蔽中断线IRQ</a:t>
            </a:r>
            <a:r>
              <a:rPr lang="zh-CN" altLang="en-US" sz="2000" baseline="-25000">
                <a:uFillTx/>
              </a:rPr>
              <a:t>0</a:t>
            </a:r>
            <a:r>
              <a:rPr lang="zh-CN" altLang="en-US" sz="2000"/>
              <a:t>～IRQ</a:t>
            </a:r>
            <a:r>
              <a:rPr lang="zh-CN" altLang="en-US" sz="2000" baseline="-25000">
                <a:uFillTx/>
              </a:rPr>
              <a:t>7</a:t>
            </a:r>
            <a:r>
              <a:rPr lang="zh-CN" altLang="en-US" sz="2000"/>
              <a:t>，接外部中断源。</a:t>
            </a:r>
            <a:endParaRPr lang="zh-CN" altLang="en-US" sz="2000"/>
          </a:p>
          <a:p>
            <a:pPr latinLnBrk="0">
              <a:lnSpc>
                <a:spcPts val="4000"/>
              </a:lnSpc>
              <a:spcBef>
                <a:spcPts val="0"/>
              </a:spcBef>
            </a:pPr>
            <a:r>
              <a:rPr lang="zh-CN" altLang="en-US" sz="2000"/>
              <a:t>        PC/XT微机系统的8级可屏蔽中断中，0、1、3、4、5、6、7已分别为系统配置的8253定时器、键盘、异步通信卡、硬盘、软盘和并行打印机等设备所占用，只有第2级中断IRQ</a:t>
            </a:r>
            <a:r>
              <a:rPr lang="zh-CN" altLang="en-US" sz="2000" baseline="-25000">
                <a:solidFill>
                  <a:srgbClr val="00349E"/>
                </a:solidFill>
                <a:uFillTx/>
              </a:rPr>
              <a:t>2</a:t>
            </a:r>
            <a:r>
              <a:rPr lang="zh-CN" altLang="en-US" sz="2000"/>
              <a:t>未用，可供用户使用。用户可以采用在用户接口板上附加8259A中断控制器的办法，将系统板上的8259A中断请求线进行扩充。</a:t>
            </a:r>
            <a:endParaRPr lang="zh-CN" altLang="en-US" sz="2000"/>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13478"/>
            <a:ext cx="8229600" cy="4263752"/>
          </a:xfrm>
        </p:spPr>
        <p:txBody>
          <a:bodyPr/>
          <a:p>
            <a:pPr latinLnBrk="0">
              <a:lnSpc>
                <a:spcPts val="4000"/>
              </a:lnSpc>
              <a:spcBef>
                <a:spcPts val="0"/>
              </a:spcBef>
            </a:pPr>
            <a:r>
              <a:rPr lang="en-US" altLang="zh-CN" sz="2000"/>
              <a:t>   </a:t>
            </a:r>
            <a:r>
              <a:rPr lang="zh-CN" altLang="en-US" sz="2000"/>
              <a:t>在进行中断扩充时，应注意以下几点: </a:t>
            </a:r>
            <a:endParaRPr lang="zh-CN" altLang="en-US" sz="2000"/>
          </a:p>
          <a:p>
            <a:pPr latinLnBrk="0">
              <a:lnSpc>
                <a:spcPts val="4000"/>
              </a:lnSpc>
              <a:spcBef>
                <a:spcPts val="0"/>
              </a:spcBef>
            </a:pPr>
            <a:r>
              <a:rPr lang="zh-CN" altLang="en-US" sz="2000"/>
              <a:t>① 应选定系统暂不用的中断请求线进行扩充，一般0、1、6、7级中断是不能占用的。</a:t>
            </a:r>
            <a:endParaRPr lang="zh-CN" altLang="en-US" sz="2000"/>
          </a:p>
          <a:p>
            <a:pPr latinLnBrk="0">
              <a:lnSpc>
                <a:spcPts val="4000"/>
              </a:lnSpc>
              <a:spcBef>
                <a:spcPts val="0"/>
              </a:spcBef>
            </a:pPr>
            <a:r>
              <a:rPr lang="zh-CN" altLang="en-US" sz="2000"/>
              <a:t>② 为附加的8259A分配两个端口地址，且不要与系统板上的I/O端口地址冲突。</a:t>
            </a:r>
            <a:endParaRPr lang="zh-CN" altLang="en-US" sz="2000"/>
          </a:p>
          <a:p>
            <a:pPr latinLnBrk="0">
              <a:lnSpc>
                <a:spcPts val="4000"/>
              </a:lnSpc>
              <a:spcBef>
                <a:spcPts val="0"/>
              </a:spcBef>
            </a:pPr>
            <a:r>
              <a:rPr lang="zh-CN" altLang="en-US" sz="2000"/>
              <a:t>③ 在中断系统开始工作之前，必须对附加的8259A进行初始化编程，以设定其工作方式。而系统板上的8259A初始化由系统在启动时自动完成。</a:t>
            </a:r>
            <a:endParaRPr lang="zh-CN" altLang="en-US" sz="2000"/>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67453"/>
            <a:ext cx="8229600" cy="4263752"/>
          </a:xfrm>
        </p:spPr>
        <p:txBody>
          <a:bodyPr/>
          <a:p>
            <a:pPr latinLnBrk="0">
              <a:lnSpc>
                <a:spcPts val="4000"/>
              </a:lnSpc>
              <a:spcBef>
                <a:spcPts val="0"/>
              </a:spcBef>
            </a:pPr>
            <a:r>
              <a:rPr lang="zh-CN" altLang="en-US" sz="2000"/>
              <a:t>⑵ PC/AT微机的中断控制器</a:t>
            </a:r>
            <a:endParaRPr lang="zh-CN" altLang="en-US" sz="2000"/>
          </a:p>
          <a:p>
            <a:pPr latinLnBrk="0">
              <a:lnSpc>
                <a:spcPts val="4000"/>
              </a:lnSpc>
              <a:spcBef>
                <a:spcPts val="0"/>
              </a:spcBef>
            </a:pPr>
            <a:r>
              <a:rPr lang="zh-CN" altLang="en-US" sz="2000"/>
              <a:t>         PC/AT微机系统的中断控制器由一个主片8259A和一个从片8259A组成，通过3个级联端CAS</a:t>
            </a:r>
            <a:r>
              <a:rPr lang="zh-CN" altLang="en-US" sz="2000" baseline="-25000">
                <a:solidFill>
                  <a:srgbClr val="00349E"/>
                </a:solidFill>
                <a:uFillTx/>
              </a:rPr>
              <a:t>2</a:t>
            </a:r>
            <a:r>
              <a:rPr lang="zh-CN" altLang="en-US" sz="2000"/>
              <a:t>～CAS</a:t>
            </a:r>
            <a:r>
              <a:rPr lang="zh-CN" altLang="en-US" sz="2000" baseline="-25000">
                <a:uFillTx/>
              </a:rPr>
              <a:t>0</a:t>
            </a:r>
            <a:r>
              <a:rPr lang="zh-CN" altLang="en-US" sz="2000"/>
              <a:t>发生关联，</a:t>
            </a:r>
            <a:r>
              <a:rPr lang="zh-CN" altLang="en-US" sz="2000">
                <a:solidFill>
                  <a:srgbClr val="FF0000"/>
                </a:solidFill>
              </a:rPr>
              <a:t>主片的INT</a:t>
            </a:r>
            <a:r>
              <a:rPr lang="zh-CN" altLang="en-US" sz="2000"/>
              <a:t>端接至CPU的INTR端，而</a:t>
            </a:r>
            <a:r>
              <a:rPr lang="zh-CN" altLang="en-US" sz="2000">
                <a:solidFill>
                  <a:srgbClr val="FF0000"/>
                </a:solidFill>
              </a:rPr>
              <a:t>从片的INT</a:t>
            </a:r>
            <a:r>
              <a:rPr lang="zh-CN" altLang="en-US" sz="2000"/>
              <a:t>端连接到主片的IR</a:t>
            </a:r>
            <a:r>
              <a:rPr lang="zh-CN" altLang="en-US" sz="2000" baseline="-25000">
                <a:uFillTx/>
              </a:rPr>
              <a:t>2</a:t>
            </a:r>
            <a:r>
              <a:rPr lang="zh-CN" altLang="en-US" sz="2000"/>
              <a:t>端，从而形成一个具有15级向量中断的硬件中断系统。在这种以主、从8259A级联的系统中，从片管理的8级中断请求经过排队判优后，再参与到主片前8级的排队判优。</a:t>
            </a:r>
            <a:endParaRPr lang="zh-CN" altLang="en-US" sz="2000"/>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67453"/>
            <a:ext cx="8229600" cy="4263752"/>
          </a:xfrm>
        </p:spPr>
        <p:txBody>
          <a:bodyPr/>
          <a:p>
            <a:pPr latinLnBrk="0">
              <a:lnSpc>
                <a:spcPts val="4000"/>
              </a:lnSpc>
              <a:spcBef>
                <a:spcPts val="0"/>
              </a:spcBef>
            </a:pPr>
            <a:r>
              <a:rPr lang="zh-CN" altLang="en-US" sz="2000"/>
              <a:t>⑵ PC/AT微机的中断控制器</a:t>
            </a:r>
            <a:endParaRPr lang="zh-CN" altLang="en-US" sz="2000"/>
          </a:p>
          <a:p>
            <a:pPr latinLnBrk="0">
              <a:lnSpc>
                <a:spcPts val="4000"/>
              </a:lnSpc>
              <a:spcBef>
                <a:spcPts val="0"/>
              </a:spcBef>
            </a:pPr>
            <a:r>
              <a:rPr lang="zh-CN" altLang="en-US" sz="2000"/>
              <a:t>         PC/AT微机系统的中断控制器由一个主片8259A和一个从片8259A组成，通过3个级联端CAS</a:t>
            </a:r>
            <a:r>
              <a:rPr lang="zh-CN" altLang="en-US" sz="2000" baseline="-25000">
                <a:solidFill>
                  <a:srgbClr val="00349E"/>
                </a:solidFill>
                <a:uFillTx/>
              </a:rPr>
              <a:t>2</a:t>
            </a:r>
            <a:r>
              <a:rPr lang="zh-CN" altLang="en-US" sz="2000"/>
              <a:t>～CAS</a:t>
            </a:r>
            <a:r>
              <a:rPr lang="zh-CN" altLang="en-US" sz="2000" baseline="-25000">
                <a:uFillTx/>
              </a:rPr>
              <a:t>0</a:t>
            </a:r>
            <a:r>
              <a:rPr lang="zh-CN" altLang="en-US" sz="2000"/>
              <a:t>发生关联，</a:t>
            </a:r>
            <a:r>
              <a:rPr lang="zh-CN" altLang="en-US" sz="2000">
                <a:solidFill>
                  <a:srgbClr val="FF0000"/>
                </a:solidFill>
              </a:rPr>
              <a:t>主片的INT</a:t>
            </a:r>
            <a:r>
              <a:rPr lang="zh-CN" altLang="en-US" sz="2000"/>
              <a:t>端接至CPU的INTR端，而</a:t>
            </a:r>
            <a:r>
              <a:rPr lang="zh-CN" altLang="en-US" sz="2000">
                <a:solidFill>
                  <a:srgbClr val="FF0000"/>
                </a:solidFill>
              </a:rPr>
              <a:t>从片的INT</a:t>
            </a:r>
            <a:r>
              <a:rPr lang="zh-CN" altLang="en-US" sz="2000"/>
              <a:t>端连接到主片的IR</a:t>
            </a:r>
            <a:r>
              <a:rPr lang="zh-CN" altLang="en-US" sz="2000" baseline="-25000">
                <a:uFillTx/>
              </a:rPr>
              <a:t>2</a:t>
            </a:r>
            <a:r>
              <a:rPr lang="zh-CN" altLang="en-US" sz="2000"/>
              <a:t>端，从而形成一个具有15级向量中断的硬件中断系统。在这种以主、从8259A级联的系统中，从片管理的8级中断请求经过排队判优后，再参与到主片前8级的排队判优。</a:t>
            </a:r>
            <a:endParaRPr lang="zh-CN" altLang="en-US" sz="2000"/>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48310" y="1423670"/>
            <a:ext cx="8229600" cy="5041265"/>
          </a:xfrm>
        </p:spPr>
        <p:txBody>
          <a:bodyPr/>
          <a:p>
            <a:pPr latinLnBrk="0">
              <a:lnSpc>
                <a:spcPts val="4000"/>
              </a:lnSpc>
              <a:spcBef>
                <a:spcPts val="0"/>
              </a:spcBef>
            </a:pPr>
            <a:r>
              <a:rPr lang="zh-CN" altLang="en-US" sz="2000"/>
              <a:t>⑶ 80386/80486微机的中断控制器</a:t>
            </a:r>
            <a:endParaRPr lang="zh-CN" altLang="en-US" sz="2000"/>
          </a:p>
          <a:p>
            <a:pPr latinLnBrk="0">
              <a:lnSpc>
                <a:spcPts val="4000"/>
              </a:lnSpc>
              <a:spcBef>
                <a:spcPts val="0"/>
              </a:spcBef>
            </a:pPr>
            <a:r>
              <a:rPr lang="zh-CN" altLang="en-US" sz="2000"/>
              <a:t>          一般是由若干个8259A芯片组成的，但是这些8259A不再是一个个独立的芯片，它们和其他功能部件(如DMAC、定时器/计数器、总线控制器等)一起集成在一个超大规模的外围芯片中。82380就是一种典型的VLSI接口芯片,它的中断控制器包含3片8259A电路，分别称做中断层A、中断层B和中断层C。这3层串接起来产生一个总的中断请求信号INT，接至CPU的INTR输入端，它共支持20级硬件向量中断，5级在82380芯片内，供片内其他功能的部件使用，15级作为外部中断请求输入端，每个外部中断请求端又可以扩充一片8259A作为从片。因此，最多可管理8×15=120个外部中断源。</a:t>
            </a:r>
            <a:endParaRPr lang="zh-CN" altLang="en-US" sz="2000"/>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863363"/>
            <a:ext cx="8229600" cy="4263752"/>
          </a:xfrm>
        </p:spPr>
        <p:txBody>
          <a:bodyPr vert="horz" rtlCol="0">
            <a:normAutofit/>
          </a:bodyPr>
          <a:p>
            <a:pPr lvl="0" algn="l">
              <a:lnSpc>
                <a:spcPts val="4000"/>
              </a:lnSpc>
              <a:spcBef>
                <a:spcPts val="0"/>
              </a:spcBef>
            </a:pPr>
            <a:r>
              <a:rPr lang="en-US" altLang="zh-CN" sz="2000">
                <a:sym typeface="+mn-ea"/>
              </a:rPr>
              <a:t>        </a:t>
            </a:r>
            <a:r>
              <a:rPr lang="zh-CN" altLang="en-US" sz="2000">
                <a:sym typeface="+mn-ea"/>
              </a:rPr>
              <a:t>82380中的每一层中断控制逻辑与单片8259A基本相同。</a:t>
            </a:r>
            <a:endParaRPr lang="zh-CN" altLang="en-US" sz="2000">
              <a:sym typeface="+mn-ea"/>
            </a:endParaRPr>
          </a:p>
          <a:p>
            <a:pPr lvl="0" algn="l">
              <a:lnSpc>
                <a:spcPts val="4000"/>
              </a:lnSpc>
              <a:spcBef>
                <a:spcPts val="0"/>
              </a:spcBef>
            </a:pPr>
            <a:r>
              <a:rPr lang="zh-CN" altLang="en-US" sz="2000">
                <a:sym typeface="+mn-ea"/>
              </a:rPr>
              <a:t>  使用时有两点区别: </a:t>
            </a:r>
            <a:endParaRPr lang="zh-CN" altLang="en-US" sz="2000">
              <a:sym typeface="+mn-ea"/>
            </a:endParaRPr>
          </a:p>
          <a:p>
            <a:pPr lvl="0" algn="l">
              <a:lnSpc>
                <a:spcPts val="4000"/>
              </a:lnSpc>
              <a:spcBef>
                <a:spcPts val="0"/>
              </a:spcBef>
            </a:pPr>
            <a:r>
              <a:rPr lang="en-US" altLang="zh-CN" sz="2000">
                <a:sym typeface="+mn-ea"/>
              </a:rPr>
              <a:t>        1</a:t>
            </a:r>
            <a:r>
              <a:rPr lang="zh-CN" altLang="en-US" sz="2000">
                <a:sym typeface="+mn-ea"/>
              </a:rPr>
              <a:t>）82380的每个中断请求都可以独立设置中断向量，而不像8259A芯片那样各个中断向量自动连续; </a:t>
            </a:r>
            <a:endParaRPr lang="zh-CN" altLang="en-US" sz="2000">
              <a:sym typeface="+mn-ea"/>
            </a:endParaRPr>
          </a:p>
          <a:p>
            <a:pPr lvl="0" algn="l">
              <a:lnSpc>
                <a:spcPts val="4000"/>
              </a:lnSpc>
              <a:spcBef>
                <a:spcPts val="0"/>
              </a:spcBef>
            </a:pPr>
            <a:r>
              <a:rPr lang="en-US" altLang="zh-CN" sz="2000">
                <a:sym typeface="+mn-ea"/>
              </a:rPr>
              <a:t>         2</a:t>
            </a:r>
            <a:r>
              <a:rPr lang="zh-CN" altLang="en-US" sz="2000">
                <a:sym typeface="+mn-ea"/>
              </a:rPr>
              <a:t>）当外接8259A作为从片时，在中断响应周期，从片的编码不是由CAS</a:t>
            </a:r>
            <a:r>
              <a:rPr lang="zh-CN" altLang="en-US" sz="2000" baseline="-25000">
                <a:solidFill>
                  <a:srgbClr val="00349E"/>
                </a:solidFill>
                <a:uFillTx/>
                <a:sym typeface="+mn-ea"/>
              </a:rPr>
              <a:t>2</a:t>
            </a:r>
            <a:r>
              <a:rPr lang="zh-CN" altLang="en-US" sz="2000">
                <a:sym typeface="+mn-ea"/>
              </a:rPr>
              <a:t>～CAS</a:t>
            </a:r>
            <a:r>
              <a:rPr lang="zh-CN" altLang="en-US" sz="2000" baseline="-25000">
                <a:uFillTx/>
                <a:sym typeface="+mn-ea"/>
              </a:rPr>
              <a:t>0</a:t>
            </a:r>
            <a:r>
              <a:rPr lang="zh-CN" altLang="en-US" sz="2000">
                <a:sym typeface="+mn-ea"/>
              </a:rPr>
              <a:t>级联送入，而是通过数据总线D</a:t>
            </a:r>
            <a:r>
              <a:rPr lang="zh-CN" altLang="en-US" sz="2000" baseline="-25000">
                <a:uFillTx/>
                <a:sym typeface="+mn-ea"/>
              </a:rPr>
              <a:t>7</a:t>
            </a:r>
            <a:r>
              <a:rPr lang="zh-CN" altLang="en-US" sz="2000">
                <a:sym typeface="+mn-ea"/>
              </a:rPr>
              <a:t>～D</a:t>
            </a:r>
            <a:r>
              <a:rPr lang="zh-CN" altLang="en-US" sz="2000" baseline="-25000">
                <a:uFillTx/>
                <a:sym typeface="+mn-ea"/>
              </a:rPr>
              <a:t>0</a:t>
            </a:r>
            <a:r>
              <a:rPr lang="zh-CN" altLang="en-US" sz="2000">
                <a:sym typeface="+mn-ea"/>
              </a:rPr>
              <a:t>传输。</a:t>
            </a:r>
            <a:endParaRPr lang="zh-CN" altLang="en-US" sz="2000">
              <a:sym typeface="+mn-ea"/>
            </a:endParaRPr>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69085"/>
            <a:ext cx="8229600" cy="3914775"/>
          </a:xfrm>
        </p:spPr>
        <p:txBody>
          <a:bodyPr vert="horz" rtlCol="0">
            <a:normAutofit/>
          </a:bodyPr>
          <a:p>
            <a:pPr lvl="0" algn="l" latinLnBrk="0">
              <a:lnSpc>
                <a:spcPts val="4000"/>
              </a:lnSpc>
              <a:spcBef>
                <a:spcPts val="0"/>
              </a:spcBef>
            </a:pPr>
            <a:r>
              <a:rPr lang="en-US" altLang="zh-CN" sz="2000">
                <a:sym typeface="+mn-ea"/>
              </a:rPr>
              <a:t>6. 应用举例</a:t>
            </a:r>
            <a:endParaRPr lang="en-US" altLang="zh-CN" sz="2000">
              <a:sym typeface="+mn-ea"/>
            </a:endParaRPr>
          </a:p>
          <a:p>
            <a:pPr lvl="0" algn="l" latinLnBrk="0">
              <a:lnSpc>
                <a:spcPts val="4000"/>
              </a:lnSpc>
              <a:spcBef>
                <a:spcPts val="0"/>
              </a:spcBef>
            </a:pPr>
            <a:r>
              <a:rPr lang="en-US" altLang="zh-CN" sz="2000">
                <a:sym typeface="+mn-ea"/>
              </a:rPr>
              <a:t>⑴ 8259在IBM-PC/XT微机系统中的应用</a:t>
            </a:r>
            <a:endParaRPr lang="en-US" altLang="zh-CN" sz="2000">
              <a:sym typeface="+mn-ea"/>
            </a:endParaRPr>
          </a:p>
          <a:p>
            <a:pPr lvl="0" algn="l" latinLnBrk="0">
              <a:lnSpc>
                <a:spcPts val="4000"/>
              </a:lnSpc>
              <a:spcBef>
                <a:spcPts val="0"/>
              </a:spcBef>
            </a:pPr>
            <a:r>
              <a:rPr lang="zh-CN" altLang="en-US" sz="2000">
                <a:sym typeface="+mn-ea"/>
              </a:rPr>
              <a:t>      例如：</a:t>
            </a:r>
            <a:r>
              <a:rPr lang="en-US" altLang="zh-CN" sz="2000">
                <a:sym typeface="+mn-ea"/>
              </a:rPr>
              <a:t>IBM-PC/XT微机系统中只使用了一片8259芯片，接受并处理8级外部中断请求。系统分配给该8259芯片的端口地址号为20H和21H，且</a:t>
            </a:r>
            <a:r>
              <a:rPr lang="en-US" altLang="zh-CN" sz="2000">
                <a:solidFill>
                  <a:srgbClr val="FF0000"/>
                </a:solidFill>
                <a:sym typeface="+mn-ea"/>
              </a:rPr>
              <a:t>初始化设定为</a:t>
            </a:r>
            <a:r>
              <a:rPr lang="en-US" altLang="zh-CN" sz="2000">
                <a:sym typeface="+mn-ea"/>
              </a:rPr>
              <a:t>: 8个中断请求信号IR</a:t>
            </a:r>
            <a:r>
              <a:rPr lang="en-US" altLang="zh-CN" sz="2000" baseline="-25000">
                <a:solidFill>
                  <a:srgbClr val="00349E"/>
                </a:solidFill>
                <a:uFillTx/>
                <a:sym typeface="+mn-ea"/>
              </a:rPr>
              <a:t>0</a:t>
            </a:r>
            <a:r>
              <a:rPr lang="en-US" altLang="zh-CN" sz="2000">
                <a:sym typeface="+mn-ea"/>
              </a:rPr>
              <a:t>～IR</a:t>
            </a:r>
            <a:r>
              <a:rPr lang="en-US" altLang="zh-CN" sz="2000" baseline="-25000">
                <a:uFillTx/>
                <a:sym typeface="+mn-ea"/>
              </a:rPr>
              <a:t>7</a:t>
            </a:r>
            <a:r>
              <a:rPr lang="en-US" altLang="zh-CN" sz="2000">
                <a:sym typeface="+mn-ea"/>
              </a:rPr>
              <a:t>均为边沿触发; 采用完全嵌套方式，IR</a:t>
            </a:r>
            <a:r>
              <a:rPr lang="en-US" altLang="zh-CN" sz="2000" baseline="-25000">
                <a:uFillTx/>
                <a:sym typeface="+mn-ea"/>
              </a:rPr>
              <a:t>0</a:t>
            </a:r>
            <a:r>
              <a:rPr lang="en-US" altLang="zh-CN" sz="2000">
                <a:sym typeface="+mn-ea"/>
              </a:rPr>
              <a:t>为最高优先级，IR</a:t>
            </a:r>
            <a:r>
              <a:rPr lang="en-US" altLang="zh-CN" sz="2000" baseline="-25000">
                <a:uFillTx/>
                <a:sym typeface="+mn-ea"/>
              </a:rPr>
              <a:t>7</a:t>
            </a:r>
            <a:r>
              <a:rPr lang="en-US" altLang="zh-CN" sz="2000">
                <a:sym typeface="+mn-ea"/>
              </a:rPr>
              <a:t>为最低优先级; 设定IR</a:t>
            </a:r>
            <a:r>
              <a:rPr lang="en-US" altLang="zh-CN" sz="2000" baseline="-25000">
                <a:uFillTx/>
                <a:sym typeface="+mn-ea"/>
              </a:rPr>
              <a:t>0</a:t>
            </a:r>
            <a:r>
              <a:rPr lang="en-US" altLang="zh-CN" sz="2000">
                <a:sym typeface="+mn-ea"/>
              </a:rPr>
              <a:t>所对应的中断类型号为8，则IR</a:t>
            </a:r>
            <a:r>
              <a:rPr lang="en-US" altLang="zh-CN" sz="2000" baseline="-25000">
                <a:uFillTx/>
                <a:sym typeface="+mn-ea"/>
              </a:rPr>
              <a:t>1</a:t>
            </a:r>
            <a:r>
              <a:rPr lang="en-US" altLang="zh-CN" sz="2000">
                <a:sym typeface="+mn-ea"/>
              </a:rPr>
              <a:t>对应的中断类型号为9，依此类推。</a:t>
            </a:r>
            <a:endParaRPr lang="en-US" altLang="zh-CN" sz="2000">
              <a:sym typeface="+mn-ea"/>
            </a:endParaRPr>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69085"/>
            <a:ext cx="8409940" cy="4871720"/>
          </a:xfrm>
        </p:spPr>
        <p:txBody>
          <a:bodyPr vert="horz" rtlCol="0">
            <a:normAutofit/>
          </a:bodyPr>
          <a:p>
            <a:pPr lvl="0" algn="l" latinLnBrk="0">
              <a:lnSpc>
                <a:spcPts val="3500"/>
              </a:lnSpc>
              <a:spcBef>
                <a:spcPts val="0"/>
              </a:spcBef>
            </a:pPr>
            <a:r>
              <a:rPr lang="en-US" altLang="zh-CN" sz="2000">
                <a:latin typeface="Times New Roman" panose="02020603050405020304" charset="0"/>
                <a:cs typeface="Times New Roman" panose="02020603050405020304" charset="0"/>
                <a:sym typeface="+mn-ea"/>
              </a:rPr>
              <a:t>其初始化程序编写如下: </a:t>
            </a:r>
            <a:endParaRPr lang="en-US" altLang="zh-CN" sz="2000">
              <a:latin typeface="Times New Roman" panose="02020603050405020304" charset="0"/>
              <a:cs typeface="Times New Roman" panose="02020603050405020304" charset="0"/>
              <a:sym typeface="+mn-ea"/>
            </a:endParaRPr>
          </a:p>
          <a:p>
            <a:pPr marL="1080135" lvl="0" algn="l" latinLnBrk="0">
              <a:lnSpc>
                <a:spcPts val="3500"/>
              </a:lnSpc>
              <a:spcBef>
                <a:spcPts val="0"/>
              </a:spcBef>
            </a:pPr>
            <a:r>
              <a:rPr lang="en-US" altLang="zh-CN" sz="2000">
                <a:latin typeface="Times New Roman" panose="02020603050405020304" charset="0"/>
                <a:cs typeface="Times New Roman" panose="02020603050405020304" charset="0"/>
                <a:sym typeface="+mn-ea"/>
              </a:rPr>
              <a:t>INTA00    EQU   20H                 ; 8259端口0</a:t>
            </a:r>
            <a:endParaRPr lang="en-US" altLang="zh-CN" sz="2000">
              <a:latin typeface="Times New Roman" panose="02020603050405020304" charset="0"/>
              <a:cs typeface="Times New Roman" panose="02020603050405020304" charset="0"/>
              <a:sym typeface="+mn-ea"/>
            </a:endParaRPr>
          </a:p>
          <a:p>
            <a:pPr marL="1080135" lvl="0" algn="l" latinLnBrk="0">
              <a:lnSpc>
                <a:spcPts val="3500"/>
              </a:lnSpc>
              <a:spcBef>
                <a:spcPts val="0"/>
              </a:spcBef>
            </a:pPr>
            <a:r>
              <a:rPr lang="en-US" altLang="zh-CN" sz="2000">
                <a:latin typeface="Times New Roman" panose="02020603050405020304" charset="0"/>
                <a:cs typeface="Times New Roman" panose="02020603050405020304" charset="0"/>
                <a:sym typeface="+mn-ea"/>
              </a:rPr>
              <a:t>INTA01    EQU   21H                 ; 8259端口1</a:t>
            </a:r>
            <a:endParaRPr lang="en-US" altLang="zh-CN" sz="2000">
              <a:latin typeface="Times New Roman" panose="02020603050405020304" charset="0"/>
              <a:cs typeface="Times New Roman" panose="02020603050405020304" charset="0"/>
              <a:sym typeface="+mn-ea"/>
            </a:endParaRPr>
          </a:p>
          <a:p>
            <a:pPr marL="1080135" lvl="0" algn="l" latinLnBrk="0">
              <a:lnSpc>
                <a:spcPts val="3500"/>
              </a:lnSpc>
              <a:spcBef>
                <a:spcPts val="0"/>
              </a:spcBef>
            </a:pPr>
            <a:r>
              <a:rPr lang="en-US" altLang="zh-CN" sz="2000">
                <a:latin typeface="宋体" panose="02010600030101010101" pitchFamily="2" charset="-122"/>
                <a:ea typeface="宋体" panose="02010600030101010101" pitchFamily="2" charset="-122"/>
                <a:cs typeface="Times New Roman" panose="02020603050405020304" charset="0"/>
                <a:sym typeface="+mn-ea"/>
              </a:rPr>
              <a:t>       ┇</a:t>
            </a:r>
            <a:endParaRPr lang="en-US" altLang="zh-CN" sz="2000">
              <a:latin typeface="Times New Roman" panose="02020603050405020304" charset="0"/>
              <a:cs typeface="Times New Roman" panose="02020603050405020304" charset="0"/>
              <a:sym typeface="+mn-ea"/>
            </a:endParaRPr>
          </a:p>
          <a:p>
            <a:pPr marL="1080135" lvl="0" algn="l" latinLnBrk="0">
              <a:lnSpc>
                <a:spcPts val="3500"/>
              </a:lnSpc>
              <a:spcBef>
                <a:spcPts val="0"/>
              </a:spcBef>
            </a:pPr>
            <a:r>
              <a:rPr lang="en-US" altLang="zh-CN" sz="2000">
                <a:latin typeface="Times New Roman" panose="02020603050405020304" charset="0"/>
                <a:cs typeface="Times New Roman" panose="02020603050405020304" charset="0"/>
                <a:sym typeface="+mn-ea"/>
              </a:rPr>
              <a:t>MOV   AL，13H                     ; ICW1边沿触发、单片、需ICW4</a:t>
            </a:r>
            <a:endParaRPr lang="en-US" altLang="zh-CN" sz="2000">
              <a:latin typeface="Times New Roman" panose="02020603050405020304" charset="0"/>
              <a:cs typeface="Times New Roman" panose="02020603050405020304" charset="0"/>
              <a:sym typeface="+mn-ea"/>
            </a:endParaRPr>
          </a:p>
          <a:p>
            <a:pPr marL="1080135" lvl="0" algn="l" latinLnBrk="0">
              <a:lnSpc>
                <a:spcPts val="3500"/>
              </a:lnSpc>
              <a:spcBef>
                <a:spcPts val="0"/>
              </a:spcBef>
            </a:pPr>
            <a:r>
              <a:rPr lang="en-US" altLang="zh-CN" sz="2000">
                <a:latin typeface="Times New Roman" panose="02020603050405020304" charset="0"/>
                <a:cs typeface="Times New Roman" panose="02020603050405020304" charset="0"/>
                <a:sym typeface="+mn-ea"/>
              </a:rPr>
              <a:t>OUT   INTA00，AL</a:t>
            </a:r>
            <a:endParaRPr lang="en-US" altLang="zh-CN" sz="2000">
              <a:latin typeface="Times New Roman" panose="02020603050405020304" charset="0"/>
              <a:cs typeface="Times New Roman" panose="02020603050405020304" charset="0"/>
              <a:sym typeface="+mn-ea"/>
            </a:endParaRPr>
          </a:p>
          <a:p>
            <a:pPr marL="1080135" lvl="0" algn="l" latinLnBrk="0">
              <a:lnSpc>
                <a:spcPts val="3500"/>
              </a:lnSpc>
              <a:spcBef>
                <a:spcPts val="0"/>
              </a:spcBef>
            </a:pPr>
            <a:r>
              <a:rPr lang="en-US" altLang="zh-CN" sz="2000">
                <a:latin typeface="Times New Roman" panose="02020603050405020304" charset="0"/>
                <a:cs typeface="Times New Roman" panose="02020603050405020304" charset="0"/>
                <a:sym typeface="+mn-ea"/>
              </a:rPr>
              <a:t>MOV   AL，8</a:t>
            </a:r>
            <a:endParaRPr lang="en-US" altLang="zh-CN" sz="2000">
              <a:latin typeface="Times New Roman" panose="02020603050405020304" charset="0"/>
              <a:cs typeface="Times New Roman" panose="02020603050405020304" charset="0"/>
              <a:sym typeface="+mn-ea"/>
            </a:endParaRPr>
          </a:p>
          <a:p>
            <a:pPr marL="1080135" lvl="0" algn="l" latinLnBrk="0">
              <a:lnSpc>
                <a:spcPts val="3500"/>
              </a:lnSpc>
              <a:spcBef>
                <a:spcPts val="0"/>
              </a:spcBef>
            </a:pPr>
            <a:r>
              <a:rPr lang="en-US" altLang="zh-CN" sz="2000">
                <a:latin typeface="Times New Roman" panose="02020603050405020304" charset="0"/>
                <a:cs typeface="Times New Roman" panose="02020603050405020304" charset="0"/>
                <a:sym typeface="+mn-ea"/>
              </a:rPr>
              <a:t>OUT   INTA01，AL                ; ICW2中断类型码的高5位</a:t>
            </a:r>
            <a:endParaRPr lang="en-US" altLang="zh-CN" sz="2000">
              <a:latin typeface="Times New Roman" panose="02020603050405020304" charset="0"/>
              <a:cs typeface="Times New Roman" panose="02020603050405020304" charset="0"/>
              <a:sym typeface="+mn-ea"/>
            </a:endParaRPr>
          </a:p>
          <a:p>
            <a:pPr marL="1080135" lvl="0" algn="l" latinLnBrk="0">
              <a:lnSpc>
                <a:spcPts val="3500"/>
              </a:lnSpc>
              <a:spcBef>
                <a:spcPts val="0"/>
              </a:spcBef>
            </a:pPr>
            <a:r>
              <a:rPr lang="en-US" altLang="zh-CN" sz="2000">
                <a:latin typeface="Times New Roman" panose="02020603050405020304" charset="0"/>
                <a:cs typeface="Times New Roman" panose="02020603050405020304" charset="0"/>
                <a:sym typeface="+mn-ea"/>
              </a:rPr>
              <a:t>MOV   AL，9</a:t>
            </a:r>
            <a:endParaRPr lang="en-US" altLang="zh-CN" sz="2000">
              <a:latin typeface="Times New Roman" panose="02020603050405020304" charset="0"/>
              <a:cs typeface="Times New Roman" panose="02020603050405020304" charset="0"/>
              <a:sym typeface="+mn-ea"/>
            </a:endParaRPr>
          </a:p>
          <a:p>
            <a:pPr marL="1080135" lvl="0" algn="l" latinLnBrk="0">
              <a:lnSpc>
                <a:spcPts val="3500"/>
              </a:lnSpc>
              <a:spcBef>
                <a:spcPts val="0"/>
              </a:spcBef>
            </a:pPr>
            <a:r>
              <a:rPr lang="en-US" altLang="zh-CN" sz="2000">
                <a:latin typeface="Times New Roman" panose="02020603050405020304" charset="0"/>
                <a:cs typeface="Times New Roman" panose="02020603050405020304" charset="0"/>
                <a:sym typeface="+mn-ea"/>
              </a:rPr>
              <a:t>OUT   INTA01，AL          ; ICW4全嵌套，8086系统，非自动结束</a:t>
            </a:r>
            <a:endParaRPr lang="en-US" altLang="zh-CN" sz="2000">
              <a:latin typeface="Times New Roman" panose="02020603050405020304" charset="0"/>
              <a:cs typeface="Times New Roman" panose="02020603050405020304" charset="0"/>
              <a:sym typeface="+mn-ea"/>
            </a:endParaRPr>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457325"/>
            <a:ext cx="8319770" cy="4264025"/>
          </a:xfrm>
        </p:spPr>
        <p:txBody>
          <a:bodyPr/>
          <a:p>
            <a:pPr latinLnBrk="0">
              <a:lnSpc>
                <a:spcPts val="4000"/>
              </a:lnSpc>
              <a:spcBef>
                <a:spcPts val="0"/>
              </a:spcBef>
            </a:pPr>
            <a:r>
              <a:rPr lang="zh-CN" altLang="en-US" sz="2000"/>
              <a:t>3. 接口的基本功能</a:t>
            </a:r>
            <a:endParaRPr lang="zh-CN" altLang="en-US" sz="2000"/>
          </a:p>
          <a:p>
            <a:pPr latinLnBrk="0">
              <a:lnSpc>
                <a:spcPts val="4000"/>
              </a:lnSpc>
              <a:spcBef>
                <a:spcPts val="0"/>
              </a:spcBef>
            </a:pPr>
            <a:r>
              <a:rPr lang="zh-CN" altLang="en-US" sz="2000"/>
              <a:t>   ⑴ </a:t>
            </a:r>
            <a:r>
              <a:rPr lang="zh-CN" altLang="en-US" sz="2000">
                <a:solidFill>
                  <a:srgbClr val="FF0000"/>
                </a:solidFill>
              </a:rPr>
              <a:t>数据缓冲功能</a:t>
            </a:r>
            <a:r>
              <a:rPr lang="zh-CN" altLang="en-US" sz="2000"/>
              <a:t>：</a:t>
            </a:r>
            <a:r>
              <a:rPr lang="zh-CN" altLang="en-US" sz="2000">
                <a:sym typeface="+mn-ea"/>
              </a:rPr>
              <a:t>为了调节</a:t>
            </a:r>
            <a:r>
              <a:rPr lang="zh-CN" altLang="en-US" sz="2000"/>
              <a:t>外围设备传送信息的速度与CPU处理速度较大的差异，可以在接口电路中设置数据寄存器，实现对输入/输出数据的缓冲和锁存。</a:t>
            </a:r>
            <a:endParaRPr lang="zh-CN" altLang="en-US" sz="2000"/>
          </a:p>
          <a:p>
            <a:pPr latinLnBrk="0">
              <a:lnSpc>
                <a:spcPts val="4000"/>
              </a:lnSpc>
              <a:spcBef>
                <a:spcPts val="0"/>
              </a:spcBef>
            </a:pPr>
            <a:r>
              <a:rPr lang="zh-CN" altLang="en-US" sz="2000"/>
              <a:t>   ⑵</a:t>
            </a:r>
            <a:r>
              <a:rPr lang="zh-CN" altLang="en-US" sz="2000">
                <a:solidFill>
                  <a:srgbClr val="FF0000"/>
                </a:solidFill>
              </a:rPr>
              <a:t> 联络功能</a:t>
            </a:r>
            <a:r>
              <a:rPr lang="zh-CN" altLang="en-US" sz="2000"/>
              <a:t>：接口电路接收CPU发来的控制命令，将它转换为外围设备所需的操作命令。同时，针对外围设备的不同情况，CPU应能根据当前外围设备的状态，采取相应的措施，为此接口电路就要记录外围设备送入的工作状态信息，供CPU查询。</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2" name="文本占位符 1"/>
          <p:cNvSpPr>
            <a:spLocks noGrp="1"/>
          </p:cNvSpPr>
          <p:nvPr>
            <p:ph type="body" sz="quarter" idx="10"/>
          </p:nvPr>
        </p:nvSpPr>
        <p:spPr>
          <a:xfrm>
            <a:off x="448310" y="990600"/>
            <a:ext cx="3622040" cy="576580"/>
          </a:xfrm>
        </p:spPr>
        <p:txBody>
          <a:bodyPr/>
          <a:p>
            <a:r>
              <a:t>7.1  输入/输出系统概述</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01775"/>
            <a:ext cx="8387715" cy="4906010"/>
          </a:xfrm>
        </p:spPr>
        <p:txBody>
          <a:bodyPr vert="horz" rtlCol="0">
            <a:normAutofit/>
          </a:bodyPr>
          <a:p>
            <a:pPr lvl="0" algn="l" latinLnBrk="0">
              <a:lnSpc>
                <a:spcPts val="4000"/>
              </a:lnSpc>
              <a:spcBef>
                <a:spcPts val="0"/>
              </a:spcBef>
            </a:pPr>
            <a:r>
              <a:rPr lang="en-US" altLang="zh-CN" sz="2000">
                <a:sym typeface="+mn-ea"/>
              </a:rPr>
              <a:t>⑵ 8259在80286/80386 微机系统中的应用</a:t>
            </a:r>
            <a:endParaRPr lang="en-US" altLang="zh-CN" sz="2000">
              <a:sym typeface="+mn-ea"/>
            </a:endParaRPr>
          </a:p>
          <a:p>
            <a:pPr lvl="0" algn="l" latinLnBrk="0">
              <a:lnSpc>
                <a:spcPts val="4000"/>
              </a:lnSpc>
              <a:spcBef>
                <a:spcPts val="0"/>
              </a:spcBef>
            </a:pPr>
            <a:r>
              <a:rPr lang="en-US" altLang="zh-CN" sz="2000">
                <a:sym typeface="+mn-ea"/>
              </a:rPr>
              <a:t>         在80286/80386 微机系统中,使用主、从两片8259芯片级联，可管理15个硬件中断源。其中</a:t>
            </a:r>
            <a:r>
              <a:rPr lang="zh-CN" altLang="en-US" sz="2000">
                <a:sym typeface="+mn-ea"/>
              </a:rPr>
              <a:t>：</a:t>
            </a:r>
            <a:r>
              <a:rPr lang="en-US" altLang="zh-CN" sz="2000">
                <a:sym typeface="+mn-ea"/>
              </a:rPr>
              <a:t>主8259芯片的地址为020H～021H，从8259芯片的地址为0A0H～0A1H; 主片的CAS</a:t>
            </a:r>
            <a:r>
              <a:rPr lang="en-US" altLang="zh-CN" sz="2000" baseline="-25000">
                <a:solidFill>
                  <a:srgbClr val="00349E"/>
                </a:solidFill>
                <a:uFillTx/>
                <a:sym typeface="+mn-ea"/>
              </a:rPr>
              <a:t>2</a:t>
            </a:r>
            <a:r>
              <a:rPr lang="en-US" altLang="zh-CN" sz="2000">
                <a:sym typeface="+mn-ea"/>
              </a:rPr>
              <a:t>～CAS</a:t>
            </a:r>
            <a:r>
              <a:rPr lang="en-US" altLang="zh-CN" sz="2000" baseline="-25000">
                <a:uFillTx/>
                <a:sym typeface="+mn-ea"/>
              </a:rPr>
              <a:t>0</a:t>
            </a:r>
            <a:r>
              <a:rPr lang="en-US" altLang="zh-CN" sz="2000">
                <a:sym typeface="+mn-ea"/>
              </a:rPr>
              <a:t>与从片的CAS</a:t>
            </a:r>
            <a:r>
              <a:rPr lang="en-US" altLang="zh-CN" sz="2000" baseline="-25000">
                <a:uFillTx/>
                <a:sym typeface="+mn-ea"/>
              </a:rPr>
              <a:t>2</a:t>
            </a:r>
            <a:r>
              <a:rPr lang="en-US" altLang="zh-CN" sz="2000">
                <a:sym typeface="+mn-ea"/>
              </a:rPr>
              <a:t>～CAS</a:t>
            </a:r>
            <a:r>
              <a:rPr lang="en-US" altLang="zh-CN" sz="2000" baseline="-25000">
                <a:uFillTx/>
                <a:sym typeface="+mn-ea"/>
              </a:rPr>
              <a:t>0</a:t>
            </a:r>
            <a:r>
              <a:rPr lang="en-US" altLang="zh-CN" sz="2000">
                <a:sym typeface="+mn-ea"/>
              </a:rPr>
              <a:t>互连，从片的INT引脚连至主片IR</a:t>
            </a:r>
            <a:r>
              <a:rPr lang="en-US" altLang="zh-CN" sz="2000" baseline="-25000">
                <a:uFillTx/>
                <a:sym typeface="+mn-ea"/>
              </a:rPr>
              <a:t>2</a:t>
            </a:r>
            <a:r>
              <a:rPr lang="en-US" altLang="zh-CN" sz="2000">
                <a:sym typeface="+mn-ea"/>
              </a:rPr>
              <a:t>; 采用非缓冲方式，主片的    /     引脚接+5V，从片的    /     引脚接地; 主、从片的中断请求信号均采用边沿触发; 采用完全嵌套方式，优先级的排列次序为IRQ</a:t>
            </a:r>
            <a:r>
              <a:rPr lang="en-US" altLang="zh-CN" sz="2000" baseline="-25000">
                <a:uFillTx/>
                <a:sym typeface="+mn-ea"/>
              </a:rPr>
              <a:t>0</a:t>
            </a:r>
            <a:r>
              <a:rPr lang="en-US" altLang="zh-CN" sz="2000">
                <a:sym typeface="+mn-ea"/>
              </a:rPr>
              <a:t>最高，依次为IRQ</a:t>
            </a:r>
            <a:r>
              <a:rPr lang="en-US" altLang="zh-CN" sz="2000" baseline="-25000">
                <a:uFillTx/>
                <a:sym typeface="+mn-ea"/>
              </a:rPr>
              <a:t>1</a:t>
            </a:r>
            <a:r>
              <a:rPr lang="en-US" altLang="zh-CN" sz="2000">
                <a:sym typeface="+mn-ea"/>
              </a:rPr>
              <a:t>、IRQ</a:t>
            </a:r>
            <a:r>
              <a:rPr lang="en-US" altLang="zh-CN" sz="2000" baseline="-25000">
                <a:uFillTx/>
                <a:sym typeface="+mn-ea"/>
              </a:rPr>
              <a:t>8</a:t>
            </a:r>
            <a:r>
              <a:rPr lang="en-US" altLang="zh-CN" sz="2000">
                <a:sym typeface="+mn-ea"/>
              </a:rPr>
              <a:t>～IRQ</a:t>
            </a:r>
            <a:r>
              <a:rPr lang="en-US" altLang="zh-CN" sz="2000" baseline="-25000">
                <a:uFillTx/>
                <a:sym typeface="+mn-ea"/>
              </a:rPr>
              <a:t>15</a:t>
            </a:r>
            <a:r>
              <a:rPr lang="en-US" altLang="zh-CN" sz="2000">
                <a:sym typeface="+mn-ea"/>
              </a:rPr>
              <a:t>,然后是IRQ</a:t>
            </a:r>
            <a:r>
              <a:rPr lang="en-US" altLang="zh-CN" sz="2000" baseline="-25000">
                <a:uFillTx/>
                <a:sym typeface="+mn-ea"/>
              </a:rPr>
              <a:t>3</a:t>
            </a:r>
            <a:r>
              <a:rPr lang="en-US" altLang="zh-CN" sz="2000">
                <a:sym typeface="+mn-ea"/>
              </a:rPr>
              <a:t>～IRQ</a:t>
            </a:r>
            <a:r>
              <a:rPr lang="en-US" altLang="zh-CN" sz="2000" baseline="-25000">
                <a:uFillTx/>
                <a:sym typeface="+mn-ea"/>
              </a:rPr>
              <a:t>7</a:t>
            </a:r>
            <a:r>
              <a:rPr lang="en-US" altLang="zh-CN" sz="2000">
                <a:sym typeface="+mn-ea"/>
              </a:rPr>
              <a:t>; 设定IRQ</a:t>
            </a:r>
            <a:r>
              <a:rPr lang="en-US" altLang="zh-CN" sz="2000" baseline="-25000">
                <a:uFillTx/>
                <a:sym typeface="+mn-ea"/>
              </a:rPr>
              <a:t>0</a:t>
            </a:r>
            <a:r>
              <a:rPr lang="en-US" altLang="zh-CN" sz="2000">
                <a:sym typeface="+mn-ea"/>
              </a:rPr>
              <a:t>～IRQ</a:t>
            </a:r>
            <a:r>
              <a:rPr lang="en-US" altLang="zh-CN" sz="2000" baseline="-25000">
                <a:uFillTx/>
                <a:sym typeface="+mn-ea"/>
              </a:rPr>
              <a:t>7</a:t>
            </a:r>
            <a:r>
              <a:rPr lang="en-US" altLang="zh-CN" sz="2000">
                <a:sym typeface="+mn-ea"/>
              </a:rPr>
              <a:t>对应的中断类型码为8～0FH，IRQ</a:t>
            </a:r>
            <a:r>
              <a:rPr lang="en-US" altLang="zh-CN" sz="2000" baseline="-25000">
                <a:uFillTx/>
                <a:sym typeface="+mn-ea"/>
              </a:rPr>
              <a:t>8</a:t>
            </a:r>
            <a:r>
              <a:rPr lang="en-US" altLang="zh-CN" sz="2000">
                <a:sym typeface="+mn-ea"/>
              </a:rPr>
              <a:t>～IRQ</a:t>
            </a:r>
            <a:r>
              <a:rPr lang="en-US" altLang="zh-CN" sz="2000" baseline="-25000">
                <a:uFillTx/>
                <a:sym typeface="+mn-ea"/>
              </a:rPr>
              <a:t>15</a:t>
            </a:r>
            <a:r>
              <a:rPr lang="en-US" altLang="zh-CN" sz="2000">
                <a:sym typeface="+mn-ea"/>
              </a:rPr>
              <a:t>对应的中断类型码为70H～77H。</a:t>
            </a:r>
            <a:endParaRPr lang="en-US" altLang="zh-CN" sz="2000">
              <a:sym typeface="+mn-ea"/>
            </a:endParaRPr>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grpSp>
        <p:nvGrpSpPr>
          <p:cNvPr id="4" name="组合 3"/>
          <p:cNvGrpSpPr/>
          <p:nvPr/>
        </p:nvGrpSpPr>
        <p:grpSpPr>
          <a:xfrm>
            <a:off x="6894830" y="3723640"/>
            <a:ext cx="790575" cy="342900"/>
            <a:chOff x="10858" y="5819"/>
            <a:chExt cx="1245" cy="540"/>
          </a:xfrm>
        </p:grpSpPr>
        <p:graphicFrame>
          <p:nvGraphicFramePr>
            <p:cNvPr id="2" name="对象 502"/>
            <p:cNvGraphicFramePr>
              <a:graphicFrameLocks noChangeAspect="1"/>
            </p:cNvGraphicFramePr>
            <p:nvPr/>
          </p:nvGraphicFramePr>
          <p:xfrm>
            <a:off x="10858" y="5819"/>
            <a:ext cx="541" cy="541"/>
          </p:xfrm>
          <a:graphic>
            <a:graphicData uri="http://schemas.openxmlformats.org/presentationml/2006/ole">
              <mc:AlternateContent xmlns:mc="http://schemas.openxmlformats.org/markup-compatibility/2006">
                <mc:Choice xmlns:v="urn:schemas-microsoft-com:vml" Requires="v">
                  <p:oleObj spid="_x0000_s3076" name="" r:id="rId1" imgW="215900" imgH="215900" progId="Equation.KSEE3">
                    <p:embed/>
                  </p:oleObj>
                </mc:Choice>
                <mc:Fallback>
                  <p:oleObj name="" r:id="rId1" imgW="215900" imgH="215900" progId="Equation.KSEE3">
                    <p:embed/>
                    <p:pic>
                      <p:nvPicPr>
                        <p:cNvPr id="0" name="图片 3075"/>
                        <p:cNvPicPr/>
                        <p:nvPr/>
                      </p:nvPicPr>
                      <p:blipFill>
                        <a:blip r:embed="rId2"/>
                        <a:stretch>
                          <a:fillRect/>
                        </a:stretch>
                      </p:blipFill>
                      <p:spPr>
                        <a:xfrm>
                          <a:off x="10858" y="5819"/>
                          <a:ext cx="541" cy="541"/>
                        </a:xfrm>
                        <a:prstGeom prst="rect">
                          <a:avLst/>
                        </a:prstGeom>
                        <a:noFill/>
                        <a:ln w="38100">
                          <a:noFill/>
                          <a:miter/>
                        </a:ln>
                      </p:spPr>
                    </p:pic>
                  </p:oleObj>
                </mc:Fallback>
              </mc:AlternateContent>
            </a:graphicData>
          </a:graphic>
        </p:graphicFrame>
        <p:graphicFrame>
          <p:nvGraphicFramePr>
            <p:cNvPr id="6" name="对象 503"/>
            <p:cNvGraphicFramePr>
              <a:graphicFrameLocks noChangeAspect="1"/>
            </p:cNvGraphicFramePr>
            <p:nvPr/>
          </p:nvGraphicFramePr>
          <p:xfrm>
            <a:off x="11489" y="5835"/>
            <a:ext cx="615" cy="525"/>
          </p:xfrm>
          <a:graphic>
            <a:graphicData uri="http://schemas.openxmlformats.org/presentationml/2006/ole">
              <mc:AlternateContent xmlns:mc="http://schemas.openxmlformats.org/markup-compatibility/2006">
                <mc:Choice xmlns:v="urn:schemas-microsoft-com:vml" Requires="v">
                  <p:oleObj spid="_x0000_s7" name="" r:id="rId3" imgW="254000" imgH="215900" progId="Equation.KSEE3">
                    <p:embed/>
                  </p:oleObj>
                </mc:Choice>
                <mc:Fallback>
                  <p:oleObj name="" r:id="rId3" imgW="254000" imgH="215900" progId="Equation.KSEE3">
                    <p:embed/>
                    <p:pic>
                      <p:nvPicPr>
                        <p:cNvPr id="0" name="图片 1"/>
                        <p:cNvPicPr/>
                        <p:nvPr/>
                      </p:nvPicPr>
                      <p:blipFill>
                        <a:blip r:embed="rId4"/>
                        <a:stretch>
                          <a:fillRect/>
                        </a:stretch>
                      </p:blipFill>
                      <p:spPr>
                        <a:xfrm>
                          <a:off x="11489" y="5835"/>
                          <a:ext cx="615" cy="525"/>
                        </a:xfrm>
                        <a:prstGeom prst="rect">
                          <a:avLst/>
                        </a:prstGeom>
                        <a:noFill/>
                        <a:ln w="38100">
                          <a:noFill/>
                          <a:miter/>
                        </a:ln>
                      </p:spPr>
                    </p:pic>
                  </p:oleObj>
                </mc:Fallback>
              </mc:AlternateContent>
            </a:graphicData>
          </a:graphic>
        </p:graphicFrame>
      </p:grpSp>
      <p:grpSp>
        <p:nvGrpSpPr>
          <p:cNvPr id="8" name="组合 7"/>
          <p:cNvGrpSpPr/>
          <p:nvPr/>
        </p:nvGrpSpPr>
        <p:grpSpPr>
          <a:xfrm>
            <a:off x="1907540" y="4222115"/>
            <a:ext cx="790575" cy="342900"/>
            <a:chOff x="10858" y="5819"/>
            <a:chExt cx="1245" cy="540"/>
          </a:xfrm>
        </p:grpSpPr>
        <p:graphicFrame>
          <p:nvGraphicFramePr>
            <p:cNvPr id="9" name="对象 502"/>
            <p:cNvGraphicFramePr>
              <a:graphicFrameLocks noChangeAspect="1"/>
            </p:cNvGraphicFramePr>
            <p:nvPr/>
          </p:nvGraphicFramePr>
          <p:xfrm>
            <a:off x="10858" y="5819"/>
            <a:ext cx="541" cy="541"/>
          </p:xfrm>
          <a:graphic>
            <a:graphicData uri="http://schemas.openxmlformats.org/presentationml/2006/ole">
              <mc:AlternateContent xmlns:mc="http://schemas.openxmlformats.org/markup-compatibility/2006">
                <mc:Choice xmlns:v="urn:schemas-microsoft-com:vml" Requires="v">
                  <p:oleObj spid="_x0000_s10" name="" r:id="rId5" imgW="215900" imgH="215900" progId="Equation.KSEE3">
                    <p:embed/>
                  </p:oleObj>
                </mc:Choice>
                <mc:Fallback>
                  <p:oleObj name="" r:id="rId5" imgW="215900" imgH="215900" progId="Equation.KSEE3">
                    <p:embed/>
                    <p:pic>
                      <p:nvPicPr>
                        <p:cNvPr id="0" name="图片 3075"/>
                        <p:cNvPicPr/>
                        <p:nvPr/>
                      </p:nvPicPr>
                      <p:blipFill>
                        <a:blip r:embed="rId2"/>
                        <a:stretch>
                          <a:fillRect/>
                        </a:stretch>
                      </p:blipFill>
                      <p:spPr>
                        <a:xfrm>
                          <a:off x="10858" y="5819"/>
                          <a:ext cx="541" cy="541"/>
                        </a:xfrm>
                        <a:prstGeom prst="rect">
                          <a:avLst/>
                        </a:prstGeom>
                        <a:noFill/>
                        <a:ln w="38100">
                          <a:noFill/>
                          <a:miter/>
                        </a:ln>
                      </p:spPr>
                    </p:pic>
                  </p:oleObj>
                </mc:Fallback>
              </mc:AlternateContent>
            </a:graphicData>
          </a:graphic>
        </p:graphicFrame>
        <p:graphicFrame>
          <p:nvGraphicFramePr>
            <p:cNvPr id="11" name="对象 503"/>
            <p:cNvGraphicFramePr>
              <a:graphicFrameLocks noChangeAspect="1"/>
            </p:cNvGraphicFramePr>
            <p:nvPr/>
          </p:nvGraphicFramePr>
          <p:xfrm>
            <a:off x="11489" y="5835"/>
            <a:ext cx="615" cy="525"/>
          </p:xfrm>
          <a:graphic>
            <a:graphicData uri="http://schemas.openxmlformats.org/presentationml/2006/ole">
              <mc:AlternateContent xmlns:mc="http://schemas.openxmlformats.org/markup-compatibility/2006">
                <mc:Choice xmlns:v="urn:schemas-microsoft-com:vml" Requires="v">
                  <p:oleObj spid="_x0000_s12" name="" r:id="rId6" imgW="254000" imgH="215900" progId="Equation.KSEE3">
                    <p:embed/>
                  </p:oleObj>
                </mc:Choice>
                <mc:Fallback>
                  <p:oleObj name="" r:id="rId6" imgW="254000" imgH="215900" progId="Equation.KSEE3">
                    <p:embed/>
                    <p:pic>
                      <p:nvPicPr>
                        <p:cNvPr id="0" name="图片 1"/>
                        <p:cNvPicPr/>
                        <p:nvPr/>
                      </p:nvPicPr>
                      <p:blipFill>
                        <a:blip r:embed="rId4"/>
                        <a:stretch>
                          <a:fillRect/>
                        </a:stretch>
                      </p:blipFill>
                      <p:spPr>
                        <a:xfrm>
                          <a:off x="11489" y="5835"/>
                          <a:ext cx="615" cy="525"/>
                        </a:xfrm>
                        <a:prstGeom prst="rect">
                          <a:avLst/>
                        </a:prstGeom>
                        <a:noFill/>
                        <a:ln w="38100">
                          <a:noFill/>
                          <a:miter/>
                        </a:ln>
                      </p:spPr>
                    </p:pic>
                  </p:oleObj>
                </mc:Fallback>
              </mc:AlternateContent>
            </a:graphicData>
          </a:graphic>
        </p:graphicFrame>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12115" y="1445260"/>
            <a:ext cx="8319770" cy="5097780"/>
          </a:xfrm>
        </p:spPr>
        <p:txBody>
          <a:bodyPr vert="horz" rtlCol="0">
            <a:normAutofit/>
          </a:bodyPr>
          <a:p>
            <a:pPr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对8259的主片和从片的初始化程序编写如下: </a:t>
            </a:r>
            <a:endParaRPr lang="en-US" altLang="zh-CN" sz="2000">
              <a:latin typeface="Times New Roman" panose="02020603050405020304" charset="0"/>
              <a:cs typeface="Times New Roman" panose="02020603050405020304" charset="0"/>
              <a:sym typeface="+mn-ea"/>
            </a:endParaRPr>
          </a:p>
          <a:p>
            <a:pPr lvl="0" algn="l" latinLnBrk="0">
              <a:lnSpc>
                <a:spcPts val="2400"/>
              </a:lnSpc>
              <a:spcBef>
                <a:spcPts val="0"/>
              </a:spcBef>
            </a:pPr>
            <a:r>
              <a:rPr lang="en-US" altLang="zh-CN" sz="2000">
                <a:solidFill>
                  <a:srgbClr val="FF0000"/>
                </a:solidFill>
                <a:latin typeface="Times New Roman" panose="02020603050405020304" charset="0"/>
                <a:cs typeface="Times New Roman" panose="02020603050405020304" charset="0"/>
                <a:sym typeface="+mn-ea"/>
              </a:rPr>
              <a:t>; 初始化8259主片</a:t>
            </a:r>
            <a:endParaRPr lang="en-US" altLang="zh-CN" sz="2000">
              <a:solidFill>
                <a:srgbClr val="FF0000"/>
              </a:solidFill>
              <a:latin typeface="Times New Roman" panose="02020603050405020304" charset="0"/>
              <a:cs typeface="Times New Roman" panose="02020603050405020304" charset="0"/>
              <a:sym typeface="+mn-ea"/>
            </a:endParaRPr>
          </a:p>
          <a:p>
            <a:pPr marL="1800225"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INTA00   EQU  020H                    ; 8259主片端口0</a:t>
            </a:r>
            <a:endParaRPr lang="en-US" altLang="zh-CN" sz="2000">
              <a:latin typeface="Times New Roman" panose="02020603050405020304" charset="0"/>
              <a:cs typeface="Times New Roman" panose="02020603050405020304" charset="0"/>
              <a:sym typeface="+mn-ea"/>
            </a:endParaRPr>
          </a:p>
          <a:p>
            <a:pPr marL="1800225"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INTA01   EQU  021H                    ; 8259主片端口1</a:t>
            </a:r>
            <a:endParaRPr lang="en-US" altLang="zh-CN" sz="2000">
              <a:latin typeface="Times New Roman" panose="02020603050405020304" charset="0"/>
              <a:cs typeface="Times New Roman" panose="02020603050405020304" charset="0"/>
              <a:sym typeface="+mn-ea"/>
            </a:endParaRPr>
          </a:p>
          <a:p>
            <a:pPr marL="1800225"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         </a:t>
            </a:r>
            <a:r>
              <a:rPr lang="en-US" altLang="zh-CN" sz="2000">
                <a:latin typeface="宋体" panose="02010600030101010101" pitchFamily="2" charset="-122"/>
                <a:ea typeface="宋体" panose="02010600030101010101" pitchFamily="2" charset="-122"/>
                <a:cs typeface="Times New Roman" panose="02020603050405020304" charset="0"/>
                <a:sym typeface="+mn-ea"/>
              </a:rPr>
              <a:t>┇</a:t>
            </a:r>
            <a:endParaRPr lang="en-US" altLang="zh-CN" sz="2000">
              <a:latin typeface="Times New Roman" panose="02020603050405020304" charset="0"/>
              <a:cs typeface="Times New Roman" panose="02020603050405020304" charset="0"/>
              <a:sym typeface="+mn-ea"/>
            </a:endParaRPr>
          </a:p>
          <a:p>
            <a:pPr marL="1800225"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MOV   AL，11H           ; ICW1边沿触发，级联，需ICW4</a:t>
            </a:r>
            <a:endParaRPr lang="en-US" altLang="zh-CN" sz="2000">
              <a:latin typeface="Times New Roman" panose="02020603050405020304" charset="0"/>
              <a:cs typeface="Times New Roman" panose="02020603050405020304" charset="0"/>
              <a:sym typeface="+mn-ea"/>
            </a:endParaRPr>
          </a:p>
          <a:p>
            <a:pPr marL="1800225"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OUT   INTA00，AL</a:t>
            </a:r>
            <a:endParaRPr lang="en-US" altLang="zh-CN" sz="2000">
              <a:latin typeface="Times New Roman" panose="02020603050405020304" charset="0"/>
              <a:cs typeface="Times New Roman" panose="02020603050405020304" charset="0"/>
              <a:sym typeface="+mn-ea"/>
            </a:endParaRPr>
          </a:p>
          <a:p>
            <a:pPr marL="1800225"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JMP   SHORT $+2         ; I/O端口延时要求</a:t>
            </a:r>
            <a:endParaRPr lang="en-US" altLang="zh-CN" sz="2000">
              <a:latin typeface="Times New Roman" panose="02020603050405020304" charset="0"/>
              <a:cs typeface="Times New Roman" panose="02020603050405020304" charset="0"/>
              <a:sym typeface="+mn-ea"/>
            </a:endParaRPr>
          </a:p>
          <a:p>
            <a:pPr marL="1800225"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MOV   AL，8</a:t>
            </a:r>
            <a:endParaRPr lang="en-US" altLang="zh-CN" sz="2000">
              <a:latin typeface="Times New Roman" panose="02020603050405020304" charset="0"/>
              <a:cs typeface="Times New Roman" panose="02020603050405020304" charset="0"/>
              <a:sym typeface="+mn-ea"/>
            </a:endParaRPr>
          </a:p>
          <a:p>
            <a:pPr marL="1800225"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OUT   INTA01，AL        ; ICW2中断类型码的高5位</a:t>
            </a:r>
            <a:endParaRPr lang="en-US" altLang="zh-CN" sz="2000">
              <a:latin typeface="Times New Roman" panose="02020603050405020304" charset="0"/>
              <a:cs typeface="Times New Roman" panose="02020603050405020304" charset="0"/>
              <a:sym typeface="+mn-ea"/>
            </a:endParaRPr>
          </a:p>
          <a:p>
            <a:pPr marL="1800225"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JMP   SHORT $+2         ; I/O端口延时要求</a:t>
            </a:r>
            <a:endParaRPr lang="en-US" altLang="zh-CN" sz="2000">
              <a:latin typeface="Times New Roman" panose="02020603050405020304" charset="0"/>
              <a:cs typeface="Times New Roman" panose="02020603050405020304" charset="0"/>
              <a:sym typeface="+mn-ea"/>
            </a:endParaRPr>
          </a:p>
          <a:p>
            <a:pPr marL="1800225"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MOV   AL，04H           ; ICW3主片的IR2上接从片</a:t>
            </a:r>
            <a:endParaRPr lang="en-US" altLang="zh-CN" sz="2000">
              <a:latin typeface="Times New Roman" panose="02020603050405020304" charset="0"/>
              <a:cs typeface="Times New Roman" panose="02020603050405020304" charset="0"/>
              <a:sym typeface="+mn-ea"/>
            </a:endParaRPr>
          </a:p>
          <a:p>
            <a:pPr marL="1800225"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OUT   INTA01，AL;  </a:t>
            </a:r>
            <a:endParaRPr lang="en-US" altLang="zh-CN" sz="2000">
              <a:latin typeface="Times New Roman" panose="02020603050405020304" charset="0"/>
              <a:cs typeface="Times New Roman" panose="02020603050405020304" charset="0"/>
              <a:sym typeface="+mn-ea"/>
            </a:endParaRPr>
          </a:p>
          <a:p>
            <a:pPr marL="1800225"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JMP   SHORT $+2         ; I/O端口延时要求</a:t>
            </a:r>
            <a:endParaRPr lang="en-US" altLang="zh-CN" sz="2000">
              <a:latin typeface="Times New Roman" panose="02020603050405020304" charset="0"/>
              <a:cs typeface="Times New Roman" panose="02020603050405020304" charset="0"/>
              <a:sym typeface="+mn-ea"/>
            </a:endParaRPr>
          </a:p>
          <a:p>
            <a:pPr marL="1800225"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MOV   AL，01H           ; ICW4非缓冲，全嵌套，8088系统</a:t>
            </a:r>
            <a:endParaRPr lang="en-US" altLang="zh-CN" sz="2000">
              <a:latin typeface="Times New Roman" panose="02020603050405020304" charset="0"/>
              <a:cs typeface="Times New Roman" panose="02020603050405020304" charset="0"/>
              <a:sym typeface="+mn-ea"/>
            </a:endParaRPr>
          </a:p>
          <a:p>
            <a:pPr marL="1800225"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OUT   INTA01，AL        ; 非自动结束</a:t>
            </a:r>
            <a:endParaRPr lang="en-US" altLang="zh-CN" sz="2000">
              <a:latin typeface="Times New Roman" panose="02020603050405020304" charset="0"/>
              <a:cs typeface="Times New Roman" panose="02020603050405020304" charset="0"/>
              <a:sym typeface="+mn-ea"/>
            </a:endParaRPr>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24000"/>
            <a:ext cx="8229600" cy="5153025"/>
          </a:xfrm>
        </p:spPr>
        <p:txBody>
          <a:bodyPr vert="horz" rtlCol="0">
            <a:normAutofit/>
          </a:bodyPr>
          <a:p>
            <a:pPr lvl="0" algn="l">
              <a:lnSpc>
                <a:spcPts val="2400"/>
              </a:lnSpc>
              <a:spcBef>
                <a:spcPts val="0"/>
              </a:spcBef>
            </a:pPr>
            <a:r>
              <a:rPr lang="en-US" altLang="zh-CN" sz="2000">
                <a:latin typeface="Times New Roman" panose="02020603050405020304" charset="0"/>
                <a:cs typeface="Times New Roman" panose="02020603050405020304" charset="0"/>
                <a:sym typeface="+mn-ea"/>
              </a:rPr>
              <a:t>   </a:t>
            </a:r>
            <a:r>
              <a:rPr lang="en-US" altLang="zh-CN" sz="2000">
                <a:solidFill>
                  <a:srgbClr val="FF0000"/>
                </a:solidFill>
                <a:latin typeface="Times New Roman" panose="02020603050405020304" charset="0"/>
                <a:cs typeface="Times New Roman" panose="02020603050405020304" charset="0"/>
                <a:sym typeface="+mn-ea"/>
              </a:rPr>
              <a:t>初始化8259从片</a:t>
            </a:r>
            <a:endParaRPr lang="en-US" altLang="zh-CN" sz="2000">
              <a:solidFill>
                <a:srgbClr val="FF0000"/>
              </a:solidFill>
              <a:latin typeface="Times New Roman" panose="02020603050405020304" charset="0"/>
              <a:cs typeface="Times New Roman" panose="02020603050405020304" charset="0"/>
              <a:sym typeface="+mn-ea"/>
            </a:endParaRPr>
          </a:p>
          <a:p>
            <a:pPr marL="1440180"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INTB00   EQU  0A0H      ; 8259从片端口0</a:t>
            </a:r>
            <a:endParaRPr lang="en-US" altLang="zh-CN" sz="2000">
              <a:latin typeface="Times New Roman" panose="02020603050405020304" charset="0"/>
              <a:cs typeface="Times New Roman" panose="02020603050405020304" charset="0"/>
              <a:sym typeface="+mn-ea"/>
            </a:endParaRPr>
          </a:p>
          <a:p>
            <a:pPr marL="1440180"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INTB01   EQU  0A1H      ; 8259从片端口1</a:t>
            </a:r>
            <a:endParaRPr lang="en-US" altLang="zh-CN" sz="2000">
              <a:latin typeface="Times New Roman" panose="02020603050405020304" charset="0"/>
              <a:cs typeface="Times New Roman" panose="02020603050405020304" charset="0"/>
              <a:sym typeface="+mn-ea"/>
            </a:endParaRPr>
          </a:p>
          <a:p>
            <a:pPr marL="1440180" lvl="0" algn="l" latinLnBrk="0">
              <a:lnSpc>
                <a:spcPts val="2400"/>
              </a:lnSpc>
              <a:spcBef>
                <a:spcPts val="0"/>
              </a:spcBef>
            </a:pPr>
            <a:r>
              <a:rPr lang="en-US" altLang="zh-CN" sz="2000">
                <a:latin typeface="宋体" panose="02010600030101010101" pitchFamily="2" charset="-122"/>
                <a:ea typeface="宋体" panose="02010600030101010101" pitchFamily="2" charset="-122"/>
                <a:cs typeface="Times New Roman" panose="02020603050405020304" charset="0"/>
                <a:sym typeface="+mn-ea"/>
              </a:rPr>
              <a:t>       ┇</a:t>
            </a:r>
            <a:endParaRPr lang="en-US" altLang="zh-CN" sz="2000">
              <a:latin typeface="Times New Roman" panose="02020603050405020304" charset="0"/>
              <a:cs typeface="Times New Roman" panose="02020603050405020304" charset="0"/>
              <a:sym typeface="+mn-ea"/>
            </a:endParaRPr>
          </a:p>
          <a:p>
            <a:pPr marL="1440180"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MOV  AL，11H            ; ICW1边沿触发，级联，需ICW4</a:t>
            </a:r>
            <a:endParaRPr lang="en-US" altLang="zh-CN" sz="2000">
              <a:latin typeface="Times New Roman" panose="02020603050405020304" charset="0"/>
              <a:cs typeface="Times New Roman" panose="02020603050405020304" charset="0"/>
              <a:sym typeface="+mn-ea"/>
            </a:endParaRPr>
          </a:p>
          <a:p>
            <a:pPr marL="1440180"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OUT  INTB00，AL</a:t>
            </a:r>
            <a:endParaRPr lang="en-US" altLang="zh-CN" sz="2000">
              <a:latin typeface="Times New Roman" panose="02020603050405020304" charset="0"/>
              <a:cs typeface="Times New Roman" panose="02020603050405020304" charset="0"/>
              <a:sym typeface="+mn-ea"/>
            </a:endParaRPr>
          </a:p>
          <a:p>
            <a:pPr marL="1440180"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JMP  SHORT $+2          ; I/O端口延时要求</a:t>
            </a:r>
            <a:endParaRPr lang="en-US" altLang="zh-CN" sz="2000">
              <a:latin typeface="Times New Roman" panose="02020603050405020304" charset="0"/>
              <a:cs typeface="Times New Roman" panose="02020603050405020304" charset="0"/>
              <a:sym typeface="+mn-ea"/>
            </a:endParaRPr>
          </a:p>
          <a:p>
            <a:pPr marL="1440180"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MOV  AL，70H            ; ICW2中断类型号的高5位</a:t>
            </a:r>
            <a:endParaRPr lang="en-US" altLang="zh-CN" sz="2000">
              <a:latin typeface="Times New Roman" panose="02020603050405020304" charset="0"/>
              <a:cs typeface="Times New Roman" panose="02020603050405020304" charset="0"/>
              <a:sym typeface="+mn-ea"/>
            </a:endParaRPr>
          </a:p>
          <a:p>
            <a:pPr marL="1440180"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OUT  INTB01，AL;  </a:t>
            </a:r>
            <a:endParaRPr lang="en-US" altLang="zh-CN" sz="2000">
              <a:latin typeface="Times New Roman" panose="02020603050405020304" charset="0"/>
              <a:cs typeface="Times New Roman" panose="02020603050405020304" charset="0"/>
              <a:sym typeface="+mn-ea"/>
            </a:endParaRPr>
          </a:p>
          <a:p>
            <a:pPr marL="1440180"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JMP  SHORT $+2          ; I/O端口延时要求</a:t>
            </a:r>
            <a:endParaRPr lang="en-US" altLang="zh-CN" sz="2000">
              <a:latin typeface="Times New Roman" panose="02020603050405020304" charset="0"/>
              <a:cs typeface="Times New Roman" panose="02020603050405020304" charset="0"/>
              <a:sym typeface="+mn-ea"/>
            </a:endParaRPr>
          </a:p>
          <a:p>
            <a:pPr marL="1440180"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MOV  AL，02H            ; ICW3从片接主片的IR2</a:t>
            </a:r>
            <a:endParaRPr lang="en-US" altLang="zh-CN" sz="2000">
              <a:latin typeface="Times New Roman" panose="02020603050405020304" charset="0"/>
              <a:cs typeface="Times New Roman" panose="02020603050405020304" charset="0"/>
              <a:sym typeface="+mn-ea"/>
            </a:endParaRPr>
          </a:p>
          <a:p>
            <a:pPr marL="1440180"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OUT  INTB01，AL;  </a:t>
            </a:r>
            <a:endParaRPr lang="en-US" altLang="zh-CN" sz="2000">
              <a:latin typeface="Times New Roman" panose="02020603050405020304" charset="0"/>
              <a:cs typeface="Times New Roman" panose="02020603050405020304" charset="0"/>
              <a:sym typeface="+mn-ea"/>
            </a:endParaRPr>
          </a:p>
          <a:p>
            <a:pPr marL="1440180"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JMP  SHORT $+2          ; I/O端口延时要求</a:t>
            </a:r>
            <a:endParaRPr lang="en-US" altLang="zh-CN" sz="2000">
              <a:latin typeface="Times New Roman" panose="02020603050405020304" charset="0"/>
              <a:cs typeface="Times New Roman" panose="02020603050405020304" charset="0"/>
              <a:sym typeface="+mn-ea"/>
            </a:endParaRPr>
          </a:p>
          <a:p>
            <a:pPr marL="1440180"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MOV  AL，01H            ; ICW4非缓冲，全嵌套，8088系统</a:t>
            </a:r>
            <a:endParaRPr lang="en-US" altLang="zh-CN" sz="2000">
              <a:latin typeface="Times New Roman" panose="02020603050405020304" charset="0"/>
              <a:cs typeface="Times New Roman" panose="02020603050405020304" charset="0"/>
              <a:sym typeface="+mn-ea"/>
            </a:endParaRPr>
          </a:p>
          <a:p>
            <a:pPr marL="1440180" lvl="0" algn="l" latinLnBrk="0">
              <a:lnSpc>
                <a:spcPts val="2400"/>
              </a:lnSpc>
              <a:spcBef>
                <a:spcPts val="0"/>
              </a:spcBef>
            </a:pPr>
            <a:r>
              <a:rPr lang="en-US" altLang="zh-CN" sz="2000">
                <a:latin typeface="Times New Roman" panose="02020603050405020304" charset="0"/>
                <a:cs typeface="Times New Roman" panose="02020603050405020304" charset="0"/>
                <a:sym typeface="+mn-ea"/>
              </a:rPr>
              <a:t>OUT  INTB01，AL         ; 非自动结束</a:t>
            </a:r>
            <a:endParaRPr lang="en-US" altLang="zh-CN" sz="2000">
              <a:latin typeface="Times New Roman" panose="02020603050405020304" charset="0"/>
              <a:cs typeface="Times New Roman" panose="02020603050405020304" charset="0"/>
              <a:sym typeface="+mn-ea"/>
            </a:endParaRPr>
          </a:p>
          <a:p>
            <a:pPr marL="1440180" lvl="0" algn="l" latinLnBrk="0">
              <a:lnSpc>
                <a:spcPts val="2400"/>
              </a:lnSpc>
              <a:spcBef>
                <a:spcPts val="0"/>
              </a:spcBef>
            </a:pPr>
            <a:r>
              <a:rPr lang="en-US" altLang="zh-CN" sz="2000">
                <a:latin typeface="宋体" panose="02010600030101010101" pitchFamily="2" charset="-122"/>
                <a:ea typeface="宋体" panose="02010600030101010101" pitchFamily="2" charset="-122"/>
                <a:cs typeface="Times New Roman" panose="02020603050405020304" charset="0"/>
                <a:sym typeface="+mn-ea"/>
              </a:rPr>
              <a:t>       ┇</a:t>
            </a:r>
            <a:endParaRPr lang="en-US" altLang="zh-CN" sz="2000">
              <a:latin typeface="Times New Roman" panose="02020603050405020304" charset="0"/>
              <a:cs typeface="Times New Roman" panose="02020603050405020304" charset="0"/>
              <a:sym typeface="+mn-ea"/>
            </a:endParaRPr>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622040" cy="576580"/>
          </a:xfrm>
        </p:spPr>
        <p:txBody>
          <a:bodyPr/>
          <a:p>
            <a:r>
              <a:t>7.</a:t>
            </a:r>
            <a:r>
              <a:rPr lang="en-US"/>
              <a:t>3</a:t>
            </a:r>
            <a:r>
              <a:t>  </a:t>
            </a:r>
            <a:r>
              <a:rPr lang="zh-CN"/>
              <a:t>中断方式</a:t>
            </a:r>
            <a:endParaRPr lang="zh-CN"/>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48310" y="1736090"/>
            <a:ext cx="8229600" cy="3385820"/>
          </a:xfrm>
        </p:spPr>
        <p:txBody>
          <a:bodyPr/>
          <a:p>
            <a:pPr latinLnBrk="0">
              <a:lnSpc>
                <a:spcPts val="4000"/>
              </a:lnSpc>
              <a:spcBef>
                <a:spcPts val="0"/>
              </a:spcBef>
            </a:pPr>
            <a:r>
              <a:rPr lang="zh-CN" altLang="en-US" sz="2000">
                <a:solidFill>
                  <a:srgbClr val="FF0000"/>
                </a:solidFill>
              </a:rPr>
              <a:t>直接存储器访问(Direct Memory Access，DMA</a:t>
            </a:r>
            <a:r>
              <a:rPr lang="zh-CN" altLang="en-US" sz="2000"/>
              <a:t>)：是指外围设备直接</a:t>
            </a:r>
            <a:endParaRPr lang="zh-CN" altLang="en-US" sz="2000"/>
          </a:p>
          <a:p>
            <a:pPr latinLnBrk="0">
              <a:lnSpc>
                <a:spcPts val="4000"/>
              </a:lnSpc>
              <a:spcBef>
                <a:spcPts val="0"/>
              </a:spcBef>
            </a:pPr>
            <a:r>
              <a:rPr lang="zh-CN" altLang="en-US" sz="2000"/>
              <a:t>                        对计算机存储器进行读/写操作的I/O方式。数据的I/O无</a:t>
            </a:r>
            <a:endParaRPr lang="zh-CN" altLang="en-US" sz="2000"/>
          </a:p>
          <a:p>
            <a:pPr latinLnBrk="0">
              <a:lnSpc>
                <a:spcPts val="4000"/>
              </a:lnSpc>
              <a:spcBef>
                <a:spcPts val="0"/>
              </a:spcBef>
            </a:pPr>
            <a:r>
              <a:rPr lang="zh-CN" altLang="en-US" sz="2000"/>
              <a:t>                        须CPU执行指令，也不经过CPU内部寄存器，而是利用</a:t>
            </a:r>
            <a:endParaRPr lang="zh-CN" altLang="en-US" sz="2000"/>
          </a:p>
          <a:p>
            <a:pPr latinLnBrk="0">
              <a:lnSpc>
                <a:spcPts val="4000"/>
              </a:lnSpc>
              <a:spcBef>
                <a:spcPts val="0"/>
              </a:spcBef>
            </a:pPr>
            <a:r>
              <a:rPr lang="zh-CN" altLang="en-US" sz="2000"/>
              <a:t>                        系统的数据总线，由外设</a:t>
            </a:r>
            <a:r>
              <a:rPr lang="zh-CN" altLang="en-US" sz="2000">
                <a:solidFill>
                  <a:srgbClr val="FF0000"/>
                </a:solidFill>
              </a:rPr>
              <a:t>直接对存储器</a:t>
            </a:r>
            <a:r>
              <a:rPr lang="zh-CN" altLang="en-US" sz="2000"/>
              <a:t>写入或读出。</a:t>
            </a:r>
            <a:endParaRPr lang="zh-CN" altLang="en-US" sz="2000"/>
          </a:p>
          <a:p>
            <a:pPr latinLnBrk="0">
              <a:lnSpc>
                <a:spcPts val="4000"/>
              </a:lnSpc>
              <a:spcBef>
                <a:spcPts val="0"/>
              </a:spcBef>
            </a:pPr>
            <a:r>
              <a:rPr lang="zh-CN" altLang="en-US" sz="2000"/>
              <a:t>                        在DMA方式中，对这一数据传送过程进行控制的硬件称</a:t>
            </a:r>
            <a:endParaRPr lang="zh-CN" altLang="en-US" sz="2000"/>
          </a:p>
          <a:p>
            <a:pPr latinLnBrk="0">
              <a:lnSpc>
                <a:spcPts val="4000"/>
              </a:lnSpc>
              <a:spcBef>
                <a:spcPts val="0"/>
              </a:spcBef>
            </a:pPr>
            <a:r>
              <a:rPr lang="zh-CN" altLang="en-US" sz="2000"/>
              <a:t>                        为</a:t>
            </a:r>
            <a:r>
              <a:rPr lang="zh-CN" altLang="en-US" sz="2000">
                <a:solidFill>
                  <a:srgbClr val="FF0000"/>
                </a:solidFill>
              </a:rPr>
              <a:t>DMA控制器(DMAC)</a:t>
            </a:r>
            <a:r>
              <a:rPr lang="zh-CN" altLang="en-US" sz="2000"/>
              <a:t>。</a:t>
            </a:r>
            <a:endParaRPr lang="zh-CN" altLang="en-US" sz="2000"/>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69085"/>
            <a:ext cx="8229600" cy="4253230"/>
          </a:xfrm>
        </p:spPr>
        <p:txBody>
          <a:bodyPr vert="horz" rtlCol="0">
            <a:normAutofit/>
          </a:bodyPr>
          <a:p>
            <a:pPr lvl="0" algn="l" latinLnBrk="0">
              <a:lnSpc>
                <a:spcPts val="4000"/>
              </a:lnSpc>
              <a:spcBef>
                <a:spcPts val="0"/>
              </a:spcBef>
            </a:pPr>
            <a:r>
              <a:rPr lang="en-US" altLang="zh-CN" sz="2000">
                <a:sym typeface="+mn-ea"/>
              </a:rPr>
              <a:t>7.4.1  DMA的工作过程</a:t>
            </a:r>
            <a:endParaRPr lang="en-US" altLang="zh-CN" sz="2000">
              <a:sym typeface="+mn-ea"/>
            </a:endParaRPr>
          </a:p>
          <a:p>
            <a:pPr lvl="0" algn="l" latinLnBrk="0">
              <a:lnSpc>
                <a:spcPts val="4000"/>
              </a:lnSpc>
              <a:spcBef>
                <a:spcPts val="0"/>
              </a:spcBef>
            </a:pPr>
            <a:r>
              <a:rPr lang="en-US" altLang="zh-CN" sz="2000">
                <a:sym typeface="+mn-ea"/>
              </a:rPr>
              <a:t>DMA传送的基本特点</a:t>
            </a:r>
            <a:r>
              <a:rPr lang="zh-CN" altLang="en-US" sz="2000">
                <a:sym typeface="+mn-ea"/>
              </a:rPr>
              <a:t>：</a:t>
            </a:r>
            <a:endParaRPr lang="zh-CN" altLang="en-US" sz="2000">
              <a:sym typeface="+mn-ea"/>
            </a:endParaRPr>
          </a:p>
          <a:p>
            <a:pPr lvl="0" algn="l" latinLnBrk="0">
              <a:lnSpc>
                <a:spcPts val="4000"/>
              </a:lnSpc>
              <a:spcBef>
                <a:spcPts val="0"/>
              </a:spcBef>
            </a:pPr>
            <a:r>
              <a:rPr lang="en-US" altLang="zh-CN" sz="2000">
                <a:sym typeface="+mn-ea"/>
              </a:rPr>
              <a:t>1</a:t>
            </a:r>
            <a:r>
              <a:rPr lang="zh-CN" altLang="en-US" sz="2000">
                <a:sym typeface="+mn-ea"/>
              </a:rPr>
              <a:t>）</a:t>
            </a:r>
            <a:r>
              <a:rPr lang="en-US" altLang="zh-CN" sz="2000">
                <a:sym typeface="+mn-ea"/>
              </a:rPr>
              <a:t>不经过CPU，不破坏CPU内各个寄存器的内容，在存储器和外围设备</a:t>
            </a:r>
            <a:endParaRPr lang="en-US" altLang="zh-CN" sz="2000">
              <a:sym typeface="+mn-ea"/>
            </a:endParaRPr>
          </a:p>
          <a:p>
            <a:pPr lvl="0" algn="l" latinLnBrk="0">
              <a:lnSpc>
                <a:spcPts val="4000"/>
              </a:lnSpc>
              <a:spcBef>
                <a:spcPts val="0"/>
              </a:spcBef>
            </a:pPr>
            <a:r>
              <a:rPr lang="en-US" altLang="zh-CN" sz="2000">
                <a:sym typeface="+mn-ea"/>
              </a:rPr>
              <a:t>      之间，直接开辟高速的数据传送通路。</a:t>
            </a:r>
            <a:endParaRPr lang="en-US" altLang="zh-CN" sz="2000">
              <a:sym typeface="+mn-ea"/>
            </a:endParaRPr>
          </a:p>
          <a:p>
            <a:pPr lvl="0" algn="l" latinLnBrk="0">
              <a:lnSpc>
                <a:spcPts val="4000"/>
              </a:lnSpc>
              <a:spcBef>
                <a:spcPts val="0"/>
              </a:spcBef>
            </a:pPr>
            <a:r>
              <a:rPr lang="en-US" altLang="zh-CN" sz="2000">
                <a:sym typeface="+mn-ea"/>
              </a:rPr>
              <a:t>2</a:t>
            </a:r>
            <a:r>
              <a:rPr lang="zh-CN" altLang="en-US" sz="2000">
                <a:sym typeface="+mn-ea"/>
              </a:rPr>
              <a:t>）</a:t>
            </a:r>
            <a:r>
              <a:rPr lang="en-US" altLang="zh-CN" sz="2000">
                <a:sym typeface="+mn-ea"/>
              </a:rPr>
              <a:t>只用一个总线周期，就能完成存储器和外围设备之间的数据传送。</a:t>
            </a:r>
            <a:endParaRPr lang="en-US" altLang="zh-CN" sz="2000">
              <a:sym typeface="+mn-ea"/>
            </a:endParaRPr>
          </a:p>
          <a:p>
            <a:pPr lvl="0" algn="l" latinLnBrk="0">
              <a:lnSpc>
                <a:spcPts val="4000"/>
              </a:lnSpc>
              <a:spcBef>
                <a:spcPts val="0"/>
              </a:spcBef>
            </a:pPr>
            <a:r>
              <a:rPr lang="en-US" altLang="zh-CN" sz="2000">
                <a:sym typeface="+mn-ea"/>
              </a:rPr>
              <a:t>3</a:t>
            </a:r>
            <a:r>
              <a:rPr lang="zh-CN" altLang="en-US" sz="2000">
                <a:sym typeface="+mn-ea"/>
              </a:rPr>
              <a:t>）</a:t>
            </a:r>
            <a:r>
              <a:rPr lang="en-US" altLang="zh-CN" sz="2000">
                <a:sym typeface="+mn-ea"/>
              </a:rPr>
              <a:t>数据传送速度仅受存储器的存取速度和外围设备传输特性的限制。</a:t>
            </a:r>
            <a:endParaRPr lang="en-US" altLang="zh-CN" sz="2000">
              <a:sym typeface="+mn-ea"/>
            </a:endParaRPr>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468120"/>
            <a:ext cx="8229600" cy="4871720"/>
          </a:xfrm>
        </p:spPr>
        <p:txBody>
          <a:bodyPr vert="horz" rtlCol="0">
            <a:normAutofit/>
          </a:bodyPr>
          <a:p>
            <a:pPr lvl="0" algn="l" latinLnBrk="0">
              <a:lnSpc>
                <a:spcPts val="4000"/>
              </a:lnSpc>
              <a:spcBef>
                <a:spcPts val="0"/>
              </a:spcBef>
            </a:pPr>
            <a:r>
              <a:rPr lang="en-US" altLang="zh-CN" sz="2000">
                <a:sym typeface="+mn-ea"/>
              </a:rPr>
              <a:t>DMA的工作过程如下: </a:t>
            </a:r>
            <a:endParaRPr lang="en-US" altLang="zh-CN" sz="2000">
              <a:sym typeface="+mn-ea"/>
            </a:endParaRPr>
          </a:p>
          <a:p>
            <a:pPr lvl="0" algn="l" latinLnBrk="0">
              <a:lnSpc>
                <a:spcPts val="4000"/>
              </a:lnSpc>
              <a:spcBef>
                <a:spcPts val="0"/>
              </a:spcBef>
            </a:pPr>
            <a:r>
              <a:rPr lang="en-US" altLang="zh-CN" sz="2000">
                <a:sym typeface="+mn-ea"/>
              </a:rPr>
              <a:t>       ① 当外设准备好，可以进行DMA传送时，外设向DMA控制器发出</a:t>
            </a:r>
            <a:endParaRPr lang="en-US" altLang="zh-CN" sz="2000">
              <a:sym typeface="+mn-ea"/>
            </a:endParaRPr>
          </a:p>
          <a:p>
            <a:pPr lvl="0" algn="l" latinLnBrk="0">
              <a:lnSpc>
                <a:spcPts val="4000"/>
              </a:lnSpc>
              <a:spcBef>
                <a:spcPts val="0"/>
              </a:spcBef>
            </a:pPr>
            <a:r>
              <a:rPr lang="en-US" altLang="zh-CN" sz="2000">
                <a:sym typeface="+mn-ea"/>
              </a:rPr>
              <a:t>            DMA传送请求信号</a:t>
            </a:r>
            <a:r>
              <a:rPr lang="en-US" altLang="zh-CN" sz="2000" b="1">
                <a:solidFill>
                  <a:srgbClr val="730372"/>
                </a:solidFill>
                <a:sym typeface="+mn-ea"/>
              </a:rPr>
              <a:t>DREQ</a:t>
            </a:r>
            <a:r>
              <a:rPr lang="en-US" altLang="zh-CN" sz="2000">
                <a:sym typeface="+mn-ea"/>
              </a:rPr>
              <a:t>。</a:t>
            </a:r>
            <a:endParaRPr lang="en-US" altLang="zh-CN" sz="2000">
              <a:sym typeface="+mn-ea"/>
            </a:endParaRPr>
          </a:p>
          <a:p>
            <a:pPr lvl="0" algn="l" latinLnBrk="0">
              <a:lnSpc>
                <a:spcPts val="4000"/>
              </a:lnSpc>
              <a:spcBef>
                <a:spcPts val="0"/>
              </a:spcBef>
            </a:pPr>
            <a:r>
              <a:rPr lang="en-US" altLang="zh-CN" sz="2000">
                <a:sym typeface="+mn-ea"/>
              </a:rPr>
              <a:t>       ② DMA控制器收到请求后，向CPU发出“总线请求”信号</a:t>
            </a:r>
            <a:r>
              <a:rPr lang="en-US" altLang="zh-CN" sz="2000" b="1">
                <a:solidFill>
                  <a:srgbClr val="730372"/>
                </a:solidFill>
                <a:sym typeface="+mn-ea"/>
              </a:rPr>
              <a:t>HOLD</a:t>
            </a:r>
            <a:r>
              <a:rPr lang="en-US" altLang="zh-CN" sz="2000">
                <a:sym typeface="+mn-ea"/>
              </a:rPr>
              <a:t>，</a:t>
            </a:r>
            <a:endParaRPr lang="en-US" altLang="zh-CN" sz="2000">
              <a:sym typeface="+mn-ea"/>
            </a:endParaRPr>
          </a:p>
          <a:p>
            <a:pPr lvl="0" algn="l" latinLnBrk="0">
              <a:lnSpc>
                <a:spcPts val="4000"/>
              </a:lnSpc>
              <a:spcBef>
                <a:spcPts val="0"/>
              </a:spcBef>
            </a:pPr>
            <a:r>
              <a:rPr lang="en-US" altLang="zh-CN" sz="2000">
                <a:sym typeface="+mn-ea"/>
              </a:rPr>
              <a:t>             表示希望占用总线。</a:t>
            </a:r>
            <a:endParaRPr lang="en-US" altLang="zh-CN" sz="2000">
              <a:sym typeface="+mn-ea"/>
            </a:endParaRPr>
          </a:p>
          <a:p>
            <a:pPr lvl="0" algn="l" latinLnBrk="0">
              <a:lnSpc>
                <a:spcPts val="4000"/>
              </a:lnSpc>
              <a:spcBef>
                <a:spcPts val="0"/>
              </a:spcBef>
            </a:pPr>
            <a:r>
              <a:rPr lang="en-US" altLang="zh-CN" sz="2000">
                <a:sym typeface="+mn-ea"/>
              </a:rPr>
              <a:t>        ③ CPU在</a:t>
            </a:r>
            <a:r>
              <a:rPr lang="en-US" altLang="zh-CN" sz="2000">
                <a:solidFill>
                  <a:srgbClr val="FF0000"/>
                </a:solidFill>
                <a:sym typeface="+mn-ea"/>
              </a:rPr>
              <a:t>完成当前总线周期后</a:t>
            </a:r>
            <a:r>
              <a:rPr lang="zh-CN" altLang="en-US" sz="2000">
                <a:solidFill>
                  <a:srgbClr val="FF0000"/>
                </a:solidFill>
                <a:sym typeface="+mn-ea"/>
              </a:rPr>
              <a:t>，</a:t>
            </a:r>
            <a:r>
              <a:rPr lang="en-US" altLang="zh-CN" sz="2000">
                <a:sym typeface="+mn-ea"/>
              </a:rPr>
              <a:t>会立即对HOLD信号进行响应。</a:t>
            </a:r>
            <a:endParaRPr lang="en-US" altLang="zh-CN" sz="2000">
              <a:sym typeface="+mn-ea"/>
            </a:endParaRPr>
          </a:p>
          <a:p>
            <a:pPr lvl="0" algn="l" latinLnBrk="0">
              <a:lnSpc>
                <a:spcPts val="4000"/>
              </a:lnSpc>
              <a:spcBef>
                <a:spcPts val="0"/>
              </a:spcBef>
            </a:pPr>
            <a:r>
              <a:rPr lang="en-US" altLang="zh-CN" sz="2000">
                <a:sym typeface="+mn-ea"/>
              </a:rPr>
              <a:t>              响应包括两个方面: 一方面，CPU将数据总线、地址总线和相</a:t>
            </a:r>
            <a:endParaRPr lang="en-US" altLang="zh-CN" sz="2000">
              <a:sym typeface="+mn-ea"/>
            </a:endParaRPr>
          </a:p>
          <a:p>
            <a:pPr lvl="0" algn="l" latinLnBrk="0">
              <a:lnSpc>
                <a:spcPts val="4000"/>
              </a:lnSpc>
              <a:spcBef>
                <a:spcPts val="0"/>
              </a:spcBef>
            </a:pPr>
            <a:r>
              <a:rPr lang="en-US" altLang="zh-CN" sz="2000">
                <a:sym typeface="+mn-ea"/>
              </a:rPr>
              <a:t>              应的控制信号线均置为高阻态，由此放弃对总线的控制权；</a:t>
            </a:r>
            <a:endParaRPr lang="en-US" altLang="zh-CN" sz="2000">
              <a:sym typeface="+mn-ea"/>
            </a:endParaRPr>
          </a:p>
          <a:p>
            <a:pPr lvl="0" algn="l" latinLnBrk="0">
              <a:lnSpc>
                <a:spcPts val="4000"/>
              </a:lnSpc>
              <a:spcBef>
                <a:spcPts val="0"/>
              </a:spcBef>
            </a:pPr>
            <a:r>
              <a:rPr lang="en-US" altLang="zh-CN" sz="2000">
                <a:sym typeface="+mn-ea"/>
              </a:rPr>
              <a:t>              另一方面，CPU向DMA控制器发出“总线响应”信号</a:t>
            </a:r>
            <a:r>
              <a:rPr lang="en-US" altLang="zh-CN" sz="2000" b="1">
                <a:solidFill>
                  <a:srgbClr val="730372"/>
                </a:solidFill>
                <a:sym typeface="+mn-ea"/>
              </a:rPr>
              <a:t>HLDA</a:t>
            </a:r>
            <a:r>
              <a:rPr lang="en-US" altLang="zh-CN" sz="2000">
                <a:sym typeface="+mn-ea"/>
              </a:rPr>
              <a:t>。</a:t>
            </a:r>
            <a:endParaRPr lang="en-US" altLang="zh-CN" sz="2000">
              <a:sym typeface="+mn-ea"/>
            </a:endParaRPr>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00685" y="1603375"/>
            <a:ext cx="8342630" cy="4377055"/>
          </a:xfrm>
        </p:spPr>
        <p:txBody>
          <a:bodyPr vert="horz" rtlCol="0">
            <a:normAutofit/>
          </a:bodyPr>
          <a:p>
            <a:pPr lvl="0" algn="l" latinLnBrk="0">
              <a:lnSpc>
                <a:spcPts val="4000"/>
              </a:lnSpc>
              <a:spcBef>
                <a:spcPts val="0"/>
              </a:spcBef>
            </a:pPr>
            <a:r>
              <a:rPr lang="en-US" altLang="zh-CN" sz="2000">
                <a:sym typeface="+mn-ea"/>
              </a:rPr>
              <a:t>④ DMA控制器收到HLDA信号后，就开始控制总线，并向外设发出DMA</a:t>
            </a:r>
            <a:endParaRPr lang="en-US" altLang="zh-CN" sz="2000">
              <a:sym typeface="+mn-ea"/>
            </a:endParaRPr>
          </a:p>
          <a:p>
            <a:pPr lvl="0" algn="l" latinLnBrk="0">
              <a:lnSpc>
                <a:spcPts val="4000"/>
              </a:lnSpc>
              <a:spcBef>
                <a:spcPts val="0"/>
              </a:spcBef>
            </a:pPr>
            <a:r>
              <a:rPr lang="en-US" altLang="zh-CN" sz="2000">
                <a:sym typeface="+mn-ea"/>
              </a:rPr>
              <a:t>     响应信号</a:t>
            </a:r>
            <a:r>
              <a:rPr lang="en-US" altLang="zh-CN" sz="2000" b="1">
                <a:solidFill>
                  <a:srgbClr val="730372"/>
                </a:solidFill>
                <a:sym typeface="+mn-ea"/>
              </a:rPr>
              <a:t>DACK</a:t>
            </a:r>
            <a:r>
              <a:rPr lang="en-US" altLang="zh-CN" sz="2000">
                <a:sym typeface="+mn-ea"/>
              </a:rPr>
              <a:t>。</a:t>
            </a:r>
            <a:endParaRPr lang="en-US" altLang="zh-CN" sz="2000">
              <a:sym typeface="+mn-ea"/>
            </a:endParaRPr>
          </a:p>
          <a:p>
            <a:pPr lvl="0" algn="l" latinLnBrk="0">
              <a:lnSpc>
                <a:spcPts val="4000"/>
              </a:lnSpc>
              <a:spcBef>
                <a:spcPts val="0"/>
              </a:spcBef>
            </a:pPr>
            <a:r>
              <a:rPr lang="en-US" altLang="zh-CN" sz="2000">
                <a:sym typeface="+mn-ea"/>
              </a:rPr>
              <a:t>⑤ DMA控制器送出</a:t>
            </a:r>
            <a:r>
              <a:rPr lang="en-US" altLang="zh-CN" sz="2000" b="1">
                <a:solidFill>
                  <a:srgbClr val="730372"/>
                </a:solidFill>
                <a:sym typeface="+mn-ea"/>
              </a:rPr>
              <a:t>地址信号</a:t>
            </a:r>
            <a:r>
              <a:rPr lang="en-US" altLang="zh-CN" sz="2000">
                <a:sym typeface="+mn-ea"/>
              </a:rPr>
              <a:t>和</a:t>
            </a:r>
            <a:r>
              <a:rPr lang="en-US" altLang="zh-CN" sz="2000" b="1">
                <a:solidFill>
                  <a:srgbClr val="730372"/>
                </a:solidFill>
                <a:sym typeface="+mn-ea"/>
              </a:rPr>
              <a:t>相应的控制信号</a:t>
            </a:r>
            <a:r>
              <a:rPr lang="en-US" altLang="zh-CN" sz="2000">
                <a:sym typeface="+mn-ea"/>
              </a:rPr>
              <a:t>，实现外设与内存或内存</a:t>
            </a:r>
            <a:endParaRPr lang="en-US" altLang="zh-CN" sz="2000">
              <a:sym typeface="+mn-ea"/>
            </a:endParaRPr>
          </a:p>
          <a:p>
            <a:pPr lvl="0" algn="l" latinLnBrk="0">
              <a:lnSpc>
                <a:spcPts val="4000"/>
              </a:lnSpc>
              <a:spcBef>
                <a:spcPts val="0"/>
              </a:spcBef>
            </a:pPr>
            <a:r>
              <a:rPr lang="en-US" altLang="zh-CN" sz="2000">
                <a:sym typeface="+mn-ea"/>
              </a:rPr>
              <a:t>     与内存之间的直接数据传送。</a:t>
            </a:r>
            <a:endParaRPr lang="en-US" altLang="zh-CN" sz="2000">
              <a:sym typeface="+mn-ea"/>
            </a:endParaRPr>
          </a:p>
          <a:p>
            <a:pPr lvl="0" algn="l" latinLnBrk="0">
              <a:lnSpc>
                <a:spcPts val="4000"/>
              </a:lnSpc>
              <a:spcBef>
                <a:spcPts val="0"/>
              </a:spcBef>
            </a:pPr>
            <a:r>
              <a:rPr lang="en-US" altLang="zh-CN" sz="2000">
                <a:sym typeface="+mn-ea"/>
              </a:rPr>
              <a:t>⑥ DMA控制器自动修改</a:t>
            </a:r>
            <a:r>
              <a:rPr lang="en-US" altLang="zh-CN" sz="2000" b="1">
                <a:solidFill>
                  <a:srgbClr val="730372"/>
                </a:solidFill>
                <a:sym typeface="+mn-ea"/>
              </a:rPr>
              <a:t>地址</a:t>
            </a:r>
            <a:r>
              <a:rPr lang="en-US" altLang="zh-CN" sz="2000">
                <a:sym typeface="+mn-ea"/>
              </a:rPr>
              <a:t>和</a:t>
            </a:r>
            <a:r>
              <a:rPr lang="en-US" altLang="zh-CN" sz="2000" b="1">
                <a:solidFill>
                  <a:srgbClr val="730372"/>
                </a:solidFill>
                <a:sym typeface="+mn-ea"/>
              </a:rPr>
              <a:t>字节计数器</a:t>
            </a:r>
            <a:r>
              <a:rPr lang="en-US" altLang="zh-CN" sz="2000">
                <a:sym typeface="+mn-ea"/>
              </a:rPr>
              <a:t>，并据此判断是否需要重复传</a:t>
            </a:r>
            <a:endParaRPr lang="en-US" altLang="zh-CN" sz="2000">
              <a:sym typeface="+mn-ea"/>
            </a:endParaRPr>
          </a:p>
          <a:p>
            <a:pPr lvl="0" algn="l" latinLnBrk="0">
              <a:lnSpc>
                <a:spcPts val="4000"/>
              </a:lnSpc>
              <a:spcBef>
                <a:spcPts val="0"/>
              </a:spcBef>
            </a:pPr>
            <a:r>
              <a:rPr lang="en-US" altLang="zh-CN" sz="2000">
                <a:sym typeface="+mn-ea"/>
              </a:rPr>
              <a:t>     送操作。规定的数据传送完后，DMA控制器就</a:t>
            </a:r>
            <a:r>
              <a:rPr lang="en-US" altLang="zh-CN" sz="2000">
                <a:solidFill>
                  <a:srgbClr val="FF0000"/>
                </a:solidFill>
                <a:sym typeface="+mn-ea"/>
              </a:rPr>
              <a:t>撤销</a:t>
            </a:r>
            <a:r>
              <a:rPr lang="en-US" altLang="zh-CN" sz="2000">
                <a:sym typeface="+mn-ea"/>
              </a:rPr>
              <a:t>发往CPU的</a:t>
            </a:r>
            <a:r>
              <a:rPr lang="en-US" altLang="zh-CN" sz="2000" b="1">
                <a:solidFill>
                  <a:srgbClr val="730372"/>
                </a:solidFill>
                <a:sym typeface="+mn-ea"/>
              </a:rPr>
              <a:t>HOLD</a:t>
            </a:r>
            <a:endParaRPr lang="en-US" altLang="zh-CN" sz="2000" b="1">
              <a:solidFill>
                <a:srgbClr val="730372"/>
              </a:solidFill>
              <a:sym typeface="+mn-ea"/>
            </a:endParaRPr>
          </a:p>
          <a:p>
            <a:pPr lvl="0" algn="l" latinLnBrk="0">
              <a:lnSpc>
                <a:spcPts val="4000"/>
              </a:lnSpc>
              <a:spcBef>
                <a:spcPts val="0"/>
              </a:spcBef>
            </a:pPr>
            <a:r>
              <a:rPr lang="en-US" altLang="zh-CN" sz="2000" b="1">
                <a:solidFill>
                  <a:srgbClr val="730372"/>
                </a:solidFill>
                <a:sym typeface="+mn-ea"/>
              </a:rPr>
              <a:t>     </a:t>
            </a:r>
            <a:r>
              <a:rPr lang="en-US" altLang="zh-CN" sz="2000">
                <a:sym typeface="+mn-ea"/>
              </a:rPr>
              <a:t>信号。CPU检测到HOLD失效后，紧接着</a:t>
            </a:r>
            <a:r>
              <a:rPr lang="en-US" altLang="zh-CN" sz="2000">
                <a:solidFill>
                  <a:srgbClr val="FF0000"/>
                </a:solidFill>
                <a:sym typeface="+mn-ea"/>
              </a:rPr>
              <a:t>撤销</a:t>
            </a:r>
            <a:r>
              <a:rPr lang="en-US" altLang="zh-CN" sz="2000" b="1">
                <a:solidFill>
                  <a:srgbClr val="730372"/>
                </a:solidFill>
                <a:sym typeface="+mn-ea"/>
              </a:rPr>
              <a:t>HLDA</a:t>
            </a:r>
            <a:r>
              <a:rPr lang="en-US" altLang="zh-CN" sz="2000">
                <a:sym typeface="+mn-ea"/>
              </a:rPr>
              <a:t>信号，并在下一</a:t>
            </a:r>
            <a:endParaRPr lang="en-US" altLang="zh-CN" sz="2000">
              <a:sym typeface="+mn-ea"/>
            </a:endParaRPr>
          </a:p>
          <a:p>
            <a:pPr lvl="0" algn="l" latinLnBrk="0">
              <a:lnSpc>
                <a:spcPts val="4000"/>
              </a:lnSpc>
              <a:spcBef>
                <a:spcPts val="0"/>
              </a:spcBef>
            </a:pPr>
            <a:r>
              <a:rPr lang="en-US" altLang="zh-CN" sz="2000">
                <a:sym typeface="+mn-ea"/>
              </a:rPr>
              <a:t>     时钟周期重新开始控制总线，继续执行原来的程序。</a:t>
            </a:r>
            <a:endParaRPr lang="en-US" altLang="zh-CN" sz="2000">
              <a:sym typeface="+mn-ea"/>
            </a:endParaRPr>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00685" y="1603375"/>
            <a:ext cx="8342630" cy="571500"/>
          </a:xfrm>
        </p:spPr>
        <p:txBody>
          <a:bodyPr vert="horz" rtlCol="0">
            <a:normAutofit/>
          </a:bodyPr>
          <a:p>
            <a:pPr lvl="0" algn="l" latinLnBrk="0">
              <a:lnSpc>
                <a:spcPts val="3000"/>
              </a:lnSpc>
              <a:spcBef>
                <a:spcPts val="0"/>
              </a:spcBef>
            </a:pPr>
            <a:r>
              <a:rPr lang="en-US" altLang="zh-CN" sz="2000">
                <a:sym typeface="+mn-ea"/>
              </a:rPr>
              <a:t>典型的DMAC的工作电路和DMA工作过程波形如图7.19所示</a:t>
            </a:r>
            <a:endParaRPr lang="en-US" altLang="zh-CN" sz="2000">
              <a:sym typeface="+mn-ea"/>
            </a:endParaRPr>
          </a:p>
        </p:txBody>
      </p:sp>
      <p:sp>
        <p:nvSpPr>
          <p:cNvPr id="5" name="标题 4"/>
          <p:cNvSpPr>
            <a:spLocks noGrp="1"/>
          </p:cNvSpPr>
          <p:nvPr>
            <p:ph type="title"/>
          </p:nvPr>
        </p:nvSpPr>
        <p:spPr/>
        <p:txBody>
          <a:bodyPr/>
          <a:p>
            <a:endParaRPr lang="zh-CN" altLang="en-US"/>
          </a:p>
        </p:txBody>
      </p:sp>
      <p:pic>
        <p:nvPicPr>
          <p:cNvPr id="2" name="图片 235" descr="6t20"/>
          <p:cNvPicPr>
            <a:picLocks noChangeAspect="1"/>
          </p:cNvPicPr>
          <p:nvPr/>
        </p:nvPicPr>
        <p:blipFill>
          <a:blip r:embed="rId1"/>
          <a:srcRect b="43686"/>
          <a:stretch>
            <a:fillRect/>
          </a:stretch>
        </p:blipFill>
        <p:spPr>
          <a:xfrm>
            <a:off x="657225" y="2395855"/>
            <a:ext cx="3978910" cy="3516630"/>
          </a:xfrm>
          <a:prstGeom prst="rect">
            <a:avLst/>
          </a:prstGeom>
          <a:noFill/>
          <a:ln w="9525">
            <a:noFill/>
          </a:ln>
        </p:spPr>
      </p:pic>
      <p:pic>
        <p:nvPicPr>
          <p:cNvPr id="4" name="图片 235" descr="6t20"/>
          <p:cNvPicPr>
            <a:picLocks noChangeAspect="1"/>
          </p:cNvPicPr>
          <p:nvPr/>
        </p:nvPicPr>
        <p:blipFill>
          <a:blip r:embed="rId1"/>
          <a:srcRect t="55629"/>
          <a:stretch>
            <a:fillRect/>
          </a:stretch>
        </p:blipFill>
        <p:spPr>
          <a:xfrm>
            <a:off x="4894580" y="2395855"/>
            <a:ext cx="3619500" cy="3394710"/>
          </a:xfrm>
          <a:prstGeom prst="rect">
            <a:avLst/>
          </a:prstGeom>
          <a:noFill/>
          <a:ln w="9525">
            <a:noFill/>
          </a:ln>
        </p:spPr>
      </p:pic>
      <p:sp>
        <p:nvSpPr>
          <p:cNvPr id="100" name="文本框 99"/>
          <p:cNvSpPr txBox="1"/>
          <p:nvPr/>
        </p:nvSpPr>
        <p:spPr>
          <a:xfrm>
            <a:off x="2032000" y="6050280"/>
            <a:ext cx="5080000" cy="337185"/>
          </a:xfrm>
          <a:prstGeom prst="rect">
            <a:avLst/>
          </a:prstGeom>
          <a:noFill/>
          <a:ln w="9525">
            <a:noFill/>
          </a:ln>
        </p:spPr>
        <p:txBody>
          <a:bodyPr>
            <a:spAutoFit/>
          </a:bodyPr>
          <a:p>
            <a:pPr marL="0" indent="0" algn="ctr"/>
            <a:r>
              <a:rPr lang="zh-CN" sz="1600" b="1">
                <a:latin typeface="Times New Roman" panose="02020603050405020304" charset="0"/>
                <a:ea typeface="宋体" panose="02010600030101010101" pitchFamily="2" charset="-122"/>
              </a:rPr>
              <a:t>图</a:t>
            </a:r>
            <a:r>
              <a:rPr lang="en-US" sz="1600" b="1">
                <a:latin typeface="Times New Roman" panose="02020603050405020304" charset="0"/>
                <a:ea typeface="宋体" panose="02010600030101010101" pitchFamily="2" charset="-122"/>
              </a:rPr>
              <a:t>7.19  DMA</a:t>
            </a:r>
            <a:r>
              <a:rPr lang="zh-CN" sz="1600" b="1">
                <a:latin typeface="Times New Roman" panose="02020603050405020304" charset="0"/>
                <a:ea typeface="宋体" panose="02010600030101010101" pitchFamily="2" charset="-122"/>
              </a:rPr>
              <a:t>控制器和工作波形</a:t>
            </a:r>
            <a:endParaRPr lang="zh-CN" altLang="en-US" sz="1600" b="1"/>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09550" y="1412240"/>
            <a:ext cx="8409940" cy="5118735"/>
          </a:xfrm>
        </p:spPr>
        <p:txBody>
          <a:bodyPr/>
          <a:p>
            <a:pPr latinLnBrk="0">
              <a:lnSpc>
                <a:spcPts val="4000"/>
              </a:lnSpc>
              <a:spcBef>
                <a:spcPts val="0"/>
              </a:spcBef>
            </a:pPr>
            <a:r>
              <a:rPr lang="en-US" altLang="zh-CN" sz="2000"/>
              <a:t>1. </a:t>
            </a:r>
            <a:r>
              <a:rPr lang="en-US" altLang="zh-CN" sz="2000">
                <a:solidFill>
                  <a:srgbClr val="FF0000"/>
                </a:solidFill>
              </a:rPr>
              <a:t>DMA</a:t>
            </a:r>
            <a:r>
              <a:rPr lang="zh-CN" altLang="en-US" sz="2000"/>
              <a:t>方式与</a:t>
            </a:r>
            <a:r>
              <a:rPr lang="zh-CN" altLang="en-US" sz="2000">
                <a:solidFill>
                  <a:srgbClr val="FF0000"/>
                </a:solidFill>
              </a:rPr>
              <a:t>程序</a:t>
            </a:r>
            <a:r>
              <a:rPr lang="zh-CN" altLang="en-US" sz="2000"/>
              <a:t>控制方式比较</a:t>
            </a:r>
            <a:endParaRPr lang="zh-CN" altLang="en-US" sz="2000"/>
          </a:p>
          <a:p>
            <a:pPr marL="342900" latinLnBrk="0">
              <a:lnSpc>
                <a:spcPts val="4000"/>
              </a:lnSpc>
              <a:spcBef>
                <a:spcPts val="0"/>
              </a:spcBef>
              <a:buClr>
                <a:srgbClr val="00349E"/>
              </a:buClr>
              <a:buFont typeface="Wingdings" panose="05000000000000000000" charset="0"/>
              <a:buChar char="Ø"/>
            </a:pPr>
            <a:r>
              <a:rPr lang="zh-CN" altLang="en-US" sz="2000"/>
              <a:t> 数据的DMA方式传送途径和程序控制下数据传送的途径不同。程序</a:t>
            </a:r>
            <a:endParaRPr lang="zh-CN" altLang="en-US" sz="2000"/>
          </a:p>
          <a:p>
            <a:pPr marL="342900" latinLnBrk="0">
              <a:lnSpc>
                <a:spcPts val="4000"/>
              </a:lnSpc>
              <a:spcBef>
                <a:spcPts val="0"/>
              </a:spcBef>
              <a:buClr>
                <a:srgbClr val="00349E"/>
              </a:buClr>
              <a:buFont typeface="Wingdings" panose="05000000000000000000" charset="0"/>
            </a:pPr>
            <a:r>
              <a:rPr lang="zh-CN" altLang="en-US" sz="2000"/>
              <a:t>    控制下数据传送的途径必须经过CPU；而采用DMA方式传送数据不</a:t>
            </a:r>
            <a:endParaRPr lang="zh-CN" altLang="en-US" sz="2000"/>
          </a:p>
          <a:p>
            <a:pPr marL="342900" latinLnBrk="0">
              <a:lnSpc>
                <a:spcPts val="4000"/>
              </a:lnSpc>
              <a:spcBef>
                <a:spcPts val="0"/>
              </a:spcBef>
              <a:buClr>
                <a:srgbClr val="00349E"/>
              </a:buClr>
              <a:buFont typeface="Wingdings" panose="05000000000000000000" charset="0"/>
            </a:pPr>
            <a:r>
              <a:rPr lang="zh-CN" altLang="en-US" sz="2000"/>
              <a:t>    需要经过CPU。</a:t>
            </a:r>
            <a:endParaRPr lang="zh-CN" altLang="en-US" sz="2000"/>
          </a:p>
          <a:p>
            <a:pPr marL="342900" latinLnBrk="0">
              <a:lnSpc>
                <a:spcPts val="4000"/>
              </a:lnSpc>
              <a:spcBef>
                <a:spcPts val="0"/>
              </a:spcBef>
              <a:buClr>
                <a:srgbClr val="00349E"/>
              </a:buClr>
              <a:buFont typeface="Wingdings" panose="05000000000000000000" charset="0"/>
              <a:buChar char="Ø"/>
            </a:pPr>
            <a:r>
              <a:rPr lang="zh-CN" altLang="en-US" sz="2000"/>
              <a:t> 程序控制下数据传送的源地址、目的地址、</a:t>
            </a:r>
            <a:r>
              <a:rPr lang="zh-CN" altLang="en-US" sz="2000">
                <a:sym typeface="+mn-ea"/>
              </a:rPr>
              <a:t>地址的修改和、块长的</a:t>
            </a:r>
            <a:endParaRPr lang="zh-CN" altLang="en-US" sz="2000">
              <a:sym typeface="+mn-ea"/>
            </a:endParaRPr>
          </a:p>
          <a:p>
            <a:pPr marL="342900" latinLnBrk="0">
              <a:lnSpc>
                <a:spcPts val="4000"/>
              </a:lnSpc>
              <a:spcBef>
                <a:spcPts val="0"/>
              </a:spcBef>
              <a:buClr>
                <a:srgbClr val="00349E"/>
              </a:buClr>
              <a:buFont typeface="Wingdings" panose="05000000000000000000" charset="0"/>
            </a:pPr>
            <a:r>
              <a:rPr lang="zh-CN" altLang="en-US" sz="2000">
                <a:sym typeface="+mn-ea"/>
              </a:rPr>
              <a:t>    控制和数据传送的控制信号</a:t>
            </a:r>
            <a:r>
              <a:rPr lang="zh-CN" altLang="en-US" sz="2000"/>
              <a:t>是由CPU负责的；而DMA方式传送数据</a:t>
            </a:r>
            <a:endParaRPr lang="zh-CN" altLang="en-US" sz="2000"/>
          </a:p>
          <a:p>
            <a:pPr marL="342900" latinLnBrk="0">
              <a:lnSpc>
                <a:spcPts val="4000"/>
              </a:lnSpc>
              <a:spcBef>
                <a:spcPts val="0"/>
              </a:spcBef>
              <a:buClr>
                <a:srgbClr val="00349E"/>
              </a:buClr>
              <a:buFont typeface="Wingdings" panose="05000000000000000000" charset="0"/>
            </a:pPr>
            <a:r>
              <a:rPr lang="zh-CN" altLang="en-US" sz="2000"/>
              <a:t>    则由DMA控制器提供源地址和目的地址，而且修改地址、控制传送</a:t>
            </a:r>
            <a:endParaRPr lang="zh-CN" altLang="en-US" sz="2000"/>
          </a:p>
          <a:p>
            <a:pPr marL="342900" latinLnBrk="0">
              <a:lnSpc>
                <a:spcPts val="4000"/>
              </a:lnSpc>
              <a:spcBef>
                <a:spcPts val="0"/>
              </a:spcBef>
              <a:buClr>
                <a:srgbClr val="00349E"/>
              </a:buClr>
              <a:buFont typeface="Wingdings" panose="05000000000000000000" charset="0"/>
            </a:pPr>
            <a:r>
              <a:rPr lang="zh-CN" altLang="en-US" sz="2000"/>
              <a:t>    操作的结束和发出传送控制信号也都由DMAC承担，即DMA传送数</a:t>
            </a:r>
            <a:endParaRPr lang="zh-CN" altLang="en-US" sz="2000"/>
          </a:p>
          <a:p>
            <a:pPr marL="342900" latinLnBrk="0">
              <a:lnSpc>
                <a:spcPts val="4000"/>
              </a:lnSpc>
              <a:spcBef>
                <a:spcPts val="0"/>
              </a:spcBef>
              <a:buClr>
                <a:srgbClr val="00349E"/>
              </a:buClr>
              <a:buFont typeface="Wingdings" panose="05000000000000000000" charset="0"/>
            </a:pPr>
            <a:r>
              <a:rPr lang="zh-CN" altLang="en-US" sz="2000"/>
              <a:t>    据方式是一种由硬件代替软件的方法，因而数据传送的速度提高了，</a:t>
            </a:r>
            <a:endParaRPr lang="zh-CN" altLang="en-US" sz="2000"/>
          </a:p>
          <a:p>
            <a:pPr marL="342900" latinLnBrk="0">
              <a:lnSpc>
                <a:spcPts val="4000"/>
              </a:lnSpc>
              <a:spcBef>
                <a:spcPts val="0"/>
              </a:spcBef>
              <a:buClr>
                <a:srgbClr val="00349E"/>
              </a:buClr>
              <a:buFont typeface="Wingdings" panose="05000000000000000000" charset="0"/>
            </a:pPr>
            <a:r>
              <a:rPr lang="zh-CN" altLang="en-US" sz="2000"/>
              <a:t>    缩短了数据传送的响应时间。</a:t>
            </a:r>
            <a:endParaRPr lang="zh-CN" altLang="en-US" sz="2000"/>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69720"/>
            <a:ext cx="8229600" cy="4826635"/>
          </a:xfrm>
        </p:spPr>
        <p:txBody>
          <a:bodyPr/>
          <a:p>
            <a:pPr latinLnBrk="0">
              <a:lnSpc>
                <a:spcPts val="4000"/>
              </a:lnSpc>
              <a:spcBef>
                <a:spcPts val="0"/>
              </a:spcBef>
            </a:pPr>
            <a:r>
              <a:rPr lang="en-US" altLang="zh-CN" sz="2000"/>
              <a:t>2. </a:t>
            </a:r>
            <a:r>
              <a:rPr lang="en-US" altLang="zh-CN" sz="2000">
                <a:solidFill>
                  <a:srgbClr val="FF0000"/>
                </a:solidFill>
              </a:rPr>
              <a:t>DMA</a:t>
            </a:r>
            <a:r>
              <a:rPr lang="zh-CN" altLang="en-US" sz="2000"/>
              <a:t>方式与</a:t>
            </a:r>
            <a:r>
              <a:rPr lang="zh-CN" altLang="en-US" sz="2000">
                <a:solidFill>
                  <a:srgbClr val="FF0000"/>
                </a:solidFill>
              </a:rPr>
              <a:t>中断</a:t>
            </a:r>
            <a:r>
              <a:rPr lang="zh-CN" altLang="en-US" sz="2000"/>
              <a:t>控制方式比较</a:t>
            </a:r>
            <a:endParaRPr lang="zh-CN" altLang="en-US" sz="2000"/>
          </a:p>
          <a:p>
            <a:pPr marL="342900" latinLnBrk="0">
              <a:lnSpc>
                <a:spcPts val="4000"/>
              </a:lnSpc>
              <a:spcBef>
                <a:spcPts val="0"/>
              </a:spcBef>
              <a:buClr>
                <a:srgbClr val="00349E"/>
              </a:buClr>
              <a:buFont typeface="Wingdings" panose="05000000000000000000" charset="0"/>
              <a:buChar char="Ø"/>
            </a:pPr>
            <a:r>
              <a:rPr lang="zh-CN" altLang="en-US" sz="2000"/>
              <a:t>  DMA方式控制数据传送不需要CPU介入，即不利用CPU内部寄存</a:t>
            </a:r>
            <a:endParaRPr lang="zh-CN" altLang="en-US" sz="2000"/>
          </a:p>
          <a:p>
            <a:pPr marL="342900" latinLnBrk="0">
              <a:lnSpc>
                <a:spcPts val="4000"/>
              </a:lnSpc>
              <a:spcBef>
                <a:spcPts val="0"/>
              </a:spcBef>
              <a:buClr>
                <a:srgbClr val="00349E"/>
              </a:buClr>
              <a:buFont typeface="Wingdings" panose="05000000000000000000" charset="0"/>
            </a:pPr>
            <a:r>
              <a:rPr lang="zh-CN" altLang="en-US" sz="2000"/>
              <a:t>     器，所以，DMA方式</a:t>
            </a:r>
            <a:r>
              <a:rPr lang="zh-CN" altLang="en-US" sz="2000">
                <a:sym typeface="+mn-ea"/>
              </a:rPr>
              <a:t>只要执行指令的某个机器周期结束，就可以</a:t>
            </a:r>
            <a:endParaRPr lang="zh-CN" altLang="en-US" sz="2000">
              <a:sym typeface="+mn-ea"/>
            </a:endParaRPr>
          </a:p>
          <a:p>
            <a:pPr marL="342900" latinLnBrk="0">
              <a:lnSpc>
                <a:spcPts val="4000"/>
              </a:lnSpc>
              <a:spcBef>
                <a:spcPts val="0"/>
              </a:spcBef>
              <a:buClr>
                <a:srgbClr val="00349E"/>
              </a:buClr>
              <a:buFont typeface="Wingdings" panose="05000000000000000000" charset="0"/>
            </a:pPr>
            <a:r>
              <a:rPr lang="zh-CN" altLang="en-US" sz="2000">
                <a:sym typeface="+mn-ea"/>
              </a:rPr>
              <a:t>     响应DMA请求；</a:t>
            </a:r>
            <a:r>
              <a:rPr lang="zh-CN" altLang="en-US" sz="2000"/>
              <a:t>而中断方式控制需要等一条指令执行结束后才能</a:t>
            </a:r>
            <a:endParaRPr lang="zh-CN" altLang="en-US" sz="2000"/>
          </a:p>
          <a:p>
            <a:pPr marL="342900" latinLnBrk="0">
              <a:lnSpc>
                <a:spcPts val="4000"/>
              </a:lnSpc>
              <a:spcBef>
                <a:spcPts val="0"/>
              </a:spcBef>
              <a:buClr>
                <a:srgbClr val="00349E"/>
              </a:buClr>
              <a:buFont typeface="Wingdings" panose="05000000000000000000" charset="0"/>
            </a:pPr>
            <a:r>
              <a:rPr lang="zh-CN" altLang="en-US" sz="2000"/>
              <a:t>     进行中断响应。</a:t>
            </a:r>
            <a:endParaRPr lang="zh-CN" altLang="en-US" sz="2000"/>
          </a:p>
          <a:p>
            <a:pPr marL="342900" latinLnBrk="0">
              <a:lnSpc>
                <a:spcPts val="4000"/>
              </a:lnSpc>
              <a:spcBef>
                <a:spcPts val="0"/>
              </a:spcBef>
              <a:buClr>
                <a:srgbClr val="00349E"/>
              </a:buClr>
              <a:buFont typeface="Wingdings" panose="05000000000000000000" charset="0"/>
              <a:buChar char="Ø"/>
            </a:pPr>
            <a:r>
              <a:rPr lang="zh-CN" altLang="en-US" sz="2000"/>
              <a:t>  响应DMA请求，进入DMA方式时就不必保护CPU的现场。采用中</a:t>
            </a:r>
            <a:endParaRPr lang="zh-CN" altLang="en-US" sz="2000"/>
          </a:p>
          <a:p>
            <a:pPr marL="342900" latinLnBrk="0">
              <a:lnSpc>
                <a:spcPts val="4000"/>
              </a:lnSpc>
              <a:spcBef>
                <a:spcPts val="0"/>
              </a:spcBef>
              <a:buClr>
                <a:srgbClr val="00349E"/>
              </a:buClr>
              <a:buFont typeface="Wingdings" panose="05000000000000000000" charset="0"/>
            </a:pPr>
            <a:r>
              <a:rPr lang="zh-CN" altLang="en-US" sz="2000"/>
              <a:t>     断控制的数据传送，进入中断服务(传送数据)之前，必须保护现场</a:t>
            </a:r>
            <a:endParaRPr lang="zh-CN" altLang="en-US" sz="2000"/>
          </a:p>
          <a:p>
            <a:pPr marL="342900" latinLnBrk="0">
              <a:lnSpc>
                <a:spcPts val="4000"/>
              </a:lnSpc>
              <a:spcBef>
                <a:spcPts val="0"/>
              </a:spcBef>
              <a:buClr>
                <a:srgbClr val="00349E"/>
              </a:buClr>
              <a:buFont typeface="Wingdings" panose="05000000000000000000" charset="0"/>
            </a:pPr>
            <a:r>
              <a:rPr lang="zh-CN" altLang="en-US" sz="2000"/>
              <a:t>     状态，这会大大延迟响应时间。因此，采用DMA控制数据传送的</a:t>
            </a:r>
            <a:endParaRPr lang="zh-CN" altLang="en-US" sz="2000"/>
          </a:p>
          <a:p>
            <a:pPr marL="342900" latinLnBrk="0">
              <a:lnSpc>
                <a:spcPts val="4000"/>
              </a:lnSpc>
              <a:spcBef>
                <a:spcPts val="0"/>
              </a:spcBef>
              <a:buClr>
                <a:srgbClr val="00349E"/>
              </a:buClr>
              <a:buFont typeface="Wingdings" panose="05000000000000000000" charset="0"/>
            </a:pPr>
            <a:r>
              <a:rPr lang="zh-CN" altLang="en-US" sz="2000"/>
              <a:t>     另一个优点是缩短了数据传送的响应时间。</a:t>
            </a:r>
            <a:endParaRPr lang="zh-CN" altLang="en-US" sz="2000"/>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659890"/>
            <a:ext cx="8229600" cy="4792345"/>
          </a:xfrm>
        </p:spPr>
        <p:txBody>
          <a:bodyPr/>
          <a:p>
            <a:r>
              <a:rPr lang="en-US" altLang="zh-CN" sz="2000"/>
              <a:t>  </a:t>
            </a:r>
            <a:r>
              <a:rPr lang="zh-CN" altLang="en-US" sz="2000"/>
              <a:t>⑶ </a:t>
            </a:r>
            <a:r>
              <a:rPr lang="zh-CN" altLang="en-US" sz="2000">
                <a:solidFill>
                  <a:srgbClr val="FF0000"/>
                </a:solidFill>
              </a:rPr>
              <a:t>寻址功能</a:t>
            </a:r>
            <a:r>
              <a:rPr lang="zh-CN" altLang="en-US" sz="2000"/>
              <a:t>：CPU对接口电路的访问，实际上就是对这些寄存器的访问。I/O接口内部的寄存器称为I/O端口，每个端口有一个端口地址。接口接收来自系统总线的寻址信息，经过译码电路，选择相应的寄存器，与总线进行信息交换。</a:t>
            </a:r>
            <a:endParaRPr lang="zh-CN" altLang="en-US" sz="2000"/>
          </a:p>
          <a:p>
            <a:r>
              <a:rPr lang="zh-CN" altLang="en-US" sz="2000"/>
              <a:t>  ⑷ </a:t>
            </a:r>
            <a:r>
              <a:rPr lang="zh-CN" altLang="en-US" sz="2000">
                <a:solidFill>
                  <a:srgbClr val="FF0000"/>
                </a:solidFill>
              </a:rPr>
              <a:t>预处理功能</a:t>
            </a:r>
            <a:r>
              <a:rPr lang="zh-CN" altLang="en-US" sz="2000"/>
              <a:t>：系统总线采取并行传送方式，如果是串行接口，那么接口就要完成数据的串—并转换。另外，如果外围设备与接口，接口与系统总线之间传送的数据宽度、时序、负载不匹配，则接口要进行相应的匹配； 如果外围设备所用信号电平与系统总线不相同，则接口还要进行信号电平的转换。</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4" name="文本占位符 3"/>
          <p:cNvSpPr>
            <a:spLocks noGrp="1"/>
          </p:cNvSpPr>
          <p:nvPr>
            <p:ph type="body" sz="quarter" idx="10"/>
          </p:nvPr>
        </p:nvSpPr>
        <p:spPr>
          <a:xfrm>
            <a:off x="448310" y="990600"/>
            <a:ext cx="3622040" cy="576580"/>
          </a:xfrm>
        </p:spPr>
        <p:txBody>
          <a:bodyPr/>
          <a:p>
            <a:r>
              <a:t>7.1  输入/输出系统概述</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69720"/>
            <a:ext cx="8229600" cy="4826635"/>
          </a:xfrm>
        </p:spPr>
        <p:txBody>
          <a:bodyPr/>
          <a:p>
            <a:pPr latinLnBrk="0">
              <a:lnSpc>
                <a:spcPts val="4000"/>
              </a:lnSpc>
              <a:spcBef>
                <a:spcPts val="0"/>
              </a:spcBef>
            </a:pPr>
            <a:r>
              <a:rPr lang="en-US" altLang="zh-CN" sz="2000"/>
              <a:t>3. </a:t>
            </a:r>
            <a:r>
              <a:rPr sz="2000"/>
              <a:t>DMA控制传送存在</a:t>
            </a:r>
            <a:r>
              <a:rPr lang="zh-CN" sz="2000"/>
              <a:t>的</a:t>
            </a:r>
            <a:r>
              <a:rPr sz="2000"/>
              <a:t>问题</a:t>
            </a:r>
            <a:endParaRPr sz="2000"/>
          </a:p>
          <a:p>
            <a:pPr marL="342900" indent="-342900" latinLnBrk="0">
              <a:lnSpc>
                <a:spcPts val="4000"/>
              </a:lnSpc>
              <a:spcBef>
                <a:spcPts val="0"/>
              </a:spcBef>
              <a:buClr>
                <a:srgbClr val="00349E"/>
              </a:buClr>
              <a:buFont typeface="Wingdings" panose="05000000000000000000" charset="0"/>
              <a:buChar char="Ø"/>
            </a:pPr>
            <a:r>
              <a:rPr sz="2000"/>
              <a:t>当DMA控制总线时，CPU不能读取指令</a:t>
            </a:r>
            <a:r>
              <a:rPr lang="zh-CN" sz="2000"/>
              <a:t>；</a:t>
            </a:r>
            <a:endParaRPr sz="2000"/>
          </a:p>
          <a:p>
            <a:pPr marL="342900" indent="-342900" latinLnBrk="0">
              <a:lnSpc>
                <a:spcPts val="4000"/>
              </a:lnSpc>
              <a:spcBef>
                <a:spcPts val="0"/>
              </a:spcBef>
              <a:buClr>
                <a:srgbClr val="00349E"/>
              </a:buClr>
              <a:buFont typeface="Wingdings" panose="05000000000000000000" charset="0"/>
              <a:buChar char="Ø"/>
            </a:pPr>
            <a:r>
              <a:rPr sz="2000"/>
              <a:t>若系统使用的是动态存储器，而且是由CPU负责管理动态存储器的刷新，则在DMA操作期间，存储器的刷新将会停止</a:t>
            </a:r>
            <a:r>
              <a:rPr lang="zh-CN" sz="2000"/>
              <a:t>；</a:t>
            </a:r>
            <a:endParaRPr lang="zh-CN" sz="2000"/>
          </a:p>
          <a:p>
            <a:pPr marL="342900" indent="-342900" latinLnBrk="0">
              <a:lnSpc>
                <a:spcPts val="4000"/>
              </a:lnSpc>
              <a:spcBef>
                <a:spcPts val="0"/>
              </a:spcBef>
              <a:buClr>
                <a:srgbClr val="00349E"/>
              </a:buClr>
              <a:buFont typeface="Wingdings" panose="05000000000000000000" charset="0"/>
              <a:buChar char="Ø"/>
            </a:pPr>
            <a:r>
              <a:rPr lang="zh-CN" sz="2000"/>
              <a:t>当DMAC占用总线时，CPU不能去检测和响应来自系统中其他设备的中断请求；</a:t>
            </a:r>
            <a:endParaRPr lang="zh-CN" sz="2000"/>
          </a:p>
          <a:p>
            <a:pPr marL="342900" indent="-342900" latinLnBrk="0">
              <a:lnSpc>
                <a:spcPts val="4000"/>
              </a:lnSpc>
              <a:spcBef>
                <a:spcPts val="0"/>
              </a:spcBef>
              <a:buClr>
                <a:srgbClr val="00349E"/>
              </a:buClr>
              <a:buFont typeface="Wingdings" panose="05000000000000000000" charset="0"/>
              <a:buChar char="Ø"/>
            </a:pPr>
            <a:r>
              <a:rPr lang="zh-CN" sz="2000"/>
              <a:t>DMA传送也存在以下两个额外开销源。第1个额外开销是总线访问时间；第2个额外开销是对DMAC的初始化；</a:t>
            </a:r>
            <a:endParaRPr lang="zh-CN" sz="2000"/>
          </a:p>
          <a:p>
            <a:pPr marL="342900" indent="-342900" latinLnBrk="0">
              <a:lnSpc>
                <a:spcPts val="4000"/>
              </a:lnSpc>
              <a:spcBef>
                <a:spcPts val="0"/>
              </a:spcBef>
              <a:buClr>
                <a:srgbClr val="00349E"/>
              </a:buClr>
              <a:buFont typeface="Wingdings" panose="05000000000000000000" charset="0"/>
              <a:buChar char="Ø"/>
            </a:pPr>
            <a:r>
              <a:rPr lang="zh-CN" sz="2000"/>
              <a:t>DMA控制数据传送会增加硬件的投资，提高系统的成本。</a:t>
            </a:r>
            <a:endParaRPr lang="zh-CN" sz="2000"/>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794510"/>
            <a:ext cx="8049895" cy="3791585"/>
          </a:xfrm>
        </p:spPr>
        <p:txBody>
          <a:bodyPr/>
          <a:p>
            <a:pPr latinLnBrk="0">
              <a:lnSpc>
                <a:spcPts val="4000"/>
              </a:lnSpc>
            </a:pPr>
            <a:r>
              <a:rPr lang="en-US" altLang="zh-CN" sz="2000"/>
              <a:t>        </a:t>
            </a:r>
            <a:r>
              <a:rPr lang="zh-CN" altLang="en-US" sz="2000"/>
              <a:t>DMA的适用场合: </a:t>
            </a:r>
            <a:endParaRPr lang="zh-CN" altLang="en-US" sz="2000"/>
          </a:p>
          <a:p>
            <a:pPr marL="1080135" latinLnBrk="0">
              <a:lnSpc>
                <a:spcPts val="4000"/>
              </a:lnSpc>
              <a:spcBef>
                <a:spcPts val="0"/>
              </a:spcBef>
            </a:pPr>
            <a:r>
              <a:rPr lang="zh-CN" altLang="en-US" sz="2000"/>
              <a:t>① 硬盘和软盘I/O。</a:t>
            </a:r>
            <a:endParaRPr lang="zh-CN" altLang="en-US" sz="2000"/>
          </a:p>
          <a:p>
            <a:pPr marL="1080135" latinLnBrk="0">
              <a:lnSpc>
                <a:spcPts val="4000"/>
              </a:lnSpc>
              <a:spcBef>
                <a:spcPts val="0"/>
              </a:spcBef>
            </a:pPr>
            <a:r>
              <a:rPr lang="zh-CN" altLang="en-US" sz="2000"/>
              <a:t>② 快速通信通道I/O。</a:t>
            </a:r>
            <a:endParaRPr lang="zh-CN" altLang="en-US" sz="2000"/>
          </a:p>
          <a:p>
            <a:pPr marL="1080135" latinLnBrk="0">
              <a:lnSpc>
                <a:spcPts val="4000"/>
              </a:lnSpc>
              <a:spcBef>
                <a:spcPts val="0"/>
              </a:spcBef>
            </a:pPr>
            <a:r>
              <a:rPr lang="zh-CN" altLang="en-US" sz="2000"/>
              <a:t>③ 多处理机和多程序数据块传送。</a:t>
            </a:r>
            <a:endParaRPr lang="zh-CN" altLang="en-US" sz="2000"/>
          </a:p>
          <a:p>
            <a:pPr marL="1080135" latinLnBrk="0">
              <a:lnSpc>
                <a:spcPts val="4000"/>
              </a:lnSpc>
              <a:spcBef>
                <a:spcPts val="0"/>
              </a:spcBef>
            </a:pPr>
            <a:r>
              <a:rPr lang="zh-CN" altLang="en-US" sz="2000"/>
              <a:t>④ 扫描操作。</a:t>
            </a:r>
            <a:endParaRPr lang="zh-CN" altLang="en-US" sz="2000"/>
          </a:p>
          <a:p>
            <a:pPr marL="1080135" latinLnBrk="0">
              <a:lnSpc>
                <a:spcPts val="4000"/>
              </a:lnSpc>
              <a:spcBef>
                <a:spcPts val="0"/>
              </a:spcBef>
            </a:pPr>
            <a:r>
              <a:rPr lang="zh-CN" altLang="en-US" sz="2000"/>
              <a:t>⑤ 快速数据采集。</a:t>
            </a:r>
            <a:endParaRPr lang="zh-CN" altLang="en-US" sz="2000"/>
          </a:p>
          <a:p>
            <a:pPr marL="1080135" latinLnBrk="0">
              <a:lnSpc>
                <a:spcPts val="4000"/>
              </a:lnSpc>
              <a:spcBef>
                <a:spcPts val="0"/>
              </a:spcBef>
            </a:pPr>
            <a:r>
              <a:rPr lang="zh-CN" altLang="en-US" sz="2000"/>
              <a:t>⑥ 在PC/XT机中还采用DMA方式进行DRAM的刷新操作。</a:t>
            </a:r>
            <a:endParaRPr lang="zh-CN" altLang="en-US" sz="2000"/>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47370" y="1567180"/>
            <a:ext cx="8319770" cy="4646295"/>
          </a:xfrm>
        </p:spPr>
        <p:txBody>
          <a:bodyPr/>
          <a:p>
            <a:pPr latinLnBrk="0">
              <a:lnSpc>
                <a:spcPts val="4000"/>
              </a:lnSpc>
              <a:spcBef>
                <a:spcPts val="0"/>
              </a:spcBef>
            </a:pPr>
            <a:r>
              <a:rPr lang="en-US" altLang="zh-CN" sz="2000"/>
              <a:t> </a:t>
            </a:r>
            <a:r>
              <a:rPr lang="zh-CN" altLang="en-US" sz="2000"/>
              <a:t>7.4.2 DMA控制器8237</a:t>
            </a:r>
            <a:endParaRPr lang="zh-CN" altLang="en-US" sz="2000"/>
          </a:p>
          <a:p>
            <a:pPr latinLnBrk="0">
              <a:lnSpc>
                <a:spcPts val="4000"/>
              </a:lnSpc>
              <a:spcBef>
                <a:spcPts val="0"/>
              </a:spcBef>
            </a:pPr>
            <a:r>
              <a:rPr lang="zh-CN" altLang="en-US" sz="2000"/>
              <a:t>  1. DMA控制器的功能</a:t>
            </a:r>
            <a:endParaRPr lang="zh-CN" altLang="en-US" sz="2000"/>
          </a:p>
          <a:p>
            <a:pPr latinLnBrk="0">
              <a:lnSpc>
                <a:spcPts val="4000"/>
              </a:lnSpc>
              <a:spcBef>
                <a:spcPts val="0"/>
              </a:spcBef>
            </a:pPr>
            <a:r>
              <a:rPr lang="zh-CN" altLang="en-US" sz="2000"/>
              <a:t>     ①  编程设定DMA的传输模式及其所访问内存的地址区域；</a:t>
            </a:r>
            <a:endParaRPr lang="zh-CN" altLang="en-US" sz="2000"/>
          </a:p>
          <a:p>
            <a:pPr latinLnBrk="0">
              <a:lnSpc>
                <a:spcPts val="4000"/>
              </a:lnSpc>
              <a:spcBef>
                <a:spcPts val="0"/>
              </a:spcBef>
            </a:pPr>
            <a:r>
              <a:rPr lang="zh-CN" altLang="en-US" sz="2000"/>
              <a:t>     ②  屏蔽或接受外围设备的DMA请求(DREQ)，当有多个设备同时请求</a:t>
            </a:r>
            <a:endParaRPr lang="zh-CN" altLang="en-US" sz="2000"/>
          </a:p>
          <a:p>
            <a:pPr latinLnBrk="0">
              <a:lnSpc>
                <a:spcPts val="4000"/>
              </a:lnSpc>
              <a:spcBef>
                <a:spcPts val="0"/>
              </a:spcBef>
            </a:pPr>
            <a:r>
              <a:rPr lang="zh-CN" altLang="en-US" sz="2000"/>
              <a:t>           时，还要进行优先级排队，首先接受最高级的请求；</a:t>
            </a:r>
            <a:endParaRPr lang="zh-CN" altLang="en-US" sz="2000"/>
          </a:p>
          <a:p>
            <a:pPr latinLnBrk="0">
              <a:lnSpc>
                <a:spcPts val="4000"/>
              </a:lnSpc>
              <a:spcBef>
                <a:spcPts val="0"/>
              </a:spcBef>
            </a:pPr>
            <a:r>
              <a:rPr lang="zh-CN" altLang="en-US" sz="2000"/>
              <a:t>     ③  向CPU转达DMA请求，DMA控制器要向CPU发出总线请求信号</a:t>
            </a:r>
            <a:endParaRPr lang="zh-CN" altLang="en-US" sz="2000"/>
          </a:p>
          <a:p>
            <a:pPr latinLnBrk="0">
              <a:lnSpc>
                <a:spcPts val="4000"/>
              </a:lnSpc>
              <a:spcBef>
                <a:spcPts val="0"/>
              </a:spcBef>
            </a:pPr>
            <a:r>
              <a:rPr lang="zh-CN" altLang="en-US" sz="2000"/>
              <a:t>          HOLD(高电平有效)，请求CPU放弃对总线的控制权；</a:t>
            </a:r>
            <a:endParaRPr lang="zh-CN" altLang="en-US" sz="2000"/>
          </a:p>
          <a:p>
            <a:pPr latinLnBrk="0">
              <a:lnSpc>
                <a:spcPts val="4000"/>
              </a:lnSpc>
              <a:spcBef>
                <a:spcPts val="0"/>
              </a:spcBef>
            </a:pPr>
            <a:r>
              <a:rPr lang="zh-CN" altLang="en-US" sz="2000"/>
              <a:t>     ④  接收CPU的总线响应信号(HLDA)，接管总线控制权，实现对总线</a:t>
            </a:r>
            <a:endParaRPr lang="zh-CN" altLang="en-US" sz="2000"/>
          </a:p>
          <a:p>
            <a:pPr latinLnBrk="0">
              <a:lnSpc>
                <a:spcPts val="4000"/>
              </a:lnSpc>
              <a:spcBef>
                <a:spcPts val="0"/>
              </a:spcBef>
            </a:pPr>
            <a:r>
              <a:rPr lang="zh-CN" altLang="en-US" sz="2000"/>
              <a:t>           的控制。</a:t>
            </a:r>
            <a:endParaRPr lang="zh-CN" altLang="en-US" sz="2000"/>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794510"/>
            <a:ext cx="8049895" cy="3228975"/>
          </a:xfrm>
        </p:spPr>
        <p:txBody>
          <a:bodyPr/>
          <a:p>
            <a:pPr latinLnBrk="0">
              <a:lnSpc>
                <a:spcPts val="4000"/>
              </a:lnSpc>
            </a:pPr>
            <a:r>
              <a:rPr lang="en-US" altLang="zh-CN" sz="2000"/>
              <a:t>    </a:t>
            </a:r>
            <a:r>
              <a:rPr sz="2000"/>
              <a:t>⑤ 向相应外围设备转达DMA允许信号DACK。于是在DMA控制器</a:t>
            </a:r>
            <a:endParaRPr sz="2000"/>
          </a:p>
          <a:p>
            <a:pPr latinLnBrk="0">
              <a:lnSpc>
                <a:spcPts val="4000"/>
              </a:lnSpc>
            </a:pPr>
            <a:r>
              <a:rPr sz="2000"/>
              <a:t>         的管理下，实现外围设备和存储器之间的数据直接传送。</a:t>
            </a:r>
            <a:endParaRPr sz="2000"/>
          </a:p>
          <a:p>
            <a:pPr latinLnBrk="0">
              <a:lnSpc>
                <a:spcPts val="4000"/>
              </a:lnSpc>
            </a:pPr>
            <a:r>
              <a:rPr sz="2000"/>
              <a:t>    ⑥ 在传送过程中进行地址修改和字节计数。在传送完要求的字节数</a:t>
            </a:r>
            <a:endParaRPr sz="2000"/>
          </a:p>
          <a:p>
            <a:pPr latinLnBrk="0">
              <a:lnSpc>
                <a:spcPts val="4000"/>
              </a:lnSpc>
            </a:pPr>
            <a:r>
              <a:rPr sz="2000"/>
              <a:t>         后，向CPU发出DMA结束信号(       )，撤销总线请求(HRQ)，将</a:t>
            </a:r>
            <a:endParaRPr sz="2000"/>
          </a:p>
          <a:p>
            <a:pPr latinLnBrk="0">
              <a:lnSpc>
                <a:spcPts val="4000"/>
              </a:lnSpc>
            </a:pPr>
            <a:r>
              <a:rPr sz="2000"/>
              <a:t>         总线控制权交还给CPU。</a:t>
            </a:r>
            <a:endParaRPr sz="2000"/>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graphicFrame>
        <p:nvGraphicFramePr>
          <p:cNvPr id="2" name="对象 234"/>
          <p:cNvGraphicFramePr>
            <a:graphicFrameLocks noChangeAspect="1"/>
          </p:cNvGraphicFramePr>
          <p:nvPr/>
        </p:nvGraphicFramePr>
        <p:xfrm>
          <a:off x="4564380" y="3693795"/>
          <a:ext cx="582930" cy="367030"/>
        </p:xfrm>
        <a:graphic>
          <a:graphicData uri="http://schemas.openxmlformats.org/presentationml/2006/ole">
            <mc:AlternateContent xmlns:mc="http://schemas.openxmlformats.org/markup-compatibility/2006">
              <mc:Choice xmlns:v="urn:schemas-microsoft-com:vml" Requires="v">
                <p:oleObj spid="_x0000_s3076" name="" r:id="rId1" imgW="342900" imgH="215900" progId="Equation.KSEE3">
                  <p:embed/>
                </p:oleObj>
              </mc:Choice>
              <mc:Fallback>
                <p:oleObj name="" r:id="rId1" imgW="342900" imgH="215900" progId="Equation.KSEE3">
                  <p:embed/>
                  <p:pic>
                    <p:nvPicPr>
                      <p:cNvPr id="0" name="图片 3075"/>
                      <p:cNvPicPr/>
                      <p:nvPr/>
                    </p:nvPicPr>
                    <p:blipFill>
                      <a:blip r:embed="rId2"/>
                      <a:stretch>
                        <a:fillRect/>
                      </a:stretch>
                    </p:blipFill>
                    <p:spPr>
                      <a:xfrm>
                        <a:off x="4564380" y="3693795"/>
                        <a:ext cx="582930" cy="367030"/>
                      </a:xfrm>
                      <a:prstGeom prst="rect">
                        <a:avLst/>
                      </a:prstGeom>
                      <a:noFill/>
                      <a:ln w="38100">
                        <a:noFill/>
                        <a:miter/>
                      </a:ln>
                    </p:spPr>
                  </p:pic>
                </p:oleObj>
              </mc:Fallback>
            </mc:AlternateContent>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567180"/>
            <a:ext cx="8049895" cy="4658360"/>
          </a:xfrm>
        </p:spPr>
        <p:txBody>
          <a:bodyPr/>
          <a:p>
            <a:pPr latinLnBrk="0">
              <a:lnSpc>
                <a:spcPts val="4000"/>
              </a:lnSpc>
            </a:pPr>
            <a:r>
              <a:rPr sz="2000"/>
              <a:t>2. 可编程DMA控制器Intel 8237 DMAC的主要性能和内部结构</a:t>
            </a:r>
            <a:endParaRPr sz="2000"/>
          </a:p>
          <a:p>
            <a:pPr latinLnBrk="0">
              <a:lnSpc>
                <a:spcPts val="4000"/>
              </a:lnSpc>
            </a:pPr>
            <a:r>
              <a:rPr lang="zh-CN" sz="2000"/>
              <a:t>主要</a:t>
            </a:r>
            <a:r>
              <a:rPr sz="2000"/>
              <a:t>性能如下: </a:t>
            </a:r>
            <a:endParaRPr sz="2000"/>
          </a:p>
          <a:p>
            <a:pPr latinLnBrk="0">
              <a:lnSpc>
                <a:spcPts val="4000"/>
              </a:lnSpc>
            </a:pPr>
            <a:r>
              <a:rPr sz="2000"/>
              <a:t>① 使用单一+5V电源、单相时钟、40条引脚、双列直插式封装。时钟</a:t>
            </a:r>
            <a:endParaRPr sz="2000"/>
          </a:p>
          <a:p>
            <a:pPr latinLnBrk="0">
              <a:lnSpc>
                <a:spcPts val="4000"/>
              </a:lnSpc>
            </a:pPr>
            <a:r>
              <a:rPr sz="2000"/>
              <a:t>     为3～5MHz，最高速率可达1.6Mbps。</a:t>
            </a:r>
            <a:endParaRPr sz="2000"/>
          </a:p>
          <a:p>
            <a:pPr latinLnBrk="0">
              <a:lnSpc>
                <a:spcPts val="4000"/>
              </a:lnSpc>
            </a:pPr>
            <a:r>
              <a:rPr sz="2000"/>
              <a:t>② 含有</a:t>
            </a:r>
            <a:r>
              <a:rPr sz="2000">
                <a:solidFill>
                  <a:srgbClr val="FF0000"/>
                </a:solidFill>
              </a:rPr>
              <a:t>4个相互独立的通道</a:t>
            </a:r>
            <a:r>
              <a:rPr sz="2000"/>
              <a:t>，每个通道均有</a:t>
            </a:r>
            <a:r>
              <a:rPr sz="2000">
                <a:solidFill>
                  <a:srgbClr val="FF0000"/>
                </a:solidFill>
              </a:rPr>
              <a:t>独立</a:t>
            </a:r>
            <a:r>
              <a:rPr sz="2000"/>
              <a:t>的地址寄存器和字节数</a:t>
            </a:r>
            <a:endParaRPr sz="2000"/>
          </a:p>
          <a:p>
            <a:pPr latinLnBrk="0">
              <a:lnSpc>
                <a:spcPts val="4000"/>
              </a:lnSpc>
            </a:pPr>
            <a:r>
              <a:rPr sz="2000"/>
              <a:t>    寄存器，而控制寄存器、状态寄存器为4个通道所共用。可以采用</a:t>
            </a:r>
            <a:r>
              <a:rPr sz="2000">
                <a:solidFill>
                  <a:srgbClr val="FF0000"/>
                </a:solidFill>
              </a:rPr>
              <a:t>级</a:t>
            </a:r>
            <a:endParaRPr sz="2000">
              <a:solidFill>
                <a:srgbClr val="FF0000"/>
              </a:solidFill>
            </a:endParaRPr>
          </a:p>
          <a:p>
            <a:pPr latinLnBrk="0">
              <a:lnSpc>
                <a:spcPts val="4000"/>
              </a:lnSpc>
            </a:pPr>
            <a:r>
              <a:rPr sz="2000">
                <a:solidFill>
                  <a:srgbClr val="FF0000"/>
                </a:solidFill>
              </a:rPr>
              <a:t>    联</a:t>
            </a:r>
            <a:r>
              <a:rPr sz="2000"/>
              <a:t>方式扩充用户所需要的通道。通道中地址寄存器的长度为16位，</a:t>
            </a:r>
            <a:endParaRPr sz="2000"/>
          </a:p>
          <a:p>
            <a:pPr latinLnBrk="0">
              <a:lnSpc>
                <a:spcPts val="4000"/>
              </a:lnSpc>
            </a:pPr>
            <a:r>
              <a:rPr sz="2000"/>
              <a:t>    因而一次DMA传送的最大数据块的长度为</a:t>
            </a:r>
            <a:r>
              <a:rPr sz="2000">
                <a:solidFill>
                  <a:srgbClr val="FF0000"/>
                </a:solidFill>
              </a:rPr>
              <a:t>64KB</a:t>
            </a:r>
            <a:r>
              <a:rPr sz="2000"/>
              <a:t>。</a:t>
            </a:r>
            <a:endParaRPr sz="2000"/>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04165" y="1409065"/>
            <a:ext cx="8536305" cy="5052060"/>
          </a:xfrm>
        </p:spPr>
        <p:txBody>
          <a:bodyPr/>
          <a:p>
            <a:pPr latinLnBrk="0">
              <a:lnSpc>
                <a:spcPts val="4000"/>
              </a:lnSpc>
            </a:pPr>
            <a:r>
              <a:rPr sz="2000"/>
              <a:t>③  用户通过编程，可以在4种操作类型和4种传送方式之中任选一种。</a:t>
            </a:r>
            <a:endParaRPr sz="2000"/>
          </a:p>
          <a:p>
            <a:pPr latinLnBrk="0">
              <a:lnSpc>
                <a:spcPts val="4000"/>
              </a:lnSpc>
            </a:pPr>
            <a:r>
              <a:rPr sz="2000"/>
              <a:t>④  每个通道的DMA请求可以分别被允许/禁止。</a:t>
            </a:r>
            <a:endParaRPr sz="2000"/>
          </a:p>
          <a:p>
            <a:pPr latinLnBrk="0">
              <a:lnSpc>
                <a:spcPts val="4000"/>
              </a:lnSpc>
            </a:pPr>
            <a:r>
              <a:rPr sz="2000"/>
              <a:t>⑤  8237有4种工作方式: 单字节传送、数据块传送、请求传送、级联方式。</a:t>
            </a:r>
            <a:endParaRPr sz="2000"/>
          </a:p>
          <a:p>
            <a:pPr latinLnBrk="0">
              <a:lnSpc>
                <a:spcPts val="4000"/>
              </a:lnSpc>
            </a:pPr>
            <a:r>
              <a:rPr sz="2000"/>
              <a:t>⑥  每个通道的DMA请求有不同的优先权，可以利用程序设置为</a:t>
            </a:r>
            <a:r>
              <a:rPr sz="2000">
                <a:solidFill>
                  <a:srgbClr val="FF0000"/>
                </a:solidFill>
              </a:rPr>
              <a:t>固定优先</a:t>
            </a:r>
            <a:endParaRPr sz="2000">
              <a:solidFill>
                <a:srgbClr val="FF0000"/>
              </a:solidFill>
            </a:endParaRPr>
          </a:p>
          <a:p>
            <a:pPr latinLnBrk="0">
              <a:lnSpc>
                <a:spcPts val="4000"/>
              </a:lnSpc>
            </a:pPr>
            <a:r>
              <a:rPr sz="2000">
                <a:solidFill>
                  <a:srgbClr val="FF0000"/>
                </a:solidFill>
              </a:rPr>
              <a:t>     权</a:t>
            </a:r>
            <a:r>
              <a:rPr sz="2000"/>
              <a:t>和</a:t>
            </a:r>
            <a:r>
              <a:rPr sz="2000">
                <a:solidFill>
                  <a:srgbClr val="FF0000"/>
                </a:solidFill>
              </a:rPr>
              <a:t>循环优先权</a:t>
            </a:r>
            <a:r>
              <a:rPr sz="2000"/>
              <a:t>两种排序方式。</a:t>
            </a:r>
            <a:endParaRPr sz="2000"/>
          </a:p>
          <a:p>
            <a:pPr latinLnBrk="0">
              <a:lnSpc>
                <a:spcPts val="4000"/>
              </a:lnSpc>
            </a:pPr>
            <a:r>
              <a:rPr sz="2000"/>
              <a:t>⑦  每个通道都有软件的DMA请求。还各有一对联络信号线，以及通道请</a:t>
            </a:r>
            <a:endParaRPr sz="2000"/>
          </a:p>
          <a:p>
            <a:pPr latinLnBrk="0">
              <a:lnSpc>
                <a:spcPts val="4000"/>
              </a:lnSpc>
            </a:pPr>
            <a:r>
              <a:rPr sz="2000"/>
              <a:t>     求信号DREQ和响应信号DACK，而且DREQ和DACK信号的有效电平可</a:t>
            </a:r>
            <a:endParaRPr sz="2000"/>
          </a:p>
          <a:p>
            <a:pPr latinLnBrk="0">
              <a:lnSpc>
                <a:spcPts val="4000"/>
              </a:lnSpc>
            </a:pPr>
            <a:r>
              <a:rPr sz="2000"/>
              <a:t>     以通过编程来设定。</a:t>
            </a:r>
            <a:endParaRPr sz="2000"/>
          </a:p>
          <a:p>
            <a:pPr latinLnBrk="0">
              <a:lnSpc>
                <a:spcPts val="4000"/>
              </a:lnSpc>
            </a:pPr>
            <a:r>
              <a:rPr sz="2000"/>
              <a:t>⑧  允许用         输入信号来结束DMA传送或重新初始化。</a:t>
            </a:r>
            <a:endParaRPr sz="2000"/>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graphicFrame>
        <p:nvGraphicFramePr>
          <p:cNvPr id="2" name="对象 117"/>
          <p:cNvGraphicFramePr>
            <a:graphicFrameLocks noChangeAspect="1"/>
          </p:cNvGraphicFramePr>
          <p:nvPr/>
        </p:nvGraphicFramePr>
        <p:xfrm>
          <a:off x="1645285" y="6131560"/>
          <a:ext cx="563245" cy="354965"/>
        </p:xfrm>
        <a:graphic>
          <a:graphicData uri="http://schemas.openxmlformats.org/presentationml/2006/ole">
            <mc:AlternateContent xmlns:mc="http://schemas.openxmlformats.org/markup-compatibility/2006">
              <mc:Choice xmlns:v="urn:schemas-microsoft-com:vml" Requires="v">
                <p:oleObj spid="_x0000_s3076" name="" r:id="rId1" imgW="342900" imgH="215900" progId="Equation.KSEE3">
                  <p:embed/>
                </p:oleObj>
              </mc:Choice>
              <mc:Fallback>
                <p:oleObj name="" r:id="rId1" imgW="342900" imgH="215900" progId="Equation.KSEE3">
                  <p:embed/>
                  <p:pic>
                    <p:nvPicPr>
                      <p:cNvPr id="0" name="图片 3075"/>
                      <p:cNvPicPr/>
                      <p:nvPr/>
                    </p:nvPicPr>
                    <p:blipFill>
                      <a:blip r:embed="rId2"/>
                      <a:stretch>
                        <a:fillRect/>
                      </a:stretch>
                    </p:blipFill>
                    <p:spPr>
                      <a:xfrm>
                        <a:off x="1645285" y="6131560"/>
                        <a:ext cx="563245" cy="354965"/>
                      </a:xfrm>
                      <a:prstGeom prst="rect">
                        <a:avLst/>
                      </a:prstGeom>
                      <a:noFill/>
                      <a:ln w="38100">
                        <a:noFill/>
                        <a:miter/>
                      </a:ln>
                    </p:spPr>
                  </p:pic>
                </p:oleObj>
              </mc:Fallback>
            </mc:AlternateContent>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4840" y="1794510"/>
            <a:ext cx="8049895" cy="1179195"/>
          </a:xfrm>
        </p:spPr>
        <p:txBody>
          <a:bodyPr/>
          <a:p>
            <a:pPr latinLnBrk="0">
              <a:lnSpc>
                <a:spcPts val="4000"/>
              </a:lnSpc>
            </a:pPr>
            <a:r>
              <a:rPr lang="en-US" altLang="zh-CN" sz="2000"/>
              <a:t>   </a:t>
            </a:r>
            <a:r>
              <a:rPr sz="2000"/>
              <a:t>8237的内部寄存器的类型和数量如表7.4所示。</a:t>
            </a:r>
            <a:endParaRPr sz="2000"/>
          </a:p>
          <a:p>
            <a:pPr algn="ctr" latinLnBrk="0">
              <a:lnSpc>
                <a:spcPts val="4000"/>
              </a:lnSpc>
            </a:pPr>
            <a:r>
              <a:rPr sz="1600" b="1"/>
              <a:t>表7.4  8237内部寄存器</a:t>
            </a:r>
            <a:endParaRPr sz="1600" b="1"/>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graphicFrame>
        <p:nvGraphicFramePr>
          <p:cNvPr id="4" name="表格 3"/>
          <p:cNvGraphicFramePr/>
          <p:nvPr/>
        </p:nvGraphicFramePr>
        <p:xfrm>
          <a:off x="993775" y="2973705"/>
          <a:ext cx="7312025" cy="3047365"/>
        </p:xfrm>
        <a:graphic>
          <a:graphicData uri="http://schemas.openxmlformats.org/drawingml/2006/table">
            <a:tbl>
              <a:tblPr firstRow="1" bandRow="1">
                <a:tableStyleId>{5940675A-B579-460E-94D1-54222C63F5DA}</a:tableStyleId>
              </a:tblPr>
              <a:tblGrid>
                <a:gridCol w="1485900"/>
                <a:gridCol w="1080770"/>
                <a:gridCol w="1080770"/>
                <a:gridCol w="1485900"/>
                <a:gridCol w="1097915"/>
                <a:gridCol w="1080770"/>
              </a:tblGrid>
              <a:tr h="431165">
                <a:tc>
                  <a:txBody>
                    <a:bodyPr/>
                    <a:p>
                      <a:pPr indent="0" algn="ctr">
                        <a:buNone/>
                      </a:pPr>
                      <a:r>
                        <a:rPr lang="en-US" sz="1400" b="1">
                          <a:solidFill>
                            <a:srgbClr val="000000"/>
                          </a:solidFill>
                          <a:latin typeface="宋体" panose="02010600030101010101" pitchFamily="2" charset="-122"/>
                          <a:ea typeface="宋体" panose="02010600030101010101" pitchFamily="2" charset="-122"/>
                          <a:cs typeface="宋体" panose="02010600030101010101" pitchFamily="2" charset="-122"/>
                        </a:rPr>
                        <a:t>寄存器名</a:t>
                      </a:r>
                      <a:endParaRPr lang="en-US" altLang="en-US" sz="14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宋体" panose="02010600030101010101" pitchFamily="2" charset="-122"/>
                          <a:ea typeface="宋体" panose="02010600030101010101" pitchFamily="2" charset="-122"/>
                          <a:cs typeface="宋体" panose="02010600030101010101" pitchFamily="2" charset="-122"/>
                        </a:rPr>
                        <a:t>容量</a:t>
                      </a:r>
                      <a:endParaRPr lang="en-US" altLang="en-US" sz="14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宋体" panose="02010600030101010101" pitchFamily="2" charset="-122"/>
                          <a:ea typeface="宋体" panose="02010600030101010101" pitchFamily="2" charset="-122"/>
                          <a:cs typeface="宋体" panose="02010600030101010101" pitchFamily="2" charset="-122"/>
                        </a:rPr>
                        <a:t>数量</a:t>
                      </a:r>
                      <a:endParaRPr lang="en-US" altLang="en-US" sz="14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宋体" panose="02010600030101010101" pitchFamily="2" charset="-122"/>
                          <a:ea typeface="宋体" panose="02010600030101010101" pitchFamily="2" charset="-122"/>
                          <a:cs typeface="宋体" panose="02010600030101010101" pitchFamily="2" charset="-122"/>
                        </a:rPr>
                        <a:t>寄存器名</a:t>
                      </a:r>
                      <a:endParaRPr lang="en-US" altLang="en-US" sz="14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cap="flat" cmpd="sng">
                      <a:solidFill>
                        <a:srgbClr val="080000"/>
                      </a:solidFill>
                      <a:prstDash val="solid"/>
                      <a:headEnd type="none" w="med" len="med"/>
                      <a:tailEnd type="none" w="med" len="med"/>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宋体" panose="02010600030101010101" pitchFamily="2" charset="-122"/>
                          <a:ea typeface="宋体" panose="02010600030101010101" pitchFamily="2" charset="-122"/>
                          <a:cs typeface="宋体" panose="02010600030101010101" pitchFamily="2" charset="-122"/>
                        </a:rPr>
                        <a:t>容量</a:t>
                      </a:r>
                      <a:endParaRPr lang="en-US" altLang="en-US" sz="14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宋体" panose="02010600030101010101" pitchFamily="2" charset="-122"/>
                          <a:ea typeface="宋体" panose="02010600030101010101" pitchFamily="2" charset="-122"/>
                          <a:cs typeface="宋体" panose="02010600030101010101" pitchFamily="2" charset="-122"/>
                        </a:rPr>
                        <a:t>数量</a:t>
                      </a:r>
                      <a:endParaRPr lang="en-US" altLang="en-US" sz="14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9895">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基地址寄存器</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16位</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4</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状态寄存器</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cap="flat" cmpd="sng">
                      <a:solidFill>
                        <a:srgbClr val="080000"/>
                      </a:solidFill>
                      <a:prstDash val="solid"/>
                      <a:headEnd type="none" w="med" len="med"/>
                      <a:tailEnd type="none" w="med" len="med"/>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8位</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431165">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基字节数寄存器</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a:noFill/>
                    </a:lnR>
                    <a:lnT cap="flat">
                      <a:noFill/>
                    </a:lnT>
                    <a:lnB cap="flat">
                      <a:noFill/>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16位</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a:noFill/>
                    </a:lnR>
                    <a:lnT cap="flat">
                      <a:noFill/>
                    </a:lnT>
                    <a:lnB cap="flat">
                      <a:noFill/>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4</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命令寄存器</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cap="flat" cmpd="sng">
                      <a:solidFill>
                        <a:srgbClr val="080000"/>
                      </a:solidFill>
                      <a:prstDash val="solid"/>
                      <a:headEnd type="none" w="med" len="med"/>
                      <a:tailEnd type="none" w="med" len="med"/>
                    </a:lnL>
                    <a:lnR>
                      <a:noFill/>
                    </a:lnR>
                    <a:lnT cap="flat">
                      <a:noFill/>
                    </a:lnT>
                    <a:lnB cap="flat">
                      <a:noFill/>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8位</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a:noFill/>
                    </a:lnR>
                    <a:lnT cap="flat">
                      <a:noFill/>
                    </a:lnT>
                    <a:lnB cap="flat">
                      <a:noFill/>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cap="flat">
                      <a:noFill/>
                    </a:lnR>
                    <a:lnT cap="flat">
                      <a:noFill/>
                    </a:lnT>
                    <a:lnB cap="flat">
                      <a:noFill/>
                    </a:lnB>
                    <a:lnTlToBr>
                      <a:noFill/>
                    </a:lnTlToBr>
                    <a:lnBlToTr>
                      <a:noFill/>
                    </a:lnBlToTr>
                    <a:noFill/>
                  </a:tcPr>
                </a:tc>
              </a:tr>
              <a:tr h="429895">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当前地址寄存器</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a:noFill/>
                    </a:lnR>
                    <a:lnT cap="flat">
                      <a:noFill/>
                    </a:lnT>
                    <a:lnB cap="flat">
                      <a:noFill/>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16位</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a:noFill/>
                    </a:lnR>
                    <a:lnT cap="flat">
                      <a:noFill/>
                    </a:lnT>
                    <a:lnB cap="flat">
                      <a:noFill/>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4</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暂存寄存器</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cap="flat" cmpd="sng">
                      <a:solidFill>
                        <a:srgbClr val="080000"/>
                      </a:solidFill>
                      <a:prstDash val="solid"/>
                      <a:headEnd type="none" w="med" len="med"/>
                      <a:tailEnd type="none" w="med" len="med"/>
                    </a:lnL>
                    <a:lnR>
                      <a:noFill/>
                    </a:lnR>
                    <a:lnT cap="flat">
                      <a:noFill/>
                    </a:lnT>
                    <a:lnB cap="flat">
                      <a:noFill/>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8位</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a:noFill/>
                    </a:lnR>
                    <a:lnT cap="flat">
                      <a:noFill/>
                    </a:lnT>
                    <a:lnB cap="flat">
                      <a:noFill/>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cap="flat">
                      <a:noFill/>
                    </a:lnR>
                    <a:lnT cap="flat">
                      <a:noFill/>
                    </a:lnT>
                    <a:lnB cap="flat">
                      <a:noFill/>
                    </a:lnB>
                    <a:lnTlToBr>
                      <a:noFill/>
                    </a:lnTlToBr>
                    <a:lnBlToTr>
                      <a:noFill/>
                    </a:lnBlToTr>
                    <a:noFill/>
                  </a:tcPr>
                </a:tc>
              </a:tr>
              <a:tr h="431165">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当前字节寄存器</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a:noFill/>
                    </a:lnR>
                    <a:lnT cap="flat">
                      <a:noFill/>
                    </a:lnT>
                    <a:lnB cap="flat">
                      <a:noFill/>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16位</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a:noFill/>
                    </a:lnR>
                    <a:lnT cap="flat">
                      <a:noFill/>
                    </a:lnT>
                    <a:lnB cap="flat">
                      <a:noFill/>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4</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方式寄存器</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cap="flat" cmpd="sng">
                      <a:solidFill>
                        <a:srgbClr val="080000"/>
                      </a:solidFill>
                      <a:prstDash val="solid"/>
                      <a:headEnd type="none" w="med" len="med"/>
                      <a:tailEnd type="none" w="med" len="med"/>
                    </a:lnL>
                    <a:lnR>
                      <a:noFill/>
                    </a:lnR>
                    <a:lnT cap="flat">
                      <a:noFill/>
                    </a:lnT>
                    <a:lnB cap="flat">
                      <a:noFill/>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8位</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a:noFill/>
                    </a:lnR>
                    <a:lnT cap="flat">
                      <a:noFill/>
                    </a:lnT>
                    <a:lnB cap="flat">
                      <a:noFill/>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4</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cap="flat">
                      <a:noFill/>
                    </a:lnR>
                    <a:lnT cap="flat">
                      <a:noFill/>
                    </a:lnT>
                    <a:lnB cap="flat">
                      <a:noFill/>
                    </a:lnB>
                    <a:lnTlToBr>
                      <a:noFill/>
                    </a:lnTlToBr>
                    <a:lnBlToTr>
                      <a:noFill/>
                    </a:lnBlToTr>
                    <a:noFill/>
                  </a:tcPr>
                </a:tc>
              </a:tr>
              <a:tr h="430530">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地址暂存寄存器</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a:noFill/>
                    </a:lnR>
                    <a:lnT cap="flat">
                      <a:noFill/>
                    </a:lnT>
                    <a:lnB cap="flat">
                      <a:noFill/>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16位</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a:noFill/>
                    </a:lnR>
                    <a:lnT cap="flat">
                      <a:noFill/>
                    </a:lnT>
                    <a:lnB cap="flat">
                      <a:noFill/>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屏蔽寄存器</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cap="flat" cmpd="sng">
                      <a:solidFill>
                        <a:srgbClr val="080000"/>
                      </a:solidFill>
                      <a:prstDash val="solid"/>
                      <a:headEnd type="none" w="med" len="med"/>
                      <a:tailEnd type="none" w="med" len="med"/>
                    </a:lnL>
                    <a:lnR>
                      <a:noFill/>
                    </a:lnR>
                    <a:lnT cap="flat">
                      <a:noFill/>
                    </a:lnT>
                    <a:lnB cap="flat">
                      <a:noFill/>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8位</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a:noFill/>
                    </a:lnR>
                    <a:lnT cap="flat">
                      <a:noFill/>
                    </a:lnT>
                    <a:lnB cap="flat">
                      <a:noFill/>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cap="flat">
                      <a:noFill/>
                    </a:lnR>
                    <a:lnT cap="flat">
                      <a:noFill/>
                    </a:lnT>
                    <a:lnB cap="flat">
                      <a:noFill/>
                    </a:lnB>
                    <a:lnTlToBr>
                      <a:noFill/>
                    </a:lnTlToBr>
                    <a:lnBlToTr>
                      <a:noFill/>
                    </a:lnBlToTr>
                    <a:noFill/>
                  </a:tcPr>
                </a:tc>
              </a:tr>
              <a:tr h="463550">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字节暂存寄存器</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16位</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请求寄存器</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w="12700" cap="flat" cmpd="sng">
                      <a:solidFill>
                        <a:srgbClr val="080000"/>
                      </a:solidFill>
                      <a:prstDash val="solid"/>
                      <a:headEnd type="none" w="med" len="med"/>
                      <a:tailEnd type="none" w="med" len="med"/>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8位</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9525" marR="9525" marT="9525" marB="0" vert="horz" anchor="ctr">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73742904" name="图片 3075"/>
          <p:cNvPicPr/>
          <p:nvPr/>
        </p:nvPicPr>
        <p:blipFill>
          <a:blip r:embed="rId1"/>
          <a:srcRect b="9138"/>
          <a:stretch>
            <a:fillRect/>
          </a:stretch>
        </p:blipFill>
        <p:spPr>
          <a:xfrm>
            <a:off x="580390" y="1823085"/>
            <a:ext cx="7983855" cy="4714875"/>
          </a:xfrm>
          <a:prstGeom prst="rect">
            <a:avLst/>
          </a:prstGeom>
          <a:solidFill>
            <a:srgbClr val="FFFFFF"/>
          </a:solidFill>
          <a:ln w="38100">
            <a:noFill/>
          </a:ln>
        </p:spPr>
      </p:pic>
      <p:sp>
        <p:nvSpPr>
          <p:cNvPr id="3" name="内容占位符 2"/>
          <p:cNvSpPr>
            <a:spLocks noGrp="1"/>
          </p:cNvSpPr>
          <p:nvPr>
            <p:ph idx="1"/>
          </p:nvPr>
        </p:nvSpPr>
        <p:spPr>
          <a:xfrm>
            <a:off x="219710" y="1335405"/>
            <a:ext cx="8049895" cy="559435"/>
          </a:xfrm>
        </p:spPr>
        <p:txBody>
          <a:bodyPr/>
          <a:p>
            <a:pPr latinLnBrk="0">
              <a:lnSpc>
                <a:spcPts val="4000"/>
              </a:lnSpc>
            </a:pPr>
            <a:r>
              <a:rPr sz="2000"/>
              <a:t>8237</a:t>
            </a:r>
            <a:r>
              <a:rPr lang="zh-CN" sz="2000"/>
              <a:t>内部结构</a:t>
            </a:r>
            <a:r>
              <a:rPr sz="2000"/>
              <a:t>如图7.20所示。</a:t>
            </a:r>
            <a:endParaRPr sz="2000"/>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
        <p:nvSpPr>
          <p:cNvPr id="2" name="椭圆 1"/>
          <p:cNvSpPr/>
          <p:nvPr/>
        </p:nvSpPr>
        <p:spPr>
          <a:xfrm>
            <a:off x="2959100" y="1698625"/>
            <a:ext cx="3224530" cy="2467610"/>
          </a:xfrm>
          <a:prstGeom prst="ellipse">
            <a:avLst/>
          </a:prstGeom>
          <a:noFill/>
          <a:ln w="28575"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标注 3"/>
          <p:cNvSpPr/>
          <p:nvPr/>
        </p:nvSpPr>
        <p:spPr>
          <a:xfrm>
            <a:off x="6471285" y="1988820"/>
            <a:ext cx="2348865" cy="3145790"/>
          </a:xfrm>
          <a:prstGeom prst="wedgeRectCallout">
            <a:avLst>
              <a:gd name="adj1" fmla="val -70708"/>
              <a:gd name="adj2" fmla="val -37315"/>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a:solidFill>
                  <a:srgbClr val="131B0C"/>
                </a:solidFill>
              </a:rPr>
              <a:t>4个独立的DMA通道。</a:t>
            </a:r>
            <a:endParaRPr lang="zh-CN" altLang="en-US">
              <a:solidFill>
                <a:srgbClr val="131B0C"/>
              </a:solidFill>
            </a:endParaRPr>
          </a:p>
          <a:p>
            <a:pPr algn="l"/>
            <a:r>
              <a:rPr lang="zh-CN" altLang="en-US">
                <a:solidFill>
                  <a:srgbClr val="131B0C"/>
                </a:solidFill>
              </a:rPr>
              <a:t>每个通道都有一个16位的</a:t>
            </a:r>
            <a:r>
              <a:rPr lang="zh-CN" altLang="en-US">
                <a:solidFill>
                  <a:srgbClr val="FF0000"/>
                </a:solidFill>
              </a:rPr>
              <a:t>基地址寄存器</a:t>
            </a:r>
            <a:r>
              <a:rPr lang="zh-CN" altLang="en-US">
                <a:solidFill>
                  <a:srgbClr val="131B0C"/>
                </a:solidFill>
              </a:rPr>
              <a:t>、一个16位的</a:t>
            </a:r>
            <a:r>
              <a:rPr lang="zh-CN" altLang="en-US">
                <a:solidFill>
                  <a:srgbClr val="FF0000"/>
                </a:solidFill>
              </a:rPr>
              <a:t>基字节数计数器</a:t>
            </a:r>
            <a:r>
              <a:rPr lang="zh-CN" altLang="en-US">
                <a:solidFill>
                  <a:srgbClr val="131B0C"/>
                </a:solidFill>
              </a:rPr>
              <a:t>、一个16位的</a:t>
            </a:r>
            <a:r>
              <a:rPr lang="zh-CN" altLang="en-US">
                <a:solidFill>
                  <a:srgbClr val="FF0000"/>
                </a:solidFill>
              </a:rPr>
              <a:t>当前地址寄存器</a:t>
            </a:r>
            <a:r>
              <a:rPr lang="zh-CN" altLang="en-US">
                <a:solidFill>
                  <a:srgbClr val="131B0C"/>
                </a:solidFill>
              </a:rPr>
              <a:t>、一个16位的</a:t>
            </a:r>
            <a:r>
              <a:rPr lang="zh-CN" altLang="en-US">
                <a:solidFill>
                  <a:srgbClr val="FF0000"/>
                </a:solidFill>
              </a:rPr>
              <a:t>当前字节数计数器</a:t>
            </a:r>
            <a:r>
              <a:rPr lang="zh-CN" altLang="en-US">
                <a:solidFill>
                  <a:srgbClr val="131B0C"/>
                </a:solidFill>
              </a:rPr>
              <a:t>以及一个8位的</a:t>
            </a:r>
            <a:r>
              <a:rPr lang="zh-CN" altLang="en-US">
                <a:solidFill>
                  <a:srgbClr val="FF0000"/>
                </a:solidFill>
              </a:rPr>
              <a:t>方式寄存器；</a:t>
            </a:r>
            <a:endParaRPr lang="zh-CN" altLang="en-US">
              <a:solidFill>
                <a:srgbClr val="FF0000"/>
              </a:solidFill>
            </a:endParaRPr>
          </a:p>
          <a:p>
            <a:pPr algn="l"/>
            <a:r>
              <a:rPr lang="zh-CN" altLang="en-US" b="1">
                <a:solidFill>
                  <a:srgbClr val="FF0000"/>
                </a:solidFill>
              </a:rPr>
              <a:t>共</a:t>
            </a:r>
            <a:r>
              <a:rPr lang="en-US" altLang="zh-CN" b="1">
                <a:solidFill>
                  <a:srgbClr val="FF0000"/>
                </a:solidFill>
              </a:rPr>
              <a:t>5</a:t>
            </a:r>
            <a:r>
              <a:rPr lang="zh-CN" altLang="en-US" b="1">
                <a:solidFill>
                  <a:srgbClr val="FF0000"/>
                </a:solidFill>
                <a:ea typeface="宋体" panose="02010600030101010101" pitchFamily="2" charset="-122"/>
              </a:rPr>
              <a:t>个寄存器</a:t>
            </a:r>
            <a:endParaRPr lang="zh-CN" altLang="en-US" b="1">
              <a:solidFill>
                <a:srgbClr val="FF0000"/>
              </a:solidFill>
              <a:ea typeface="宋体" panose="02010600030101010101" pitchFamily="2" charset="-122"/>
            </a:endParaRPr>
          </a:p>
        </p:txBody>
      </p:sp>
      <p:sp>
        <p:nvSpPr>
          <p:cNvPr id="6" name="椭圆 5"/>
          <p:cNvSpPr/>
          <p:nvPr/>
        </p:nvSpPr>
        <p:spPr>
          <a:xfrm>
            <a:off x="2158365" y="1823085"/>
            <a:ext cx="800735" cy="2906395"/>
          </a:xfrm>
          <a:prstGeom prst="ellipse">
            <a:avLst/>
          </a:prstGeom>
          <a:noFill/>
          <a:ln w="28575"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标注 6"/>
          <p:cNvSpPr/>
          <p:nvPr/>
        </p:nvSpPr>
        <p:spPr>
          <a:xfrm>
            <a:off x="219710" y="3480435"/>
            <a:ext cx="1616710" cy="2887345"/>
          </a:xfrm>
          <a:prstGeom prst="wedgeRectCallout">
            <a:avLst>
              <a:gd name="adj1" fmla="val 71288"/>
              <a:gd name="adj2" fmla="val -74983"/>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a:solidFill>
                  <a:srgbClr val="131B0C"/>
                </a:solidFill>
              </a:rPr>
              <a:t>DMA请求服务之前，CPU编程对给定的命令字和方式控制字进行译码，以确定DMA的工作方式，并控制产生所需要的定时信号</a:t>
            </a:r>
            <a:endParaRPr lang="zh-CN" altLang="en-US">
              <a:solidFill>
                <a:srgbClr val="131B0C"/>
              </a:solidFill>
            </a:endParaRPr>
          </a:p>
        </p:txBody>
      </p:sp>
      <p:sp>
        <p:nvSpPr>
          <p:cNvPr id="8" name="椭圆 7"/>
          <p:cNvSpPr/>
          <p:nvPr/>
        </p:nvSpPr>
        <p:spPr>
          <a:xfrm>
            <a:off x="2158365" y="4822825"/>
            <a:ext cx="800735" cy="1544955"/>
          </a:xfrm>
          <a:prstGeom prst="ellipse">
            <a:avLst/>
          </a:prstGeom>
          <a:noFill/>
          <a:ln w="28575" cmpd="sng">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nvSpPr>
        <p:spPr>
          <a:xfrm>
            <a:off x="2959100" y="4659630"/>
            <a:ext cx="4135755" cy="1877695"/>
          </a:xfrm>
          <a:prstGeom prst="ellipse">
            <a:avLst/>
          </a:prstGeom>
          <a:noFill/>
          <a:ln w="28575" cmpd="sng">
            <a:solidFill>
              <a:schemeClr val="accent3">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3"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3" presetClass="entr" presetSubtype="1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linds(horizont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8"/>
                                        </p:tgtEl>
                                        <p:attrNameLst>
                                          <p:attrName>style.visibility</p:attrName>
                                        </p:attrNameLst>
                                      </p:cBhvr>
                                      <p:to>
                                        <p:strVal val="hidden"/>
                                      </p:to>
                                    </p:set>
                                  </p:childTnLst>
                                </p:cTn>
                              </p:par>
                              <p:par>
                                <p:cTn id="36" presetID="3" presetClass="entr" presetSubtype="1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linds(horizontal)">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2" grpId="1" animBg="1"/>
      <p:bldP spid="4" grpId="1" animBg="1"/>
      <p:bldP spid="6" grpId="0" animBg="1"/>
      <p:bldP spid="7" grpId="0" animBg="1"/>
      <p:bldP spid="6" grpId="1" animBg="1"/>
      <p:bldP spid="7" grpId="1" animBg="1"/>
      <p:bldP spid="8" grpId="0" animBg="1"/>
      <p:bldP spid="8" grpId="1" animBg="1"/>
      <p:bldP spid="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8450" y="1377950"/>
            <a:ext cx="3118485" cy="639445"/>
          </a:xfrm>
        </p:spPr>
        <p:txBody>
          <a:bodyPr/>
          <a:p>
            <a:pPr latinLnBrk="0">
              <a:lnSpc>
                <a:spcPts val="4000"/>
              </a:lnSpc>
            </a:pPr>
            <a:r>
              <a:rPr lang="en-US" altLang="zh-CN" sz="2000"/>
              <a:t>     </a:t>
            </a:r>
            <a:r>
              <a:rPr sz="2000"/>
              <a:t>3. 8237的外部引脚</a:t>
            </a:r>
            <a:endParaRPr sz="2000"/>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pic>
        <p:nvPicPr>
          <p:cNvPr id="2" name="图片 239"/>
          <p:cNvPicPr>
            <a:picLocks noChangeAspect="1"/>
          </p:cNvPicPr>
          <p:nvPr/>
        </p:nvPicPr>
        <p:blipFill>
          <a:blip r:embed="rId1">
            <a:biLevel thresh="50000"/>
            <a:grayscl/>
          </a:blip>
          <a:stretch>
            <a:fillRect/>
          </a:stretch>
        </p:blipFill>
        <p:spPr>
          <a:xfrm>
            <a:off x="92710" y="2017395"/>
            <a:ext cx="3529330" cy="4117975"/>
          </a:xfrm>
          <a:prstGeom prst="rect">
            <a:avLst/>
          </a:prstGeom>
          <a:noFill/>
          <a:ln w="9525">
            <a:noFill/>
          </a:ln>
        </p:spPr>
      </p:pic>
      <p:sp>
        <p:nvSpPr>
          <p:cNvPr id="100" name="文本框 99"/>
          <p:cNvSpPr txBox="1"/>
          <p:nvPr/>
        </p:nvSpPr>
        <p:spPr>
          <a:xfrm>
            <a:off x="465455" y="6195695"/>
            <a:ext cx="2784475" cy="337185"/>
          </a:xfrm>
          <a:prstGeom prst="rect">
            <a:avLst/>
          </a:prstGeom>
          <a:noFill/>
          <a:ln w="9525">
            <a:noFill/>
          </a:ln>
        </p:spPr>
        <p:txBody>
          <a:bodyPr wrap="square">
            <a:spAutoFit/>
          </a:bodyPr>
          <a:p>
            <a:pPr marL="0" indent="0" algn="ctr"/>
            <a:r>
              <a:rPr lang="zh-CN" sz="1600" b="1">
                <a:latin typeface="Times New Roman" panose="02020603050405020304" charset="0"/>
                <a:ea typeface="宋体" panose="02010600030101010101" pitchFamily="2" charset="-122"/>
              </a:rPr>
              <a:t>图</a:t>
            </a:r>
            <a:r>
              <a:rPr lang="en-US" sz="1600" b="1">
                <a:latin typeface="Times New Roman" panose="02020603050405020304" charset="0"/>
                <a:ea typeface="宋体" panose="02010600030101010101" pitchFamily="2" charset="-122"/>
              </a:rPr>
              <a:t>7.21  8237</a:t>
            </a:r>
            <a:r>
              <a:rPr lang="zh-CN" sz="1600" b="1">
                <a:latin typeface="Times New Roman" panose="02020603050405020304" charset="0"/>
                <a:ea typeface="宋体" panose="02010600030101010101" pitchFamily="2" charset="-122"/>
              </a:rPr>
              <a:t>引脚图</a:t>
            </a:r>
            <a:endParaRPr lang="zh-CN" altLang="en-US" sz="1600" b="1"/>
          </a:p>
        </p:txBody>
      </p:sp>
      <p:sp>
        <p:nvSpPr>
          <p:cNvPr id="354306" name="文本占位符 354305"/>
          <p:cNvSpPr>
            <a:spLocks noGrp="1"/>
          </p:cNvSpPr>
          <p:nvPr/>
        </p:nvSpPr>
        <p:spPr>
          <a:xfrm>
            <a:off x="3804920" y="990600"/>
            <a:ext cx="5329555" cy="5436235"/>
          </a:xfrm>
          <a:prstGeom prst="rect">
            <a:avLst/>
          </a:prstGeom>
          <a:solidFill>
            <a:schemeClr val="bg1"/>
          </a:solidFill>
          <a:ln w="9525">
            <a:noFill/>
          </a:ln>
        </p:spPr>
        <p:txBody>
          <a:bodyPr lIns="0" tIns="0" rIns="0" bIns="0"/>
          <a:lst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a:lnSpc>
                <a:spcPct val="80000"/>
              </a:lnSpc>
              <a:buNone/>
            </a:pPr>
            <a:r>
              <a:rPr lang="en-US" altLang="zh-CN" sz="1800" b="1" dirty="0">
                <a:latin typeface="Times New Roman" panose="02020603050405020304" charset="0"/>
              </a:rPr>
              <a:t>1.  </a:t>
            </a:r>
            <a:r>
              <a:rPr lang="zh-CN" altLang="en-US" sz="1800" b="1" dirty="0">
                <a:latin typeface="Times New Roman" panose="02020603050405020304" charset="0"/>
              </a:rPr>
              <a:t>与</a:t>
            </a:r>
            <a:r>
              <a:rPr lang="en-US" altLang="zh-CN" sz="1800" b="1" dirty="0">
                <a:latin typeface="Times New Roman" panose="02020603050405020304" charset="0"/>
              </a:rPr>
              <a:t>CPU</a:t>
            </a:r>
            <a:r>
              <a:rPr lang="zh-CN" altLang="en-US" sz="1800" b="1" dirty="0">
                <a:latin typeface="Times New Roman" panose="02020603050405020304" charset="0"/>
              </a:rPr>
              <a:t>相连的引脚</a:t>
            </a:r>
            <a:endParaRPr lang="zh-CN" altLang="en-US" sz="1800" dirty="0">
              <a:latin typeface="Times New Roman" panose="02020603050405020304" charset="0"/>
            </a:endParaRPr>
          </a:p>
          <a:p>
            <a:pPr>
              <a:spcBef>
                <a:spcPct val="5000"/>
              </a:spcBef>
              <a:buClr>
                <a:schemeClr val="tx1"/>
              </a:buClr>
              <a:buFont typeface="Wingdings" panose="05000000000000000000" pitchFamily="2" charset="2"/>
              <a:buChar char="Ø"/>
            </a:pPr>
            <a:r>
              <a:rPr lang="en-US" altLang="zh-CN" sz="1800" b="1" dirty="0">
                <a:solidFill>
                  <a:schemeClr val="accent2"/>
                </a:solidFill>
                <a:latin typeface="Times New Roman" panose="02020603050405020304" charset="0"/>
              </a:rPr>
              <a:t>A3~A0</a:t>
            </a:r>
            <a:r>
              <a:rPr lang="zh-CN" altLang="en-US" sz="1800" b="1" dirty="0">
                <a:solidFill>
                  <a:schemeClr val="accent2"/>
                </a:solidFill>
                <a:latin typeface="Times New Roman" panose="02020603050405020304" charset="0"/>
              </a:rPr>
              <a:t>：低</a:t>
            </a:r>
            <a:r>
              <a:rPr lang="en-US" altLang="zh-CN" sz="1800" b="1" dirty="0">
                <a:solidFill>
                  <a:schemeClr val="accent2"/>
                </a:solidFill>
                <a:latin typeface="Times New Roman" panose="02020603050405020304" charset="0"/>
              </a:rPr>
              <a:t>8</a:t>
            </a:r>
            <a:r>
              <a:rPr lang="zh-CN" altLang="en-US" sz="1800" b="1" dirty="0">
                <a:solidFill>
                  <a:schemeClr val="accent2"/>
                </a:solidFill>
                <a:latin typeface="Times New Roman" panose="02020603050405020304" charset="0"/>
              </a:rPr>
              <a:t>位地址线的低</a:t>
            </a:r>
            <a:r>
              <a:rPr lang="en-US" altLang="zh-CN" sz="1800" b="1" dirty="0">
                <a:solidFill>
                  <a:schemeClr val="accent2"/>
                </a:solidFill>
                <a:latin typeface="Times New Roman" panose="02020603050405020304" charset="0"/>
              </a:rPr>
              <a:t>4</a:t>
            </a:r>
            <a:r>
              <a:rPr lang="zh-CN" altLang="en-US" sz="1800" b="1" dirty="0">
                <a:solidFill>
                  <a:schemeClr val="accent2"/>
                </a:solidFill>
                <a:latin typeface="Times New Roman" panose="02020603050405020304" charset="0"/>
              </a:rPr>
              <a:t>位，双向、三态</a:t>
            </a:r>
            <a:endParaRPr lang="zh-CN" altLang="en-US" sz="1800" b="1" dirty="0">
              <a:solidFill>
                <a:schemeClr val="accent2"/>
              </a:solidFill>
              <a:latin typeface="Times New Roman" panose="02020603050405020304" charset="0"/>
            </a:endParaRPr>
          </a:p>
          <a:p>
            <a:pPr>
              <a:spcBef>
                <a:spcPct val="5000"/>
              </a:spcBef>
              <a:buNone/>
            </a:pPr>
            <a:r>
              <a:rPr lang="zh-CN" altLang="en-US" sz="1800" dirty="0">
                <a:latin typeface="Times New Roman" panose="02020603050405020304" charset="0"/>
              </a:rPr>
              <a:t>     当</a:t>
            </a:r>
            <a:r>
              <a:rPr lang="en-US" altLang="zh-CN" sz="1800" dirty="0">
                <a:latin typeface="Times New Roman" panose="02020603050405020304" charset="0"/>
              </a:rPr>
              <a:t>CPU</a:t>
            </a:r>
            <a:r>
              <a:rPr lang="zh-CN" altLang="en-US" sz="1800" dirty="0">
                <a:latin typeface="Times New Roman" panose="02020603050405020304" charset="0"/>
              </a:rPr>
              <a:t>控制总线时，输入，表示</a:t>
            </a:r>
            <a:r>
              <a:rPr lang="en-US" altLang="zh-CN" sz="1800" dirty="0">
                <a:latin typeface="Times New Roman" panose="02020603050405020304" charset="0"/>
              </a:rPr>
              <a:t>8237A</a:t>
            </a:r>
            <a:r>
              <a:rPr lang="zh-CN" altLang="en-US" sz="1800" dirty="0">
                <a:latin typeface="Times New Roman" panose="02020603050405020304" charset="0"/>
              </a:rPr>
              <a:t>内部寄</a:t>
            </a:r>
            <a:endParaRPr lang="zh-CN" altLang="en-US" sz="1800" dirty="0">
              <a:latin typeface="Times New Roman" panose="02020603050405020304" charset="0"/>
            </a:endParaRPr>
          </a:p>
          <a:p>
            <a:pPr>
              <a:spcBef>
                <a:spcPct val="5000"/>
              </a:spcBef>
              <a:buNone/>
            </a:pPr>
            <a:r>
              <a:rPr lang="zh-CN" altLang="en-US" sz="1800" dirty="0">
                <a:latin typeface="Times New Roman" panose="02020603050405020304" charset="0"/>
              </a:rPr>
              <a:t>     存器的地址信号；</a:t>
            </a:r>
            <a:endParaRPr lang="zh-CN" altLang="en-US" sz="1800" dirty="0">
              <a:latin typeface="Times New Roman" panose="02020603050405020304" charset="0"/>
            </a:endParaRPr>
          </a:p>
          <a:p>
            <a:pPr>
              <a:spcBef>
                <a:spcPct val="5000"/>
              </a:spcBef>
              <a:buClr>
                <a:schemeClr val="tx1"/>
              </a:buClr>
              <a:buFont typeface="Wingdings" panose="05000000000000000000" pitchFamily="2" charset="2"/>
              <a:buNone/>
            </a:pPr>
            <a:r>
              <a:rPr lang="zh-CN" altLang="en-US" sz="1800" dirty="0">
                <a:latin typeface="Times New Roman" panose="02020603050405020304" charset="0"/>
              </a:rPr>
              <a:t>     当</a:t>
            </a:r>
            <a:r>
              <a:rPr lang="en-US" altLang="zh-CN" sz="1800" dirty="0">
                <a:latin typeface="Times New Roman" panose="02020603050405020304" charset="0"/>
              </a:rPr>
              <a:t>DMA</a:t>
            </a:r>
            <a:r>
              <a:rPr lang="zh-CN" altLang="en-US" sz="1800" dirty="0">
                <a:latin typeface="Times New Roman" panose="02020603050405020304" charset="0"/>
              </a:rPr>
              <a:t>操作时，输出，表示存储器的地址。</a:t>
            </a:r>
            <a:endParaRPr lang="zh-CN" altLang="en-US" sz="1800" dirty="0">
              <a:latin typeface="Times New Roman" panose="02020603050405020304" charset="0"/>
            </a:endParaRPr>
          </a:p>
          <a:p>
            <a:pPr>
              <a:spcBef>
                <a:spcPct val="5000"/>
              </a:spcBef>
              <a:buClr>
                <a:schemeClr val="tx1"/>
              </a:buClr>
              <a:buFont typeface="Wingdings" panose="05000000000000000000" pitchFamily="2" charset="2"/>
              <a:buChar char="Ø"/>
            </a:pPr>
            <a:r>
              <a:rPr lang="en-US" altLang="zh-CN" sz="1800" b="1" dirty="0">
                <a:solidFill>
                  <a:schemeClr val="accent2"/>
                </a:solidFill>
                <a:latin typeface="Times New Roman" panose="02020603050405020304" charset="0"/>
              </a:rPr>
              <a:t>A7~A4</a:t>
            </a:r>
            <a:r>
              <a:rPr lang="zh-CN" altLang="en-US" sz="1800" b="1" dirty="0">
                <a:solidFill>
                  <a:schemeClr val="accent2"/>
                </a:solidFill>
                <a:latin typeface="Times New Roman" panose="02020603050405020304" charset="0"/>
              </a:rPr>
              <a:t>：低</a:t>
            </a:r>
            <a:r>
              <a:rPr lang="en-US" altLang="zh-CN" sz="1800" b="1" dirty="0">
                <a:solidFill>
                  <a:schemeClr val="accent2"/>
                </a:solidFill>
                <a:latin typeface="Times New Roman" panose="02020603050405020304" charset="0"/>
              </a:rPr>
              <a:t>8</a:t>
            </a:r>
            <a:r>
              <a:rPr lang="zh-CN" altLang="en-US" sz="1800" b="1" dirty="0">
                <a:solidFill>
                  <a:schemeClr val="accent2"/>
                </a:solidFill>
                <a:latin typeface="Times New Roman" panose="02020603050405020304" charset="0"/>
              </a:rPr>
              <a:t>位地址线的高</a:t>
            </a:r>
            <a:r>
              <a:rPr lang="en-US" altLang="zh-CN" sz="1800" b="1" dirty="0">
                <a:solidFill>
                  <a:schemeClr val="accent2"/>
                </a:solidFill>
                <a:latin typeface="Times New Roman" panose="02020603050405020304" charset="0"/>
              </a:rPr>
              <a:t>4</a:t>
            </a:r>
            <a:r>
              <a:rPr lang="zh-CN" altLang="en-US" sz="1800" b="1" dirty="0">
                <a:solidFill>
                  <a:schemeClr val="accent2"/>
                </a:solidFill>
                <a:latin typeface="Times New Roman" panose="02020603050405020304" charset="0"/>
              </a:rPr>
              <a:t>位，三态、输出</a:t>
            </a:r>
            <a:endParaRPr lang="zh-CN" altLang="en-US" sz="1800" b="1" dirty="0">
              <a:solidFill>
                <a:schemeClr val="accent2"/>
              </a:solidFill>
              <a:latin typeface="Times New Roman" panose="02020603050405020304" charset="0"/>
            </a:endParaRPr>
          </a:p>
          <a:p>
            <a:pPr>
              <a:spcBef>
                <a:spcPct val="5000"/>
              </a:spcBef>
              <a:buClr>
                <a:schemeClr val="tx1"/>
              </a:buClr>
              <a:buFont typeface="Wingdings" panose="05000000000000000000" pitchFamily="2" charset="2"/>
              <a:buNone/>
            </a:pPr>
            <a:r>
              <a:rPr lang="zh-CN" altLang="en-US" sz="1800" dirty="0">
                <a:latin typeface="Times New Roman" panose="02020603050405020304" charset="0"/>
              </a:rPr>
              <a:t>     仅用在进行</a:t>
            </a:r>
            <a:r>
              <a:rPr lang="en-US" altLang="zh-CN" sz="1800" dirty="0">
                <a:latin typeface="Times New Roman" panose="02020603050405020304" charset="0"/>
              </a:rPr>
              <a:t>DMA</a:t>
            </a:r>
            <a:r>
              <a:rPr lang="zh-CN" altLang="en-US" sz="1800" dirty="0">
                <a:latin typeface="Times New Roman" panose="02020603050405020304" charset="0"/>
              </a:rPr>
              <a:t>操作时，提供访问存储器低</a:t>
            </a:r>
            <a:endParaRPr lang="zh-CN" altLang="en-US" sz="1800" dirty="0">
              <a:latin typeface="Times New Roman" panose="02020603050405020304" charset="0"/>
            </a:endParaRPr>
          </a:p>
          <a:p>
            <a:pPr>
              <a:spcBef>
                <a:spcPct val="5000"/>
              </a:spcBef>
              <a:buClr>
                <a:schemeClr val="tx1"/>
              </a:buClr>
              <a:buFont typeface="Wingdings" panose="05000000000000000000" pitchFamily="2" charset="2"/>
              <a:buNone/>
            </a:pPr>
            <a:r>
              <a:rPr lang="zh-CN" altLang="en-US" sz="1800" dirty="0">
                <a:latin typeface="Times New Roman" panose="02020603050405020304" charset="0"/>
              </a:rPr>
              <a:t>     字节的高</a:t>
            </a:r>
            <a:r>
              <a:rPr lang="en-US" altLang="zh-CN" sz="1800" dirty="0">
                <a:latin typeface="Times New Roman" panose="02020603050405020304" charset="0"/>
              </a:rPr>
              <a:t>4</a:t>
            </a:r>
            <a:r>
              <a:rPr lang="zh-CN" altLang="en-US" sz="1800" dirty="0">
                <a:latin typeface="Times New Roman" panose="02020603050405020304" charset="0"/>
              </a:rPr>
              <a:t>位地址。</a:t>
            </a:r>
            <a:endParaRPr lang="zh-CN" altLang="en-US" sz="1800" dirty="0">
              <a:latin typeface="Times New Roman" panose="02020603050405020304" charset="0"/>
            </a:endParaRPr>
          </a:p>
          <a:p>
            <a:pPr>
              <a:spcBef>
                <a:spcPct val="5000"/>
              </a:spcBef>
              <a:buClr>
                <a:schemeClr val="tx1"/>
              </a:buClr>
              <a:buFont typeface="Wingdings" panose="05000000000000000000" pitchFamily="2" charset="2"/>
              <a:buChar char="Ø"/>
            </a:pPr>
            <a:r>
              <a:rPr lang="en-US" altLang="zh-CN" sz="1800" b="1" dirty="0">
                <a:solidFill>
                  <a:schemeClr val="accent2"/>
                </a:solidFill>
                <a:latin typeface="Times New Roman" panose="02020603050405020304" charset="0"/>
              </a:rPr>
              <a:t>D7~D0</a:t>
            </a:r>
            <a:r>
              <a:rPr lang="zh-CN" altLang="en-US" sz="1800" b="1" dirty="0">
                <a:solidFill>
                  <a:schemeClr val="accent2"/>
                </a:solidFill>
                <a:latin typeface="Times New Roman" panose="02020603050405020304" charset="0"/>
              </a:rPr>
              <a:t>：数据线，双向、三态。</a:t>
            </a:r>
            <a:endParaRPr lang="zh-CN" altLang="en-US" sz="1800" b="1" dirty="0">
              <a:solidFill>
                <a:schemeClr val="accent2"/>
              </a:solidFill>
              <a:latin typeface="Times New Roman" panose="02020603050405020304" charset="0"/>
            </a:endParaRPr>
          </a:p>
          <a:p>
            <a:pPr>
              <a:spcBef>
                <a:spcPct val="5000"/>
              </a:spcBef>
              <a:buClr>
                <a:schemeClr val="tx1"/>
              </a:buClr>
              <a:buFont typeface="Wingdings" panose="05000000000000000000" pitchFamily="2" charset="2"/>
              <a:buNone/>
            </a:pPr>
            <a:r>
              <a:rPr lang="zh-CN" altLang="en-US" sz="1800" dirty="0">
                <a:latin typeface="Times New Roman" panose="02020603050405020304" charset="0"/>
              </a:rPr>
              <a:t>     当</a:t>
            </a:r>
            <a:r>
              <a:rPr lang="en-US" altLang="zh-CN" sz="1800" dirty="0">
                <a:latin typeface="Times New Roman" panose="02020603050405020304" charset="0"/>
              </a:rPr>
              <a:t>CPU</a:t>
            </a:r>
            <a:r>
              <a:rPr lang="zh-CN" altLang="en-US" sz="1800" dirty="0">
                <a:latin typeface="Times New Roman" panose="02020603050405020304" charset="0"/>
              </a:rPr>
              <a:t>控制总线时，表示</a:t>
            </a:r>
            <a:r>
              <a:rPr lang="en-US" altLang="zh-CN" sz="1800" dirty="0">
                <a:latin typeface="Times New Roman" panose="02020603050405020304" charset="0"/>
              </a:rPr>
              <a:t>CPU</a:t>
            </a:r>
            <a:r>
              <a:rPr lang="zh-CN" altLang="en-US" sz="1800" dirty="0">
                <a:latin typeface="Times New Roman" panose="02020603050405020304" charset="0"/>
              </a:rPr>
              <a:t>访问</a:t>
            </a:r>
            <a:r>
              <a:rPr lang="en-US" altLang="zh-CN" sz="1800" dirty="0">
                <a:latin typeface="Times New Roman" panose="02020603050405020304" charset="0"/>
              </a:rPr>
              <a:t>8237A</a:t>
            </a:r>
            <a:r>
              <a:rPr lang="zh-CN" altLang="en-US" sz="1800" dirty="0">
                <a:latin typeface="Times New Roman" panose="02020603050405020304" charset="0"/>
              </a:rPr>
              <a:t>寄存</a:t>
            </a:r>
            <a:endParaRPr lang="zh-CN" altLang="en-US" sz="1800" dirty="0">
              <a:latin typeface="Times New Roman" panose="02020603050405020304" charset="0"/>
            </a:endParaRPr>
          </a:p>
          <a:p>
            <a:pPr>
              <a:spcBef>
                <a:spcPct val="5000"/>
              </a:spcBef>
              <a:buClr>
                <a:schemeClr val="tx1"/>
              </a:buClr>
              <a:buFont typeface="Wingdings" panose="05000000000000000000" pitchFamily="2" charset="2"/>
              <a:buNone/>
            </a:pPr>
            <a:r>
              <a:rPr lang="zh-CN" altLang="en-US" sz="1800" dirty="0">
                <a:latin typeface="Times New Roman" panose="02020603050405020304" charset="0"/>
              </a:rPr>
              <a:t>     器的数据通道；</a:t>
            </a:r>
            <a:endParaRPr lang="zh-CN" altLang="en-US" sz="1800" dirty="0">
              <a:latin typeface="Times New Roman" panose="02020603050405020304" charset="0"/>
            </a:endParaRPr>
          </a:p>
          <a:p>
            <a:pPr>
              <a:spcBef>
                <a:spcPct val="5000"/>
              </a:spcBef>
              <a:buClr>
                <a:schemeClr val="tx1"/>
              </a:buClr>
              <a:buFont typeface="Wingdings" panose="05000000000000000000" pitchFamily="2" charset="2"/>
              <a:buNone/>
            </a:pPr>
            <a:r>
              <a:rPr lang="zh-CN" altLang="en-US" sz="1800" dirty="0">
                <a:latin typeface="Times New Roman" panose="02020603050405020304" charset="0"/>
              </a:rPr>
              <a:t>     当</a:t>
            </a:r>
            <a:r>
              <a:rPr lang="en-US" altLang="zh-CN" sz="1800" dirty="0">
                <a:latin typeface="Times New Roman" panose="02020603050405020304" charset="0"/>
              </a:rPr>
              <a:t>DMA</a:t>
            </a:r>
            <a:r>
              <a:rPr lang="zh-CN" altLang="en-US" sz="1800" dirty="0">
                <a:latin typeface="Times New Roman" panose="02020603050405020304" charset="0"/>
              </a:rPr>
              <a:t>操作时，表示访问存储器的高</a:t>
            </a:r>
            <a:r>
              <a:rPr lang="en-US" altLang="zh-CN" sz="1800" dirty="0">
                <a:latin typeface="Times New Roman" panose="02020603050405020304" charset="0"/>
              </a:rPr>
              <a:t>8</a:t>
            </a:r>
            <a:r>
              <a:rPr lang="zh-CN" altLang="en-US" sz="1800" dirty="0">
                <a:latin typeface="Times New Roman" panose="02020603050405020304" charset="0"/>
              </a:rPr>
              <a:t>位地</a:t>
            </a:r>
            <a:endParaRPr lang="zh-CN" altLang="en-US" sz="1800" dirty="0">
              <a:latin typeface="Times New Roman" panose="02020603050405020304" charset="0"/>
            </a:endParaRPr>
          </a:p>
          <a:p>
            <a:pPr>
              <a:spcBef>
                <a:spcPct val="5000"/>
              </a:spcBef>
              <a:buClr>
                <a:schemeClr val="tx1"/>
              </a:buClr>
              <a:buFont typeface="Wingdings" panose="05000000000000000000" pitchFamily="2" charset="2"/>
              <a:buNone/>
            </a:pPr>
            <a:r>
              <a:rPr lang="zh-CN" altLang="en-US" sz="1800" dirty="0">
                <a:latin typeface="Times New Roman" panose="02020603050405020304" charset="0"/>
              </a:rPr>
              <a:t>     址</a:t>
            </a:r>
            <a:r>
              <a:rPr lang="en-US" altLang="zh-CN" sz="1800" dirty="0">
                <a:latin typeface="Times New Roman" panose="02020603050405020304" charset="0"/>
              </a:rPr>
              <a:t>A15~A8</a:t>
            </a:r>
            <a:r>
              <a:rPr lang="zh-CN" altLang="en-US" sz="1800" dirty="0">
                <a:latin typeface="Times New Roman" panose="02020603050405020304" charset="0"/>
              </a:rPr>
              <a:t>。</a:t>
            </a:r>
            <a:endParaRPr lang="zh-CN" altLang="en-US" sz="1800" dirty="0">
              <a:latin typeface="Times New Roman" panose="02020603050405020304" charset="0"/>
            </a:endParaRPr>
          </a:p>
          <a:p>
            <a:pPr>
              <a:spcBef>
                <a:spcPct val="5000"/>
              </a:spcBef>
              <a:buClr>
                <a:schemeClr val="accent2"/>
              </a:buClr>
              <a:buFont typeface="Wingdings" panose="05000000000000000000" pitchFamily="2" charset="2"/>
              <a:buChar char="Ø"/>
            </a:pPr>
            <a:r>
              <a:rPr lang="en-US" altLang="zh-CN" sz="1800" b="1" dirty="0">
                <a:solidFill>
                  <a:schemeClr val="accent2"/>
                </a:solidFill>
                <a:latin typeface="Times New Roman" panose="02020603050405020304" charset="0"/>
              </a:rPr>
              <a:t>IOR</a:t>
            </a:r>
            <a:r>
              <a:rPr lang="zh-CN" altLang="en-US" sz="1800" b="1" dirty="0">
                <a:solidFill>
                  <a:schemeClr val="accent2"/>
                </a:solidFill>
                <a:latin typeface="Times New Roman" panose="02020603050405020304" charset="0"/>
              </a:rPr>
              <a:t>：</a:t>
            </a:r>
            <a:r>
              <a:rPr lang="en-US" altLang="zh-CN" sz="1800" b="1" dirty="0">
                <a:solidFill>
                  <a:schemeClr val="accent2"/>
                </a:solidFill>
                <a:latin typeface="Times New Roman" panose="02020603050405020304" charset="0"/>
              </a:rPr>
              <a:t>I/O</a:t>
            </a:r>
            <a:r>
              <a:rPr lang="zh-CN" altLang="en-US" sz="1800" b="1" dirty="0">
                <a:solidFill>
                  <a:schemeClr val="accent2"/>
                </a:solidFill>
                <a:latin typeface="Times New Roman" panose="02020603050405020304" charset="0"/>
              </a:rPr>
              <a:t>读信号，双向、三态、低电平有效</a:t>
            </a:r>
            <a:endParaRPr lang="zh-CN" altLang="en-US" sz="1800" b="1" dirty="0">
              <a:solidFill>
                <a:schemeClr val="accent2"/>
              </a:solidFill>
              <a:latin typeface="Times New Roman" panose="02020603050405020304" charset="0"/>
            </a:endParaRPr>
          </a:p>
          <a:p>
            <a:pPr>
              <a:spcBef>
                <a:spcPct val="5000"/>
              </a:spcBef>
              <a:buClr>
                <a:schemeClr val="accent2"/>
              </a:buClr>
              <a:buFont typeface="Wingdings" panose="05000000000000000000" pitchFamily="2" charset="2"/>
              <a:buNone/>
            </a:pPr>
            <a:r>
              <a:rPr lang="zh-CN" altLang="en-US" sz="1800" dirty="0">
                <a:latin typeface="Times New Roman" panose="02020603050405020304" charset="0"/>
              </a:rPr>
              <a:t>    当</a:t>
            </a:r>
            <a:r>
              <a:rPr lang="en-US" altLang="zh-CN" sz="1800" dirty="0">
                <a:latin typeface="Times New Roman" panose="02020603050405020304" charset="0"/>
              </a:rPr>
              <a:t>CPU</a:t>
            </a:r>
            <a:r>
              <a:rPr lang="zh-CN" altLang="en-US" sz="1800" dirty="0">
                <a:latin typeface="Times New Roman" panose="02020603050405020304" charset="0"/>
              </a:rPr>
              <a:t>控制总线时，输入，</a:t>
            </a:r>
            <a:r>
              <a:rPr lang="en-US" altLang="zh-CN" sz="1800" dirty="0">
                <a:latin typeface="Times New Roman" panose="02020603050405020304" charset="0"/>
              </a:rPr>
              <a:t>CPU</a:t>
            </a:r>
            <a:r>
              <a:rPr lang="zh-CN" altLang="en-US" sz="1800" dirty="0">
                <a:latin typeface="Times New Roman" panose="02020603050405020304" charset="0"/>
              </a:rPr>
              <a:t>利用它读出</a:t>
            </a:r>
            <a:r>
              <a:rPr lang="en-US" altLang="zh-CN" sz="1800">
                <a:latin typeface="Times New Roman" panose="02020603050405020304" charset="0"/>
              </a:rPr>
              <a:t>8237A</a:t>
            </a:r>
            <a:endParaRPr lang="en-US" altLang="zh-CN" sz="1800">
              <a:latin typeface="Times New Roman" panose="02020603050405020304" charset="0"/>
            </a:endParaRPr>
          </a:p>
          <a:p>
            <a:pPr>
              <a:spcBef>
                <a:spcPct val="5000"/>
              </a:spcBef>
              <a:buClr>
                <a:schemeClr val="accent2"/>
              </a:buClr>
              <a:buFont typeface="Wingdings" panose="05000000000000000000" pitchFamily="2" charset="2"/>
              <a:buNone/>
            </a:pPr>
            <a:r>
              <a:rPr lang="en-US" altLang="zh-CN" sz="1800" dirty="0">
                <a:latin typeface="Times New Roman" panose="02020603050405020304" charset="0"/>
              </a:rPr>
              <a:t>    </a:t>
            </a:r>
            <a:r>
              <a:rPr lang="zh-CN" altLang="en-US" sz="1800" dirty="0">
                <a:latin typeface="Times New Roman" panose="02020603050405020304" charset="0"/>
              </a:rPr>
              <a:t>内部寄存器；</a:t>
            </a:r>
            <a:endParaRPr lang="zh-CN" altLang="en-US" sz="1800" dirty="0">
              <a:latin typeface="Times New Roman" panose="02020603050405020304" charset="0"/>
            </a:endParaRPr>
          </a:p>
          <a:p>
            <a:pPr>
              <a:spcBef>
                <a:spcPct val="5000"/>
              </a:spcBef>
              <a:buClr>
                <a:schemeClr val="accent2"/>
              </a:buClr>
              <a:buFont typeface="Wingdings" panose="05000000000000000000" pitchFamily="2" charset="2"/>
              <a:buNone/>
            </a:pPr>
            <a:r>
              <a:rPr lang="zh-CN" altLang="en-US" sz="1800" dirty="0">
                <a:latin typeface="Times New Roman" panose="02020603050405020304" charset="0"/>
              </a:rPr>
              <a:t>    当</a:t>
            </a:r>
            <a:r>
              <a:rPr lang="en-US" altLang="zh-CN" sz="1800" dirty="0">
                <a:latin typeface="Times New Roman" panose="02020603050405020304" charset="0"/>
              </a:rPr>
              <a:t>DMA</a:t>
            </a:r>
            <a:r>
              <a:rPr lang="zh-CN" altLang="en-US" sz="1800" dirty="0">
                <a:latin typeface="Times New Roman" panose="02020603050405020304" charset="0"/>
              </a:rPr>
              <a:t>操作时，输出，与</a:t>
            </a:r>
            <a:r>
              <a:rPr lang="en-US" altLang="zh-CN" sz="1800" dirty="0">
                <a:latin typeface="Times New Roman" panose="02020603050405020304" charset="0"/>
              </a:rPr>
              <a:t>MEMW</a:t>
            </a:r>
            <a:r>
              <a:rPr lang="zh-CN" altLang="en-US" sz="1800" dirty="0">
                <a:latin typeface="Times New Roman" panose="02020603050405020304" charset="0"/>
              </a:rPr>
              <a:t>配合实现</a:t>
            </a:r>
            <a:r>
              <a:rPr lang="en-US" altLang="zh-CN" sz="1800" dirty="0">
                <a:latin typeface="Times New Roman" panose="02020603050405020304" charset="0"/>
              </a:rPr>
              <a:t>DMA</a:t>
            </a:r>
            <a:r>
              <a:rPr lang="zh-CN" altLang="en-US" sz="1800" dirty="0">
                <a:latin typeface="Times New Roman" panose="02020603050405020304" charset="0"/>
              </a:rPr>
              <a:t>写</a:t>
            </a:r>
            <a:endParaRPr lang="zh-CN" altLang="en-US" sz="1800" dirty="0">
              <a:latin typeface="Times New Roman" panose="02020603050405020304" charset="0"/>
            </a:endParaRPr>
          </a:p>
          <a:p>
            <a:pPr>
              <a:spcBef>
                <a:spcPct val="5000"/>
              </a:spcBef>
              <a:buClr>
                <a:schemeClr val="accent2"/>
              </a:buClr>
              <a:buFont typeface="Wingdings" panose="05000000000000000000" pitchFamily="2" charset="2"/>
              <a:buNone/>
            </a:pPr>
            <a:r>
              <a:rPr lang="zh-CN" altLang="en-US" sz="1800" dirty="0">
                <a:latin typeface="Times New Roman" panose="02020603050405020304" charset="0"/>
              </a:rPr>
              <a:t>    操作。</a:t>
            </a:r>
            <a:endParaRPr lang="zh-CN" altLang="en-US" sz="1800" dirty="0">
              <a:latin typeface="Times New Roman" panose="02020603050405020304" charset="0"/>
            </a:endParaRPr>
          </a:p>
          <a:p>
            <a:pPr>
              <a:spcBef>
                <a:spcPct val="5000"/>
              </a:spcBef>
              <a:buClr>
                <a:schemeClr val="accent2"/>
              </a:buClr>
              <a:buFont typeface="Wingdings" panose="05000000000000000000" pitchFamily="2" charset="2"/>
              <a:buNone/>
            </a:pPr>
            <a:r>
              <a:rPr lang="zh-CN" altLang="en-US" sz="1800">
                <a:latin typeface="Times New Roman" panose="02020603050405020304" charset="0"/>
              </a:rPr>
              <a:t> </a:t>
            </a:r>
            <a:r>
              <a:rPr lang="en-US" altLang="zh-CN" sz="1800" b="1">
                <a:solidFill>
                  <a:schemeClr val="accent2"/>
                </a:solidFill>
                <a:latin typeface="Times New Roman" panose="02020603050405020304" charset="0"/>
              </a:rPr>
              <a:t>MEMW,  MEMR,  IOW,  CS,  HREQ,  HLDA</a:t>
            </a:r>
            <a:endParaRPr lang="en-US" altLang="zh-CN" sz="1800" b="1">
              <a:solidFill>
                <a:schemeClr val="accent2"/>
              </a:solidFill>
              <a:latin typeface="Times New Roman" panose="02020603050405020304" charset="0"/>
            </a:endParaRPr>
          </a:p>
        </p:txBody>
      </p:sp>
      <p:sp>
        <p:nvSpPr>
          <p:cNvPr id="354317" name="矩形 354316"/>
          <p:cNvSpPr/>
          <p:nvPr/>
        </p:nvSpPr>
        <p:spPr>
          <a:xfrm>
            <a:off x="3805555" y="918845"/>
            <a:ext cx="5328920" cy="5614035"/>
          </a:xfrm>
          <a:prstGeom prst="rect">
            <a:avLst/>
          </a:prstGeom>
          <a:solidFill>
            <a:schemeClr val="bg1"/>
          </a:solidFill>
          <a:ln w="9525">
            <a:noFill/>
          </a:ln>
        </p:spPr>
        <p:txBody>
          <a:bodyPr lIns="0" tIns="0" rIns="0" bIns="0"/>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lvl="0">
              <a:lnSpc>
                <a:spcPts val="2000"/>
              </a:lnSpc>
              <a:buNone/>
            </a:pPr>
            <a:r>
              <a:rPr lang="en-US" altLang="zh-CN" sz="1800" b="1">
                <a:latin typeface="Times New Roman" panose="02020603050405020304" charset="0"/>
              </a:rPr>
              <a:t>2.  </a:t>
            </a:r>
            <a:r>
              <a:rPr lang="zh-CN" altLang="en-US" sz="1800" b="1">
                <a:latin typeface="Times New Roman" panose="02020603050405020304" charset="0"/>
              </a:rPr>
              <a:t>与外设相连的引脚</a:t>
            </a:r>
            <a:endParaRPr lang="zh-CN" altLang="en-US" sz="1800" b="0">
              <a:latin typeface="Times New Roman" panose="02020603050405020304" charset="0"/>
            </a:endParaRPr>
          </a:p>
          <a:p>
            <a:pPr lvl="0">
              <a:lnSpc>
                <a:spcPts val="2000"/>
              </a:lnSpc>
              <a:spcBef>
                <a:spcPct val="5000"/>
              </a:spcBef>
              <a:buClr>
                <a:schemeClr val="tx1"/>
              </a:buClr>
              <a:buFont typeface="Wingdings" panose="05000000000000000000" pitchFamily="2" charset="2"/>
              <a:buChar char="Ø"/>
            </a:pPr>
            <a:r>
              <a:rPr lang="en-US" altLang="zh-CN" sz="1800" b="1">
                <a:latin typeface="Times New Roman" panose="02020603050405020304" charset="0"/>
              </a:rPr>
              <a:t>DREQ3~DREQ0</a:t>
            </a:r>
            <a:r>
              <a:rPr lang="zh-CN" altLang="en-US" sz="1800" b="0" dirty="0">
                <a:latin typeface="Times New Roman" panose="02020603050405020304" charset="0"/>
              </a:rPr>
              <a:t>：</a:t>
            </a:r>
            <a:r>
              <a:rPr lang="en-US" altLang="zh-CN" sz="1800" b="0" dirty="0">
                <a:latin typeface="Times New Roman" panose="02020603050405020304" charset="0"/>
              </a:rPr>
              <a:t>DMA</a:t>
            </a:r>
            <a:r>
              <a:rPr lang="zh-CN" altLang="en-US" sz="1800" b="0" dirty="0">
                <a:latin typeface="Times New Roman" panose="02020603050405020304" charset="0"/>
              </a:rPr>
              <a:t>请求信号，输入、有</a:t>
            </a:r>
            <a:endParaRPr lang="zh-CN" altLang="en-US" sz="1800" b="0" dirty="0">
              <a:latin typeface="Times New Roman" panose="02020603050405020304" charset="0"/>
            </a:endParaRPr>
          </a:p>
          <a:p>
            <a:pPr lvl="0">
              <a:lnSpc>
                <a:spcPts val="2000"/>
              </a:lnSpc>
              <a:spcBef>
                <a:spcPct val="5000"/>
              </a:spcBef>
              <a:buClr>
                <a:schemeClr val="tx1"/>
              </a:buClr>
              <a:buFont typeface="Wingdings" panose="05000000000000000000" pitchFamily="2" charset="2"/>
              <a:buNone/>
            </a:pPr>
            <a:r>
              <a:rPr lang="zh-CN" altLang="en-US" sz="1800" b="0" dirty="0">
                <a:latin typeface="Times New Roman" panose="02020603050405020304" charset="0"/>
              </a:rPr>
              <a:t>                     效</a:t>
            </a:r>
            <a:r>
              <a:rPr lang="zh-CN" altLang="en-US" sz="1800" b="0">
                <a:latin typeface="Times New Roman" panose="02020603050405020304" charset="0"/>
              </a:rPr>
              <a:t>电平可由工作方式命令字确定。</a:t>
            </a:r>
            <a:endParaRPr lang="zh-CN" altLang="en-US" sz="1800" b="0">
              <a:latin typeface="Times New Roman" panose="02020603050405020304" charset="0"/>
            </a:endParaRPr>
          </a:p>
          <a:p>
            <a:pPr lvl="0">
              <a:lnSpc>
                <a:spcPts val="2000"/>
              </a:lnSpc>
              <a:spcBef>
                <a:spcPct val="5000"/>
              </a:spcBef>
              <a:buClr>
                <a:schemeClr val="tx1"/>
              </a:buClr>
              <a:buFont typeface="Wingdings" panose="05000000000000000000" pitchFamily="2" charset="2"/>
              <a:buChar char="Ø"/>
            </a:pPr>
            <a:r>
              <a:rPr lang="en-US" altLang="zh-CN" sz="1800" b="1">
                <a:latin typeface="Times New Roman" panose="02020603050405020304" charset="0"/>
              </a:rPr>
              <a:t>DACK3~DACK0</a:t>
            </a:r>
            <a:r>
              <a:rPr lang="zh-CN" altLang="en-US" sz="1800" b="0" dirty="0">
                <a:latin typeface="Times New Roman" panose="02020603050405020304" charset="0"/>
              </a:rPr>
              <a:t>：</a:t>
            </a:r>
            <a:r>
              <a:rPr lang="en-US" altLang="zh-CN" sz="1800" b="0" dirty="0">
                <a:latin typeface="Times New Roman" panose="02020603050405020304" charset="0"/>
              </a:rPr>
              <a:t>DMA</a:t>
            </a:r>
            <a:r>
              <a:rPr lang="zh-CN" altLang="en-US" sz="1800" b="0" dirty="0">
                <a:latin typeface="Times New Roman" panose="02020603050405020304" charset="0"/>
              </a:rPr>
              <a:t>响应信号，输出、有</a:t>
            </a:r>
            <a:endParaRPr lang="zh-CN" altLang="en-US" sz="1800" b="0" dirty="0">
              <a:latin typeface="Times New Roman" panose="02020603050405020304" charset="0"/>
            </a:endParaRPr>
          </a:p>
          <a:p>
            <a:pPr lvl="0">
              <a:lnSpc>
                <a:spcPts val="2000"/>
              </a:lnSpc>
              <a:spcBef>
                <a:spcPct val="5000"/>
              </a:spcBef>
              <a:buClr>
                <a:schemeClr val="tx1"/>
              </a:buClr>
              <a:buFont typeface="Wingdings" panose="05000000000000000000" pitchFamily="2" charset="2"/>
              <a:buNone/>
            </a:pPr>
            <a:r>
              <a:rPr lang="zh-CN" altLang="en-US" sz="1800" b="0" dirty="0">
                <a:latin typeface="Times New Roman" panose="02020603050405020304" charset="0"/>
              </a:rPr>
              <a:t>                    效电平可由工作方式命令字确定。</a:t>
            </a:r>
            <a:endParaRPr lang="zh-CN" altLang="en-US" sz="1800" b="0" dirty="0">
              <a:latin typeface="Times New Roman" panose="02020603050405020304" charset="0"/>
            </a:endParaRPr>
          </a:p>
          <a:p>
            <a:pPr lvl="0">
              <a:lnSpc>
                <a:spcPts val="2000"/>
              </a:lnSpc>
              <a:spcBef>
                <a:spcPct val="5000"/>
              </a:spcBef>
              <a:buClr>
                <a:schemeClr val="tx1"/>
              </a:buClr>
              <a:buFont typeface="Wingdings" panose="05000000000000000000" pitchFamily="2" charset="2"/>
              <a:buNone/>
            </a:pPr>
            <a:r>
              <a:rPr lang="zh-CN" altLang="en-US" sz="1800" b="0" dirty="0">
                <a:latin typeface="Times New Roman" panose="02020603050405020304" charset="0"/>
              </a:rPr>
              <a:t>                    一般利用该信号选中某端口，实现</a:t>
            </a:r>
            <a:endParaRPr lang="zh-CN" altLang="en-US" sz="1800" b="0" dirty="0">
              <a:latin typeface="Times New Roman" panose="02020603050405020304" charset="0"/>
            </a:endParaRPr>
          </a:p>
          <a:p>
            <a:pPr lvl="0">
              <a:lnSpc>
                <a:spcPts val="2000"/>
              </a:lnSpc>
              <a:spcBef>
                <a:spcPct val="5000"/>
              </a:spcBef>
              <a:buClr>
                <a:schemeClr val="tx1"/>
              </a:buClr>
              <a:buFont typeface="Wingdings" panose="05000000000000000000" pitchFamily="2" charset="2"/>
              <a:buNone/>
            </a:pPr>
            <a:r>
              <a:rPr lang="zh-CN" altLang="en-US" sz="1800" b="0">
                <a:latin typeface="Times New Roman" panose="02020603050405020304" charset="0"/>
              </a:rPr>
              <a:t>                   </a:t>
            </a:r>
            <a:r>
              <a:rPr lang="en-US" altLang="zh-CN" sz="1800" b="1">
                <a:solidFill>
                  <a:schemeClr val="accent2"/>
                </a:solidFill>
                <a:latin typeface="Times New Roman" panose="02020603050405020304" charset="0"/>
              </a:rPr>
              <a:t>I/O</a:t>
            </a:r>
            <a:r>
              <a:rPr lang="en-US" altLang="zh-CN" sz="1800" b="1">
                <a:solidFill>
                  <a:schemeClr val="accent2"/>
                </a:solidFill>
                <a:latin typeface="Times New Roman" panose="02020603050405020304" charset="0"/>
                <a:sym typeface="Symbol" panose="05050102010706020507" pitchFamily="18" charset="2"/>
              </a:rPr>
              <a:t></a:t>
            </a:r>
            <a:r>
              <a:rPr lang="zh-CN" altLang="en-US" sz="1800" b="1">
                <a:solidFill>
                  <a:schemeClr val="accent2"/>
                </a:solidFill>
                <a:latin typeface="Times New Roman" panose="02020603050405020304" charset="0"/>
              </a:rPr>
              <a:t>存储器</a:t>
            </a:r>
            <a:r>
              <a:rPr lang="zh-CN" altLang="en-US" sz="1800" b="0" dirty="0">
                <a:latin typeface="Times New Roman" panose="02020603050405020304" charset="0"/>
              </a:rPr>
              <a:t>的传送</a:t>
            </a:r>
            <a:r>
              <a:rPr lang="zh-CN" altLang="en-US" sz="1800" b="1" dirty="0">
                <a:latin typeface="Times New Roman" panose="02020603050405020304" charset="0"/>
              </a:rPr>
              <a:t>。</a:t>
            </a:r>
            <a:endParaRPr lang="zh-CN" altLang="en-US" sz="1800" b="1" dirty="0">
              <a:latin typeface="Times New Roman" panose="02020603050405020304" charset="0"/>
            </a:endParaRPr>
          </a:p>
          <a:p>
            <a:pPr lvl="0">
              <a:lnSpc>
                <a:spcPts val="2000"/>
              </a:lnSpc>
              <a:spcBef>
                <a:spcPct val="5000"/>
              </a:spcBef>
              <a:buNone/>
            </a:pPr>
            <a:r>
              <a:rPr lang="en-US" altLang="zh-CN" sz="1800" b="1">
                <a:latin typeface="Times New Roman" panose="02020603050405020304" charset="0"/>
              </a:rPr>
              <a:t>3.  </a:t>
            </a:r>
            <a:r>
              <a:rPr lang="zh-CN" altLang="en-US" sz="1800" b="1">
                <a:latin typeface="Times New Roman" panose="02020603050405020304" charset="0"/>
              </a:rPr>
              <a:t>其它引脚</a:t>
            </a:r>
            <a:endParaRPr lang="zh-CN" altLang="en-US" sz="1800" b="0">
              <a:latin typeface="Times New Roman" panose="02020603050405020304" charset="0"/>
            </a:endParaRPr>
          </a:p>
          <a:p>
            <a:pPr lvl="0">
              <a:lnSpc>
                <a:spcPts val="2000"/>
              </a:lnSpc>
              <a:spcBef>
                <a:spcPct val="5000"/>
              </a:spcBef>
              <a:buClr>
                <a:schemeClr val="tx1"/>
              </a:buClr>
              <a:buFont typeface="Wingdings" panose="05000000000000000000" pitchFamily="2" charset="2"/>
              <a:buChar char="Ø"/>
            </a:pPr>
            <a:r>
              <a:rPr lang="zh-CN" altLang="en-US" sz="1800" b="1">
                <a:latin typeface="Times New Roman" panose="02020603050405020304" charset="0"/>
              </a:rPr>
              <a:t> </a:t>
            </a:r>
            <a:r>
              <a:rPr lang="en-US" altLang="zh-CN" sz="1800" b="1">
                <a:latin typeface="Times New Roman" panose="02020603050405020304" charset="0"/>
              </a:rPr>
              <a:t>CLK</a:t>
            </a:r>
            <a:r>
              <a:rPr lang="zh-CN" altLang="en-US" sz="1800" b="0" dirty="0">
                <a:latin typeface="Times New Roman" panose="02020603050405020304" charset="0"/>
              </a:rPr>
              <a:t>：时钟信号，输入。</a:t>
            </a:r>
            <a:endParaRPr lang="zh-CN" altLang="en-US" sz="1800" b="0" dirty="0">
              <a:latin typeface="Times New Roman" panose="02020603050405020304" charset="0"/>
            </a:endParaRPr>
          </a:p>
          <a:p>
            <a:pPr lvl="0">
              <a:lnSpc>
                <a:spcPts val="2000"/>
              </a:lnSpc>
              <a:spcBef>
                <a:spcPct val="5000"/>
              </a:spcBef>
              <a:buClr>
                <a:schemeClr val="tx1"/>
              </a:buClr>
              <a:buFont typeface="Wingdings" panose="05000000000000000000" pitchFamily="2" charset="2"/>
              <a:buChar char="Ø"/>
            </a:pPr>
            <a:r>
              <a:rPr lang="zh-CN" altLang="en-US" sz="1800" b="0">
                <a:latin typeface="Times New Roman" panose="02020603050405020304" charset="0"/>
              </a:rPr>
              <a:t> </a:t>
            </a:r>
            <a:r>
              <a:rPr lang="en-US" altLang="zh-CN" sz="1800" b="1">
                <a:latin typeface="Times New Roman" panose="02020603050405020304" charset="0"/>
              </a:rPr>
              <a:t>RESET</a:t>
            </a:r>
            <a:r>
              <a:rPr lang="zh-CN" altLang="en-US" sz="1800" b="0">
                <a:latin typeface="Times New Roman" panose="02020603050405020304" charset="0"/>
              </a:rPr>
              <a:t>：复位信号，输入、高电平有效。</a:t>
            </a:r>
            <a:endParaRPr lang="zh-CN" altLang="en-US" sz="1800" b="0">
              <a:latin typeface="Times New Roman" panose="02020603050405020304" charset="0"/>
            </a:endParaRPr>
          </a:p>
          <a:p>
            <a:pPr lvl="0">
              <a:lnSpc>
                <a:spcPts val="2000"/>
              </a:lnSpc>
              <a:spcBef>
                <a:spcPct val="5000"/>
              </a:spcBef>
              <a:buClr>
                <a:schemeClr val="tx1"/>
              </a:buClr>
              <a:buFont typeface="Wingdings" panose="05000000000000000000" pitchFamily="2" charset="2"/>
              <a:buChar char="Ø"/>
            </a:pPr>
            <a:r>
              <a:rPr lang="zh-CN" altLang="en-US" sz="1800" b="0">
                <a:latin typeface="Times New Roman" panose="02020603050405020304" charset="0"/>
              </a:rPr>
              <a:t> </a:t>
            </a:r>
            <a:r>
              <a:rPr lang="en-US" altLang="zh-CN" sz="1800" b="1">
                <a:latin typeface="Times New Roman" panose="02020603050405020304" charset="0"/>
              </a:rPr>
              <a:t>READY</a:t>
            </a:r>
            <a:r>
              <a:rPr lang="zh-CN" altLang="en-US" sz="1800" b="0" dirty="0">
                <a:latin typeface="Times New Roman" panose="02020603050405020304" charset="0"/>
              </a:rPr>
              <a:t>：准备好信号，输入、高电平有效</a:t>
            </a:r>
            <a:endParaRPr lang="zh-CN" altLang="en-US" sz="1800" b="0" dirty="0">
              <a:latin typeface="Times New Roman" panose="02020603050405020304" charset="0"/>
            </a:endParaRPr>
          </a:p>
          <a:p>
            <a:pPr lvl="0">
              <a:lnSpc>
                <a:spcPts val="2000"/>
              </a:lnSpc>
              <a:spcBef>
                <a:spcPct val="5000"/>
              </a:spcBef>
              <a:buClr>
                <a:schemeClr val="tx1"/>
              </a:buClr>
              <a:buFont typeface="Wingdings" panose="05000000000000000000" pitchFamily="2" charset="2"/>
              <a:buChar char="Ø"/>
            </a:pPr>
            <a:r>
              <a:rPr lang="zh-CN" altLang="en-US" sz="1800" b="0">
                <a:latin typeface="Times New Roman" panose="02020603050405020304" charset="0"/>
              </a:rPr>
              <a:t> </a:t>
            </a:r>
            <a:r>
              <a:rPr lang="en-US" altLang="zh-CN" sz="1800" b="1">
                <a:latin typeface="Times New Roman" panose="02020603050405020304" charset="0"/>
              </a:rPr>
              <a:t>AEN</a:t>
            </a:r>
            <a:r>
              <a:rPr lang="zh-CN" altLang="en-US" sz="1800" b="0" dirty="0">
                <a:latin typeface="Times New Roman" panose="02020603050405020304" charset="0"/>
              </a:rPr>
              <a:t>：地址允许信号，输出、高电平有效。</a:t>
            </a:r>
            <a:endParaRPr lang="zh-CN" altLang="en-US" sz="1800" b="0" dirty="0">
              <a:latin typeface="Times New Roman" panose="02020603050405020304" charset="0"/>
            </a:endParaRPr>
          </a:p>
          <a:p>
            <a:pPr lvl="0">
              <a:lnSpc>
                <a:spcPts val="2000"/>
              </a:lnSpc>
              <a:spcBef>
                <a:spcPct val="5000"/>
              </a:spcBef>
              <a:buNone/>
            </a:pPr>
            <a:r>
              <a:rPr lang="zh-CN" altLang="en-US" sz="1800" b="0" dirty="0">
                <a:latin typeface="Times New Roman" panose="02020603050405020304" charset="0"/>
              </a:rPr>
              <a:t>            </a:t>
            </a:r>
            <a:r>
              <a:rPr lang="en-US" altLang="zh-CN" sz="1800" b="0" dirty="0">
                <a:latin typeface="Times New Roman" panose="02020603050405020304" charset="0"/>
              </a:rPr>
              <a:t>DMA</a:t>
            </a:r>
            <a:r>
              <a:rPr lang="zh-CN" altLang="en-US" sz="1800" b="0" dirty="0">
                <a:latin typeface="Times New Roman" panose="02020603050405020304" charset="0"/>
              </a:rPr>
              <a:t>操作时，</a:t>
            </a:r>
            <a:r>
              <a:rPr lang="en-US" altLang="zh-CN" sz="1800" b="0" dirty="0">
                <a:latin typeface="Times New Roman" panose="02020603050405020304" charset="0"/>
              </a:rPr>
              <a:t>AEN=1</a:t>
            </a:r>
            <a:r>
              <a:rPr lang="zh-CN" altLang="en-US" sz="1800" b="0" dirty="0">
                <a:latin typeface="Times New Roman" panose="02020603050405020304" charset="0"/>
              </a:rPr>
              <a:t>；</a:t>
            </a:r>
            <a:endParaRPr lang="zh-CN" altLang="en-US" sz="1800" b="0" dirty="0">
              <a:latin typeface="Times New Roman" panose="02020603050405020304" charset="0"/>
            </a:endParaRPr>
          </a:p>
          <a:p>
            <a:pPr lvl="0">
              <a:lnSpc>
                <a:spcPts val="2000"/>
              </a:lnSpc>
              <a:spcBef>
                <a:spcPct val="5000"/>
              </a:spcBef>
              <a:buNone/>
            </a:pPr>
            <a:r>
              <a:rPr lang="zh-CN" altLang="en-US" sz="1800" b="0">
                <a:latin typeface="Times New Roman" panose="02020603050405020304" charset="0"/>
              </a:rPr>
              <a:t>            </a:t>
            </a:r>
            <a:r>
              <a:rPr lang="en-US" altLang="zh-CN" sz="1800" b="0">
                <a:latin typeface="Times New Roman" panose="02020603050405020304" charset="0"/>
              </a:rPr>
              <a:t>CPU</a:t>
            </a:r>
            <a:r>
              <a:rPr lang="zh-CN" altLang="en-US" sz="1800" b="0">
                <a:latin typeface="Times New Roman" panose="02020603050405020304" charset="0"/>
              </a:rPr>
              <a:t>控制总线时，</a:t>
            </a:r>
            <a:r>
              <a:rPr lang="en-US" altLang="zh-CN" sz="1800" b="0">
                <a:latin typeface="Times New Roman" panose="02020603050405020304" charset="0"/>
              </a:rPr>
              <a:t>AEN=0</a:t>
            </a:r>
            <a:r>
              <a:rPr lang="zh-CN" altLang="en-US" sz="1800" b="0">
                <a:latin typeface="Times New Roman" panose="02020603050405020304" charset="0"/>
              </a:rPr>
              <a:t>。</a:t>
            </a:r>
            <a:endParaRPr lang="zh-CN" altLang="en-US" sz="1800" b="0">
              <a:latin typeface="Times New Roman" panose="02020603050405020304" charset="0"/>
            </a:endParaRPr>
          </a:p>
          <a:p>
            <a:pPr lvl="0">
              <a:lnSpc>
                <a:spcPts val="2000"/>
              </a:lnSpc>
              <a:spcBef>
                <a:spcPct val="5000"/>
              </a:spcBef>
              <a:buClr>
                <a:schemeClr val="tx1"/>
              </a:buClr>
              <a:buFont typeface="Wingdings" panose="05000000000000000000" pitchFamily="2" charset="2"/>
              <a:buChar char="Ø"/>
            </a:pPr>
            <a:r>
              <a:rPr lang="zh-CN" altLang="en-US" sz="1800" b="1">
                <a:latin typeface="Times New Roman" panose="02020603050405020304" charset="0"/>
              </a:rPr>
              <a:t> </a:t>
            </a:r>
            <a:r>
              <a:rPr lang="en-US" altLang="zh-CN" sz="1800" b="1">
                <a:latin typeface="Times New Roman" panose="02020603050405020304" charset="0"/>
              </a:rPr>
              <a:t>ADSTB</a:t>
            </a:r>
            <a:r>
              <a:rPr lang="zh-CN" altLang="en-US" sz="1800" b="0" dirty="0">
                <a:latin typeface="Times New Roman" panose="02020603050405020304" charset="0"/>
              </a:rPr>
              <a:t>：地址选通信号，输出、高电平有效</a:t>
            </a:r>
            <a:endParaRPr lang="zh-CN" altLang="en-US" sz="1800" b="0" dirty="0">
              <a:latin typeface="Times New Roman" panose="02020603050405020304" charset="0"/>
            </a:endParaRPr>
          </a:p>
          <a:p>
            <a:pPr lvl="0">
              <a:lnSpc>
                <a:spcPts val="2000"/>
              </a:lnSpc>
              <a:spcBef>
                <a:spcPct val="5000"/>
              </a:spcBef>
              <a:buClr>
                <a:schemeClr val="tx1"/>
              </a:buClr>
              <a:buFont typeface="Wingdings" panose="05000000000000000000" pitchFamily="2" charset="2"/>
              <a:buChar char="Ø"/>
            </a:pPr>
            <a:r>
              <a:rPr lang="zh-CN" altLang="en-US" sz="1800" b="0" dirty="0">
                <a:latin typeface="Times New Roman" panose="02020603050405020304" charset="0"/>
              </a:rPr>
              <a:t> </a:t>
            </a:r>
            <a:r>
              <a:rPr lang="en-US" altLang="zh-CN" sz="1800" b="1">
                <a:latin typeface="Times New Roman" panose="02020603050405020304" charset="0"/>
              </a:rPr>
              <a:t>EOP</a:t>
            </a:r>
            <a:r>
              <a:rPr lang="zh-CN" altLang="en-US" sz="1800" b="0" dirty="0">
                <a:latin typeface="Times New Roman" panose="02020603050405020304" charset="0"/>
              </a:rPr>
              <a:t>：过程结束信号，双向、低电平有效。</a:t>
            </a:r>
            <a:endParaRPr lang="zh-CN" altLang="en-US" sz="1800" b="0" dirty="0">
              <a:latin typeface="Times New Roman" panose="02020603050405020304" charset="0"/>
            </a:endParaRPr>
          </a:p>
          <a:p>
            <a:pPr lvl="0">
              <a:lnSpc>
                <a:spcPts val="2000"/>
              </a:lnSpc>
              <a:spcBef>
                <a:spcPct val="5000"/>
              </a:spcBef>
              <a:buClr>
                <a:schemeClr val="tx1"/>
              </a:buClr>
              <a:buFont typeface="Wingdings" panose="05000000000000000000" pitchFamily="2" charset="2"/>
              <a:buNone/>
            </a:pPr>
            <a:r>
              <a:rPr lang="zh-CN" altLang="en-US" sz="1800" b="0" dirty="0">
                <a:latin typeface="Times New Roman" panose="02020603050405020304" charset="0"/>
              </a:rPr>
              <a:t>       为输出时，在</a:t>
            </a:r>
            <a:r>
              <a:rPr lang="en-US" altLang="zh-CN" sz="1800" b="0" dirty="0">
                <a:latin typeface="Times New Roman" panose="02020603050405020304" charset="0"/>
              </a:rPr>
              <a:t>DMA</a:t>
            </a:r>
            <a:r>
              <a:rPr lang="zh-CN" altLang="en-US" sz="1800" b="0" dirty="0">
                <a:latin typeface="Times New Roman" panose="02020603050405020304" charset="0"/>
              </a:rPr>
              <a:t>传送期间，当字节数计数器减</a:t>
            </a:r>
            <a:endParaRPr lang="zh-CN" altLang="en-US" sz="1800" b="0" dirty="0">
              <a:latin typeface="Times New Roman" panose="02020603050405020304" charset="0"/>
            </a:endParaRPr>
          </a:p>
          <a:p>
            <a:pPr lvl="0">
              <a:lnSpc>
                <a:spcPts val="2000"/>
              </a:lnSpc>
              <a:spcBef>
                <a:spcPct val="5000"/>
              </a:spcBef>
              <a:buClr>
                <a:schemeClr val="tx1"/>
              </a:buClr>
              <a:buFont typeface="Wingdings" panose="05000000000000000000" pitchFamily="2" charset="2"/>
              <a:buNone/>
            </a:pPr>
            <a:r>
              <a:rPr lang="zh-CN" altLang="en-US" sz="1800" b="0" dirty="0">
                <a:latin typeface="Times New Roman" panose="02020603050405020304" charset="0"/>
              </a:rPr>
              <a:t>       至</a:t>
            </a:r>
            <a:r>
              <a:rPr lang="en-US" altLang="zh-CN" sz="1800" b="0" dirty="0">
                <a:latin typeface="Times New Roman" panose="02020603050405020304" charset="0"/>
              </a:rPr>
              <a:t>0</a:t>
            </a:r>
            <a:r>
              <a:rPr lang="zh-CN" altLang="en-US" sz="1800" b="0" dirty="0">
                <a:latin typeface="Times New Roman" panose="02020603050405020304" charset="0"/>
              </a:rPr>
              <a:t>时，使其变为低电平，表示</a:t>
            </a:r>
            <a:r>
              <a:rPr lang="en-US" altLang="zh-CN" sz="1800" b="0" dirty="0">
                <a:latin typeface="Times New Roman" panose="02020603050405020304" charset="0"/>
              </a:rPr>
              <a:t>DMA</a:t>
            </a:r>
            <a:r>
              <a:rPr lang="zh-CN" altLang="en-US" sz="1800" b="0" dirty="0">
                <a:latin typeface="Times New Roman" panose="02020603050405020304" charset="0"/>
              </a:rPr>
              <a:t>传送结束；</a:t>
            </a:r>
            <a:endParaRPr lang="zh-CN" altLang="en-US" sz="1800" b="0" dirty="0">
              <a:latin typeface="Times New Roman" panose="02020603050405020304" charset="0"/>
            </a:endParaRPr>
          </a:p>
          <a:p>
            <a:pPr lvl="0">
              <a:lnSpc>
                <a:spcPts val="2000"/>
              </a:lnSpc>
              <a:spcBef>
                <a:spcPct val="5000"/>
              </a:spcBef>
              <a:buClr>
                <a:schemeClr val="tx1"/>
              </a:buClr>
              <a:buFont typeface="Wingdings" panose="05000000000000000000" pitchFamily="2" charset="2"/>
              <a:buNone/>
            </a:pPr>
            <a:r>
              <a:rPr lang="zh-CN" altLang="en-US" sz="1800" b="0" dirty="0">
                <a:latin typeface="Times New Roman" panose="02020603050405020304" charset="0"/>
              </a:rPr>
              <a:t>       为输入时，当</a:t>
            </a:r>
            <a:r>
              <a:rPr lang="en-US" altLang="zh-CN" sz="1800" b="0" dirty="0">
                <a:latin typeface="Times New Roman" panose="02020603050405020304" charset="0"/>
              </a:rPr>
              <a:t>EOP</a:t>
            </a:r>
            <a:r>
              <a:rPr lang="zh-CN" altLang="en-US" sz="1800" b="0" dirty="0">
                <a:latin typeface="Times New Roman" panose="02020603050405020304" charset="0"/>
              </a:rPr>
              <a:t>端输入一个低电平时，强迫</a:t>
            </a:r>
            <a:endParaRPr lang="zh-CN" altLang="en-US" sz="1800" b="0" dirty="0">
              <a:latin typeface="Times New Roman" panose="02020603050405020304" charset="0"/>
            </a:endParaRPr>
          </a:p>
          <a:p>
            <a:pPr lvl="0">
              <a:lnSpc>
                <a:spcPts val="2000"/>
              </a:lnSpc>
              <a:spcBef>
                <a:spcPct val="5000"/>
              </a:spcBef>
              <a:buClr>
                <a:schemeClr val="tx1"/>
              </a:buClr>
              <a:buFont typeface="Wingdings" panose="05000000000000000000" pitchFamily="2" charset="2"/>
              <a:buNone/>
            </a:pPr>
            <a:r>
              <a:rPr lang="zh-CN" altLang="en-US" sz="1800" b="0" dirty="0">
                <a:latin typeface="Times New Roman" panose="02020603050405020304" charset="0"/>
              </a:rPr>
              <a:t>       </a:t>
            </a:r>
            <a:r>
              <a:rPr lang="en-US" altLang="zh-CN" sz="1800" b="0" dirty="0">
                <a:latin typeface="Times New Roman" panose="02020603050405020304" charset="0"/>
              </a:rPr>
              <a:t>DMA</a:t>
            </a:r>
            <a:r>
              <a:rPr lang="zh-CN" altLang="en-US" sz="1800" b="0" dirty="0">
                <a:latin typeface="Times New Roman" panose="02020603050405020304" charset="0"/>
              </a:rPr>
              <a:t>操作停止，并使内部寄存器复位。</a:t>
            </a:r>
            <a:endParaRPr lang="zh-CN" altLang="en-US" sz="1800" b="0" dirty="0">
              <a:latin typeface="Times New Roman" panose="02020603050405020304" charset="0"/>
            </a:endParaRPr>
          </a:p>
          <a:p>
            <a:pPr lvl="0">
              <a:lnSpc>
                <a:spcPts val="2000"/>
              </a:lnSpc>
              <a:buClr>
                <a:schemeClr val="tx1"/>
              </a:buClr>
              <a:buFont typeface="Wingdings" panose="05000000000000000000" pitchFamily="2" charset="2"/>
              <a:buChar char="Ø"/>
            </a:pPr>
            <a:r>
              <a:rPr lang="en-US" altLang="zh-CN" sz="1800" b="1" dirty="0">
                <a:latin typeface="Times New Roman" panose="02020603050405020304" charset="0"/>
              </a:rPr>
              <a:t>VCC</a:t>
            </a:r>
            <a:r>
              <a:rPr lang="zh-CN" altLang="en-US" sz="1800" b="1" dirty="0">
                <a:latin typeface="Times New Roman" panose="02020603050405020304" charset="0"/>
              </a:rPr>
              <a:t>、</a:t>
            </a:r>
            <a:r>
              <a:rPr lang="en-US" altLang="zh-CN" sz="1800" b="1" dirty="0">
                <a:latin typeface="Times New Roman" panose="02020603050405020304" charset="0"/>
              </a:rPr>
              <a:t>GND</a:t>
            </a:r>
            <a:r>
              <a:rPr lang="zh-CN" altLang="en-US" sz="1800" b="1" dirty="0">
                <a:latin typeface="Times New Roman" panose="02020603050405020304" charset="0"/>
              </a:rPr>
              <a:t>：</a:t>
            </a:r>
            <a:r>
              <a:rPr lang="zh-CN" altLang="en-US" sz="1800" b="0" dirty="0">
                <a:latin typeface="Times New Roman" panose="02020603050405020304" charset="0"/>
              </a:rPr>
              <a:t>电源和接地引脚。</a:t>
            </a:r>
            <a:endParaRPr lang="zh-CN" altLang="en-US" sz="1800" b="0">
              <a:latin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4306"/>
                                        </p:tgtEl>
                                        <p:attrNameLst>
                                          <p:attrName>style.visibility</p:attrName>
                                        </p:attrNameLst>
                                      </p:cBhvr>
                                      <p:to>
                                        <p:strVal val="visible"/>
                                      </p:to>
                                    </p:set>
                                    <p:animEffect transition="in" filter="blinds(horizontal)">
                                      <p:cBhvr>
                                        <p:cTn id="7" dur="500"/>
                                        <p:tgtEl>
                                          <p:spTgt spid="35430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54317"/>
                                        </p:tgtEl>
                                        <p:attrNameLst>
                                          <p:attrName>style.visibility</p:attrName>
                                        </p:attrNameLst>
                                      </p:cBhvr>
                                      <p:to>
                                        <p:strVal val="visible"/>
                                      </p:to>
                                    </p:set>
                                    <p:animEffect transition="in" filter="blinds(horizontal)">
                                      <p:cBhvr>
                                        <p:cTn id="12" dur="500"/>
                                        <p:tgtEl>
                                          <p:spTgt spid="354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6" grpId="0" animBg="1"/>
      <p:bldP spid="354317"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446530"/>
            <a:ext cx="8703945" cy="4848860"/>
          </a:xfrm>
        </p:spPr>
        <p:txBody>
          <a:bodyPr/>
          <a:p>
            <a:pPr latinLnBrk="0">
              <a:lnSpc>
                <a:spcPts val="4000"/>
              </a:lnSpc>
              <a:spcBef>
                <a:spcPts val="0"/>
              </a:spcBef>
            </a:pPr>
            <a:r>
              <a:rPr lang="zh-CN" altLang="en-US" sz="2000"/>
              <a:t>4. 8237 DMAC的工作方式</a:t>
            </a:r>
            <a:endParaRPr lang="zh-CN" altLang="en-US" sz="2000"/>
          </a:p>
          <a:p>
            <a:pPr latinLnBrk="0">
              <a:lnSpc>
                <a:spcPts val="4000"/>
              </a:lnSpc>
              <a:spcBef>
                <a:spcPts val="0"/>
              </a:spcBef>
            </a:pPr>
            <a:r>
              <a:rPr lang="zh-CN" altLang="en-US" sz="2000"/>
              <a:t>各通道可以独立地选择不同的工作模式(传送方式)和操作类型。</a:t>
            </a:r>
            <a:endParaRPr lang="zh-CN" altLang="en-US" sz="2000"/>
          </a:p>
          <a:p>
            <a:pPr latinLnBrk="0">
              <a:lnSpc>
                <a:spcPts val="4000"/>
              </a:lnSpc>
              <a:spcBef>
                <a:spcPts val="0"/>
              </a:spcBef>
            </a:pPr>
            <a:r>
              <a:rPr lang="zh-CN" altLang="en-US" sz="2000"/>
              <a:t>⑴ 工作模式</a:t>
            </a:r>
            <a:endParaRPr lang="zh-CN" altLang="en-US" sz="2000"/>
          </a:p>
          <a:p>
            <a:pPr latinLnBrk="0">
              <a:lnSpc>
                <a:spcPts val="4000"/>
              </a:lnSpc>
              <a:spcBef>
                <a:spcPts val="0"/>
              </a:spcBef>
            </a:pPr>
            <a:r>
              <a:rPr lang="zh-CN" altLang="en-US" sz="2000"/>
              <a:t>① </a:t>
            </a:r>
            <a:r>
              <a:rPr lang="zh-CN" altLang="en-US" sz="2000">
                <a:solidFill>
                  <a:srgbClr val="FF0000"/>
                </a:solidFill>
              </a:rPr>
              <a:t>单次传送方式</a:t>
            </a:r>
            <a:r>
              <a:rPr lang="zh-CN" altLang="en-US" sz="2000"/>
              <a:t>：也称单字节传送模式。每次DMA操作只传送</a:t>
            </a:r>
            <a:r>
              <a:rPr lang="zh-CN" altLang="en-US" sz="2000">
                <a:solidFill>
                  <a:srgbClr val="FF0000"/>
                </a:solidFill>
              </a:rPr>
              <a:t>1B</a:t>
            </a:r>
            <a:r>
              <a:rPr lang="zh-CN" altLang="en-US" sz="2000"/>
              <a:t>。</a:t>
            </a:r>
            <a:endParaRPr lang="zh-CN" altLang="en-US" sz="2000"/>
          </a:p>
          <a:p>
            <a:pPr latinLnBrk="0">
              <a:lnSpc>
                <a:spcPts val="4000"/>
              </a:lnSpc>
              <a:spcBef>
                <a:spcPts val="0"/>
              </a:spcBef>
            </a:pPr>
            <a:r>
              <a:rPr lang="zh-CN" altLang="en-US" sz="2000"/>
              <a:t>                             即DMAC发出一次占用总线请求，获得总线控制权后，</a:t>
            </a:r>
            <a:endParaRPr lang="zh-CN" altLang="en-US" sz="2000"/>
          </a:p>
          <a:p>
            <a:pPr latinLnBrk="0">
              <a:lnSpc>
                <a:spcPts val="4000"/>
              </a:lnSpc>
              <a:spcBef>
                <a:spcPts val="0"/>
              </a:spcBef>
            </a:pPr>
            <a:r>
              <a:rPr lang="zh-CN" altLang="en-US" sz="2000"/>
              <a:t>                             进入DMA传送方式，只传送1B的数据。然后就自动把总</a:t>
            </a:r>
            <a:endParaRPr lang="zh-CN" altLang="en-US" sz="2000"/>
          </a:p>
          <a:p>
            <a:pPr latinLnBrk="0">
              <a:lnSpc>
                <a:spcPts val="4000"/>
              </a:lnSpc>
              <a:spcBef>
                <a:spcPts val="0"/>
              </a:spcBef>
            </a:pPr>
            <a:r>
              <a:rPr lang="zh-CN" altLang="en-US" sz="2000"/>
              <a:t>                             线控制权交还给CPU，让CPU至少占用一个总线周期。</a:t>
            </a:r>
            <a:endParaRPr lang="zh-CN" altLang="en-US" sz="2000"/>
          </a:p>
          <a:p>
            <a:pPr latinLnBrk="0">
              <a:lnSpc>
                <a:spcPts val="4000"/>
              </a:lnSpc>
              <a:spcBef>
                <a:spcPts val="0"/>
              </a:spcBef>
            </a:pPr>
            <a:r>
              <a:rPr lang="zh-CN" altLang="en-US" sz="2000"/>
              <a:t>                             若还有通道请求信号，则DMAC再重新向CPU发出总线</a:t>
            </a:r>
            <a:endParaRPr lang="zh-CN" altLang="en-US" sz="2000"/>
          </a:p>
          <a:p>
            <a:pPr latinLnBrk="0">
              <a:lnSpc>
                <a:spcPts val="4000"/>
              </a:lnSpc>
              <a:spcBef>
                <a:spcPts val="0"/>
              </a:spcBef>
            </a:pPr>
            <a:r>
              <a:rPr lang="zh-CN" altLang="en-US" sz="2000"/>
              <a:t>                             请求，获得总线控制权后，再传送下1B数据</a:t>
            </a:r>
            <a:endParaRPr lang="zh-CN" altLang="en-US" sz="2000"/>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43685"/>
            <a:ext cx="8229600" cy="3281045"/>
          </a:xfrm>
        </p:spPr>
        <p:txBody>
          <a:bodyPr/>
          <a:p>
            <a:pPr latinLnBrk="0">
              <a:lnSpc>
                <a:spcPts val="4000"/>
              </a:lnSpc>
              <a:spcBef>
                <a:spcPts val="0"/>
              </a:spcBef>
            </a:pPr>
            <a:r>
              <a:rPr lang="en-US" altLang="zh-CN" sz="2000"/>
              <a:t> </a:t>
            </a:r>
            <a:r>
              <a:rPr lang="zh-CN" altLang="en-US" sz="2000"/>
              <a:t>⑸ </a:t>
            </a:r>
            <a:r>
              <a:rPr lang="zh-CN" altLang="en-US" sz="2000">
                <a:solidFill>
                  <a:srgbClr val="FF0000"/>
                </a:solidFill>
              </a:rPr>
              <a:t>中断管理/DMA控制功能</a:t>
            </a:r>
            <a:endParaRPr lang="zh-CN" altLang="en-US" sz="2000"/>
          </a:p>
          <a:p>
            <a:pPr latinLnBrk="0">
              <a:lnSpc>
                <a:spcPts val="4000"/>
              </a:lnSpc>
              <a:spcBef>
                <a:spcPts val="0"/>
              </a:spcBef>
            </a:pPr>
            <a:r>
              <a:rPr lang="zh-CN" altLang="en-US" sz="2000"/>
              <a:t>     有些接口，为了能够实现以中断方式与CPU交换信息，或以DMA方式与存储器交换信息，往往在接口电路中设置中断控制逻辑或DMA控制逻辑，以便能够向主机提出中断请求或DMA请求，反过来，对主机给予的请求应答能得到立即响应，即提供相应的处理。</a:t>
            </a:r>
            <a:endParaRPr lang="zh-CN" altLang="en-US" sz="2000"/>
          </a:p>
        </p:txBody>
      </p:sp>
      <p:sp>
        <p:nvSpPr>
          <p:cNvPr id="5" name="标题 4"/>
          <p:cNvSpPr>
            <a:spLocks noGrp="1"/>
          </p:cNvSpPr>
          <p:nvPr>
            <p:ph type="title"/>
          </p:nvPr>
        </p:nvSpPr>
        <p:spPr>
          <a:xfrm>
            <a:off x="298450" y="287338"/>
            <a:ext cx="6172200" cy="563562"/>
          </a:xfrm>
        </p:spPr>
        <p:txBody>
          <a:bodyPr/>
          <a:p>
            <a:endParaRPr lang="zh-CN" altLang="en-US"/>
          </a:p>
        </p:txBody>
      </p:sp>
      <p:sp>
        <p:nvSpPr>
          <p:cNvPr id="2" name="文本占位符 1"/>
          <p:cNvSpPr>
            <a:spLocks noGrp="1"/>
          </p:cNvSpPr>
          <p:nvPr>
            <p:ph type="body" sz="quarter" idx="10"/>
          </p:nvPr>
        </p:nvSpPr>
        <p:spPr>
          <a:xfrm>
            <a:off x="448310" y="990600"/>
            <a:ext cx="3622040" cy="576580"/>
          </a:xfrm>
        </p:spPr>
        <p:txBody>
          <a:bodyPr/>
          <a:p>
            <a:r>
              <a:t>7.1  输入/输出系统概述</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446530"/>
            <a:ext cx="8703945" cy="5197475"/>
          </a:xfrm>
        </p:spPr>
        <p:txBody>
          <a:bodyPr/>
          <a:p>
            <a:pPr latinLnBrk="0">
              <a:lnSpc>
                <a:spcPts val="4000"/>
              </a:lnSpc>
              <a:spcBef>
                <a:spcPts val="0"/>
              </a:spcBef>
            </a:pPr>
            <a:r>
              <a:rPr lang="zh-CN" altLang="en-US" sz="2000"/>
              <a:t>② </a:t>
            </a:r>
            <a:r>
              <a:rPr lang="zh-CN" altLang="en-US" sz="2000">
                <a:solidFill>
                  <a:srgbClr val="FF0000"/>
                </a:solidFill>
              </a:rPr>
              <a:t>数据块传送方式</a:t>
            </a:r>
            <a:r>
              <a:rPr lang="zh-CN" altLang="en-US" sz="2000"/>
              <a:t>：也称为连续传送或成组传送方式。在进入DMA操作后，</a:t>
            </a:r>
            <a:endParaRPr lang="zh-CN" altLang="en-US" sz="2000"/>
          </a:p>
          <a:p>
            <a:pPr latinLnBrk="0">
              <a:lnSpc>
                <a:spcPts val="4000"/>
              </a:lnSpc>
              <a:spcBef>
                <a:spcPts val="0"/>
              </a:spcBef>
            </a:pPr>
            <a:r>
              <a:rPr lang="zh-CN" altLang="en-US" sz="2000"/>
              <a:t>                        就连续传送数据，直到整块数据全部传送完毕。</a:t>
            </a:r>
            <a:r>
              <a:rPr lang="zh-CN" altLang="en-US" sz="2000">
                <a:solidFill>
                  <a:srgbClr val="131B0C"/>
                </a:solidFill>
              </a:rPr>
              <a:t>在字节计数</a:t>
            </a:r>
            <a:endParaRPr lang="zh-CN" altLang="en-US" sz="2000">
              <a:solidFill>
                <a:srgbClr val="131B0C"/>
              </a:solidFill>
            </a:endParaRPr>
          </a:p>
          <a:p>
            <a:pPr latinLnBrk="0">
              <a:lnSpc>
                <a:spcPts val="4000"/>
              </a:lnSpc>
              <a:spcBef>
                <a:spcPts val="0"/>
              </a:spcBef>
            </a:pPr>
            <a:r>
              <a:rPr lang="zh-CN" altLang="en-US" sz="2000">
                <a:solidFill>
                  <a:srgbClr val="131B0C"/>
                </a:solidFill>
              </a:rPr>
              <a:t>                        器减到零为止，或外界输入终止信号       时，才会将总线控</a:t>
            </a:r>
            <a:endParaRPr lang="zh-CN" altLang="en-US" sz="2000">
              <a:solidFill>
                <a:srgbClr val="131B0C"/>
              </a:solidFill>
            </a:endParaRPr>
          </a:p>
          <a:p>
            <a:pPr latinLnBrk="0">
              <a:lnSpc>
                <a:spcPts val="4000"/>
              </a:lnSpc>
              <a:spcBef>
                <a:spcPts val="0"/>
              </a:spcBef>
            </a:pPr>
            <a:r>
              <a:rPr lang="zh-CN" altLang="en-US" sz="2000">
                <a:solidFill>
                  <a:srgbClr val="131B0C"/>
                </a:solidFill>
              </a:rPr>
              <a:t>                        制权交还给CPU而退出DMA操作方式。</a:t>
            </a:r>
            <a:endParaRPr lang="zh-CN" altLang="en-US" sz="2000">
              <a:solidFill>
                <a:srgbClr val="131B0C"/>
              </a:solidFill>
            </a:endParaRPr>
          </a:p>
          <a:p>
            <a:pPr latinLnBrk="0">
              <a:lnSpc>
                <a:spcPts val="4000"/>
              </a:lnSpc>
              <a:spcBef>
                <a:spcPts val="0"/>
              </a:spcBef>
            </a:pPr>
            <a:r>
              <a:rPr lang="zh-CN" altLang="en-US" sz="2000"/>
              <a:t>③ </a:t>
            </a:r>
            <a:r>
              <a:rPr lang="zh-CN" altLang="en-US" sz="2000">
                <a:solidFill>
                  <a:srgbClr val="FF0000"/>
                </a:solidFill>
              </a:rPr>
              <a:t>请求传送方式</a:t>
            </a:r>
            <a:r>
              <a:rPr lang="zh-CN" altLang="en-US" sz="2000"/>
              <a:t>：也可以用于成块数据传输。当DMAC采样到有效的通道请</a:t>
            </a:r>
            <a:endParaRPr lang="zh-CN" altLang="en-US" sz="2000"/>
          </a:p>
          <a:p>
            <a:pPr latinLnBrk="0">
              <a:lnSpc>
                <a:spcPts val="4000"/>
              </a:lnSpc>
              <a:spcBef>
                <a:spcPts val="0"/>
              </a:spcBef>
            </a:pPr>
            <a:r>
              <a:rPr lang="zh-CN" altLang="en-US" sz="2000"/>
              <a:t>                        求信号DREQ时，向CPU发出请求占用总线的信号HRQ。</a:t>
            </a:r>
            <a:endParaRPr lang="zh-CN" altLang="en-US" sz="2000"/>
          </a:p>
          <a:p>
            <a:pPr latinLnBrk="0">
              <a:lnSpc>
                <a:spcPts val="4000"/>
              </a:lnSpc>
              <a:spcBef>
                <a:spcPts val="0"/>
              </a:spcBef>
            </a:pPr>
            <a:r>
              <a:rPr lang="zh-CN" altLang="en-US" sz="2000"/>
              <a:t>                        CPU让出总线控制权后，就进入DMA操作方式。</a:t>
            </a:r>
            <a:r>
              <a:rPr lang="zh-CN" altLang="en-US" sz="2000">
                <a:solidFill>
                  <a:srgbClr val="131B0C"/>
                </a:solidFill>
              </a:rPr>
              <a:t>但在DREQ</a:t>
            </a:r>
            <a:endParaRPr lang="zh-CN" altLang="en-US" sz="2000">
              <a:solidFill>
                <a:srgbClr val="131B0C"/>
              </a:solidFill>
            </a:endParaRPr>
          </a:p>
          <a:p>
            <a:pPr latinLnBrk="0">
              <a:lnSpc>
                <a:spcPts val="4000"/>
              </a:lnSpc>
              <a:spcBef>
                <a:spcPts val="0"/>
              </a:spcBef>
            </a:pPr>
            <a:r>
              <a:rPr lang="zh-CN" altLang="en-US" sz="2000">
                <a:solidFill>
                  <a:srgbClr val="131B0C"/>
                </a:solidFill>
              </a:rPr>
              <a:t>                        变为无效后，DMAC立即停止DMA操作，释放总线给CPU。</a:t>
            </a:r>
            <a:endParaRPr lang="zh-CN" altLang="en-US" sz="2000">
              <a:solidFill>
                <a:srgbClr val="131B0C"/>
              </a:solidFill>
            </a:endParaRPr>
          </a:p>
          <a:p>
            <a:pPr latinLnBrk="0">
              <a:lnSpc>
                <a:spcPts val="4000"/>
              </a:lnSpc>
              <a:spcBef>
                <a:spcPts val="0"/>
              </a:spcBef>
            </a:pPr>
            <a:r>
              <a:rPr lang="zh-CN" altLang="en-US" sz="2000">
                <a:solidFill>
                  <a:srgbClr val="131B0C"/>
                </a:solidFill>
              </a:rPr>
              <a:t>                        仅当DREQ再次变为有效后，它才再次发出HRQ请求信号，</a:t>
            </a:r>
            <a:endParaRPr lang="zh-CN" altLang="en-US" sz="2000">
              <a:solidFill>
                <a:srgbClr val="131B0C"/>
              </a:solidFill>
            </a:endParaRPr>
          </a:p>
          <a:p>
            <a:pPr latinLnBrk="0">
              <a:lnSpc>
                <a:spcPts val="4000"/>
              </a:lnSpc>
              <a:spcBef>
                <a:spcPts val="0"/>
              </a:spcBef>
            </a:pPr>
            <a:r>
              <a:rPr lang="zh-CN" altLang="en-US" sz="2000">
                <a:solidFill>
                  <a:srgbClr val="131B0C"/>
                </a:solidFill>
              </a:rPr>
              <a:t>                        CPU再次让出总线控制权。</a:t>
            </a:r>
            <a:endParaRPr lang="zh-CN" altLang="en-US" sz="2000">
              <a:solidFill>
                <a:srgbClr val="131B0C"/>
              </a:solidFill>
            </a:endParaRPr>
          </a:p>
        </p:txBody>
      </p:sp>
      <p:sp>
        <p:nvSpPr>
          <p:cNvPr id="5" name="标题 4"/>
          <p:cNvSpPr>
            <a:spLocks noGrp="1"/>
          </p:cNvSpPr>
          <p:nvPr>
            <p:ph type="title"/>
          </p:nvPr>
        </p:nvSpPr>
        <p:spPr/>
        <p:txBody>
          <a:bodyPr/>
          <a:p>
            <a:endParaRPr lang="zh-CN" altLang="en-US"/>
          </a:p>
        </p:txBody>
      </p:sp>
      <p:graphicFrame>
        <p:nvGraphicFramePr>
          <p:cNvPr id="2" name="对象 249"/>
          <p:cNvGraphicFramePr>
            <a:graphicFrameLocks noChangeAspect="1"/>
          </p:cNvGraphicFramePr>
          <p:nvPr/>
        </p:nvGraphicFramePr>
        <p:xfrm>
          <a:off x="6165850" y="2609850"/>
          <a:ext cx="553720" cy="414655"/>
        </p:xfrm>
        <a:graphic>
          <a:graphicData uri="http://schemas.openxmlformats.org/presentationml/2006/ole">
            <mc:AlternateContent xmlns:mc="http://schemas.openxmlformats.org/markup-compatibility/2006">
              <mc:Choice xmlns:v="urn:schemas-microsoft-com:vml" Requires="v">
                <p:oleObj spid="_x0000_s3076" name="" r:id="rId1" imgW="203200" imgH="152400" progId="Equation.KSEE3">
                  <p:embed/>
                </p:oleObj>
              </mc:Choice>
              <mc:Fallback>
                <p:oleObj name="" r:id="rId1" imgW="203200" imgH="152400" progId="Equation.KSEE3">
                  <p:embed/>
                  <p:pic>
                    <p:nvPicPr>
                      <p:cNvPr id="0" name="图片 3075"/>
                      <p:cNvPicPr/>
                      <p:nvPr/>
                    </p:nvPicPr>
                    <p:blipFill>
                      <a:blip r:embed="rId2"/>
                      <a:stretch>
                        <a:fillRect/>
                      </a:stretch>
                    </p:blipFill>
                    <p:spPr>
                      <a:xfrm>
                        <a:off x="6165850" y="2609850"/>
                        <a:ext cx="553720" cy="414655"/>
                      </a:xfrm>
                      <a:prstGeom prst="rect">
                        <a:avLst/>
                      </a:prstGeom>
                      <a:noFill/>
                      <a:ln w="38100">
                        <a:noFill/>
                        <a:miter/>
                      </a:ln>
                    </p:spPr>
                  </p:pic>
                </p:oleObj>
              </mc:Fallback>
            </mc:AlternateContent>
          </a:graphicData>
        </a:graphic>
      </p:graphicFrame>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446530"/>
            <a:ext cx="8703945" cy="1605915"/>
          </a:xfrm>
        </p:spPr>
        <p:txBody>
          <a:bodyPr/>
          <a:p>
            <a:pPr latinLnBrk="0">
              <a:lnSpc>
                <a:spcPts val="4000"/>
              </a:lnSpc>
              <a:spcBef>
                <a:spcPts val="0"/>
              </a:spcBef>
            </a:pPr>
            <a:r>
              <a:rPr lang="zh-CN" altLang="en-US" sz="2000"/>
              <a:t>④ </a:t>
            </a:r>
            <a:r>
              <a:rPr lang="zh-CN" altLang="en-US" sz="2000">
                <a:solidFill>
                  <a:srgbClr val="FF0000"/>
                </a:solidFill>
              </a:rPr>
              <a:t>级联方式</a:t>
            </a:r>
            <a:r>
              <a:rPr lang="zh-CN" altLang="en-US" sz="2000"/>
              <a:t>：可以把多个8237连接在一起，以便扩充系统的DMA通道数。</a:t>
            </a:r>
            <a:endParaRPr lang="zh-CN" altLang="en-US" sz="2000"/>
          </a:p>
          <a:p>
            <a:pPr latinLnBrk="0">
              <a:lnSpc>
                <a:spcPts val="4000"/>
              </a:lnSpc>
              <a:spcBef>
                <a:spcPts val="0"/>
              </a:spcBef>
            </a:pPr>
            <a:r>
              <a:rPr lang="zh-CN" altLang="en-US" sz="2000"/>
              <a:t>                  下一级的HRQ接到上一级的某一通道的DREQ上，而上一级的</a:t>
            </a:r>
            <a:endParaRPr lang="zh-CN" altLang="en-US" sz="2000"/>
          </a:p>
          <a:p>
            <a:pPr latinLnBrk="0">
              <a:lnSpc>
                <a:spcPts val="4000"/>
              </a:lnSpc>
              <a:spcBef>
                <a:spcPts val="0"/>
              </a:spcBef>
            </a:pPr>
            <a:r>
              <a:rPr lang="zh-CN" altLang="en-US" sz="2000"/>
              <a:t>                  响应信号DACK可接到下一级的HLDA上，其连接如图7.22所示。</a:t>
            </a:r>
            <a:endParaRPr lang="zh-CN" altLang="en-US" sz="2000"/>
          </a:p>
        </p:txBody>
      </p:sp>
      <p:sp>
        <p:nvSpPr>
          <p:cNvPr id="5" name="标题 4"/>
          <p:cNvSpPr>
            <a:spLocks noGrp="1"/>
          </p:cNvSpPr>
          <p:nvPr>
            <p:ph type="title"/>
          </p:nvPr>
        </p:nvSpPr>
        <p:spPr/>
        <p:txBody>
          <a:bodyPr/>
          <a:p>
            <a:endParaRPr lang="zh-CN" altLang="en-US"/>
          </a:p>
        </p:txBody>
      </p:sp>
      <p:pic>
        <p:nvPicPr>
          <p:cNvPr id="2" name="图片 15" descr="6t23"/>
          <p:cNvPicPr>
            <a:picLocks noChangeAspect="1"/>
          </p:cNvPicPr>
          <p:nvPr/>
        </p:nvPicPr>
        <p:blipFill>
          <a:blip r:embed="rId1"/>
          <a:stretch>
            <a:fillRect/>
          </a:stretch>
        </p:blipFill>
        <p:spPr>
          <a:xfrm>
            <a:off x="1818640" y="3052445"/>
            <a:ext cx="5123815" cy="3458210"/>
          </a:xfrm>
          <a:prstGeom prst="rect">
            <a:avLst/>
          </a:prstGeom>
          <a:noFill/>
          <a:ln w="9525">
            <a:noFill/>
          </a:ln>
        </p:spPr>
      </p:pic>
      <p:sp>
        <p:nvSpPr>
          <p:cNvPr id="100" name="文本框 99"/>
          <p:cNvSpPr txBox="1"/>
          <p:nvPr/>
        </p:nvSpPr>
        <p:spPr>
          <a:xfrm>
            <a:off x="2618105" y="6280785"/>
            <a:ext cx="3177540" cy="306705"/>
          </a:xfrm>
          <a:prstGeom prst="rect">
            <a:avLst/>
          </a:prstGeom>
          <a:noFill/>
          <a:ln w="9525">
            <a:noFill/>
          </a:ln>
        </p:spPr>
        <p:txBody>
          <a:bodyPr wrap="square">
            <a:spAutoFit/>
          </a:bodyPr>
          <a:p>
            <a:pPr marL="0" indent="0" algn="ctr"/>
            <a:r>
              <a:rPr lang="zh-CN" sz="1400" b="1">
                <a:latin typeface="Times New Roman" panose="02020603050405020304" charset="0"/>
                <a:ea typeface="宋体" panose="02010600030101010101" pitchFamily="2" charset="-122"/>
              </a:rPr>
              <a:t>图</a:t>
            </a:r>
            <a:r>
              <a:rPr lang="en-US" sz="1400" b="1">
                <a:latin typeface="Times New Roman" panose="02020603050405020304" charset="0"/>
                <a:ea typeface="宋体" panose="02010600030101010101" pitchFamily="2" charset="-122"/>
              </a:rPr>
              <a:t>7.22  8237</a:t>
            </a:r>
            <a:r>
              <a:rPr lang="zh-CN" sz="1400" b="1">
                <a:latin typeface="Times New Roman" panose="02020603050405020304" charset="0"/>
                <a:ea typeface="宋体" panose="02010600030101010101" pitchFamily="2" charset="-122"/>
              </a:rPr>
              <a:t>的级联方式工作框图</a:t>
            </a:r>
            <a:endParaRPr lang="zh-CN" altLang="en-US" sz="1400"/>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02870" y="1379220"/>
            <a:ext cx="8938260" cy="5163185"/>
          </a:xfrm>
        </p:spPr>
        <p:txBody>
          <a:bodyPr/>
          <a:p>
            <a:pPr latinLnBrk="0">
              <a:lnSpc>
                <a:spcPts val="4000"/>
              </a:lnSpc>
              <a:spcBef>
                <a:spcPts val="0"/>
              </a:spcBef>
            </a:pPr>
            <a:r>
              <a:rPr lang="zh-CN" altLang="en-US" sz="2000"/>
              <a:t>⑵ 操作类型</a:t>
            </a:r>
            <a:endParaRPr lang="zh-CN" altLang="en-US" sz="2000"/>
          </a:p>
          <a:p>
            <a:pPr latinLnBrk="0">
              <a:lnSpc>
                <a:spcPts val="4000"/>
              </a:lnSpc>
              <a:spcBef>
                <a:spcPts val="0"/>
              </a:spcBef>
            </a:pPr>
            <a:r>
              <a:rPr lang="zh-CN" altLang="en-US" sz="2000"/>
              <a:t>   ① DMA</a:t>
            </a:r>
            <a:r>
              <a:rPr lang="zh-CN" altLang="en-US" sz="2000">
                <a:solidFill>
                  <a:srgbClr val="FF0000"/>
                </a:solidFill>
              </a:rPr>
              <a:t>写</a:t>
            </a:r>
            <a:r>
              <a:rPr lang="zh-CN" altLang="en-US" sz="2000"/>
              <a:t>传送</a:t>
            </a:r>
            <a:r>
              <a:rPr lang="zh-CN" altLang="en-US" sz="2000">
                <a:solidFill>
                  <a:srgbClr val="FF0000"/>
                </a:solidFill>
              </a:rPr>
              <a:t>(I/O设备→存储器)</a:t>
            </a:r>
            <a:r>
              <a:rPr lang="zh-CN" altLang="en-US" sz="2000"/>
              <a:t>：将I/O设备传送来的数据写入存储器。</a:t>
            </a:r>
            <a:endParaRPr lang="zh-CN" altLang="en-US" sz="2000"/>
          </a:p>
          <a:p>
            <a:pPr latinLnBrk="0">
              <a:lnSpc>
                <a:spcPts val="4000"/>
              </a:lnSpc>
              <a:spcBef>
                <a:spcPts val="0"/>
              </a:spcBef>
            </a:pPr>
            <a:r>
              <a:rPr lang="zh-CN" altLang="en-US" sz="2000"/>
              <a:t>   ② DMA</a:t>
            </a:r>
            <a:r>
              <a:rPr lang="zh-CN" altLang="en-US" sz="2000">
                <a:solidFill>
                  <a:srgbClr val="FF0000"/>
                </a:solidFill>
              </a:rPr>
              <a:t>读</a:t>
            </a:r>
            <a:r>
              <a:rPr lang="zh-CN" altLang="en-US" sz="2000"/>
              <a:t>传送</a:t>
            </a:r>
            <a:r>
              <a:rPr lang="zh-CN" altLang="en-US" sz="2000">
                <a:solidFill>
                  <a:srgbClr val="FF0000"/>
                </a:solidFill>
              </a:rPr>
              <a:t>(存储器→I/O设备)</a:t>
            </a:r>
            <a:r>
              <a:rPr lang="zh-CN" altLang="en-US" sz="2000"/>
              <a:t>：将存储器中的数据写入I/O设备。</a:t>
            </a:r>
            <a:endParaRPr lang="zh-CN" altLang="en-US" sz="2000"/>
          </a:p>
          <a:p>
            <a:pPr latinLnBrk="0">
              <a:lnSpc>
                <a:spcPts val="4000"/>
              </a:lnSpc>
              <a:spcBef>
                <a:spcPts val="0"/>
              </a:spcBef>
            </a:pPr>
            <a:r>
              <a:rPr lang="zh-CN" altLang="en-US" sz="2000"/>
              <a:t>   ③ DMA校验：不进行数据传送，只是完成某种校验过程。当通道处于DMA</a:t>
            </a:r>
            <a:endParaRPr lang="zh-CN" altLang="en-US" sz="2000"/>
          </a:p>
          <a:p>
            <a:pPr latinLnBrk="0">
              <a:lnSpc>
                <a:spcPts val="4000"/>
              </a:lnSpc>
              <a:spcBef>
                <a:spcPts val="0"/>
              </a:spcBef>
            </a:pPr>
            <a:r>
              <a:rPr lang="zh-CN" altLang="en-US" sz="2000"/>
              <a:t>                   校验方式时，保持对系统总线的控制权，并且每个DMA周期都将</a:t>
            </a:r>
            <a:endParaRPr lang="zh-CN" altLang="en-US" sz="2000"/>
          </a:p>
          <a:p>
            <a:pPr latinLnBrk="0">
              <a:lnSpc>
                <a:spcPts val="4000"/>
              </a:lnSpc>
              <a:spcBef>
                <a:spcPts val="0"/>
              </a:spcBef>
            </a:pPr>
            <a:r>
              <a:rPr lang="zh-CN" altLang="en-US" sz="2000"/>
              <a:t>                   响应外围设备的DMA请求，只是</a:t>
            </a:r>
            <a:r>
              <a:rPr lang="zh-CN" altLang="en-US" sz="2000">
                <a:solidFill>
                  <a:srgbClr val="FF0000"/>
                </a:solidFill>
              </a:rPr>
              <a:t>不产生</a:t>
            </a:r>
            <a:r>
              <a:rPr lang="zh-CN" altLang="en-US" sz="2000"/>
              <a:t>存储器或I/O设备的</a:t>
            </a:r>
            <a:r>
              <a:rPr lang="zh-CN" altLang="en-US" sz="2000">
                <a:solidFill>
                  <a:srgbClr val="FF0000"/>
                </a:solidFill>
              </a:rPr>
              <a:t>读/写</a:t>
            </a:r>
            <a:endParaRPr lang="zh-CN" altLang="en-US" sz="2000">
              <a:solidFill>
                <a:srgbClr val="FF0000"/>
              </a:solidFill>
            </a:endParaRPr>
          </a:p>
          <a:p>
            <a:pPr latinLnBrk="0">
              <a:lnSpc>
                <a:spcPts val="4000"/>
              </a:lnSpc>
              <a:spcBef>
                <a:spcPts val="0"/>
              </a:spcBef>
            </a:pPr>
            <a:r>
              <a:rPr lang="zh-CN" altLang="en-US" sz="2000">
                <a:solidFill>
                  <a:srgbClr val="FF0000"/>
                </a:solidFill>
              </a:rPr>
              <a:t>                   控制信号</a:t>
            </a:r>
            <a:r>
              <a:rPr lang="zh-CN" altLang="en-US" sz="2000"/>
              <a:t>。</a:t>
            </a:r>
            <a:endParaRPr lang="zh-CN" altLang="en-US" sz="2000"/>
          </a:p>
          <a:p>
            <a:pPr latinLnBrk="0">
              <a:lnSpc>
                <a:spcPts val="4000"/>
              </a:lnSpc>
              <a:spcBef>
                <a:spcPts val="0"/>
              </a:spcBef>
            </a:pPr>
            <a:r>
              <a:rPr lang="zh-CN" altLang="en-US" sz="2000"/>
              <a:t>          上述3种操作，</a:t>
            </a:r>
            <a:r>
              <a:rPr lang="zh-CN" altLang="en-US" sz="2000">
                <a:solidFill>
                  <a:srgbClr val="FF0000"/>
                </a:solidFill>
              </a:rPr>
              <a:t>被操作的数据都不进入DMAC内部</a:t>
            </a:r>
            <a:r>
              <a:rPr lang="zh-CN" altLang="en-US" sz="2000"/>
              <a:t>，而且校验方式也仅是由DMAC控制系统总线，并响应I/O设备的DMA请求，在每个DMA周期向I/O设备发出一个DMA响应信号DACK。</a:t>
            </a:r>
            <a:endParaRPr lang="zh-CN" altLang="en-US" sz="2000"/>
          </a:p>
          <a:p>
            <a:pPr latinLnBrk="0">
              <a:lnSpc>
                <a:spcPts val="4000"/>
              </a:lnSpc>
              <a:spcBef>
                <a:spcPts val="0"/>
              </a:spcBef>
            </a:pPr>
            <a:endParaRPr lang="zh-CN" altLang="en-US" sz="2000"/>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615440"/>
            <a:ext cx="8703945" cy="4848860"/>
          </a:xfrm>
        </p:spPr>
        <p:txBody>
          <a:bodyPr/>
          <a:p>
            <a:pPr latinLnBrk="0">
              <a:lnSpc>
                <a:spcPts val="4000"/>
              </a:lnSpc>
              <a:spcBef>
                <a:spcPts val="0"/>
              </a:spcBef>
            </a:pPr>
            <a:r>
              <a:rPr lang="zh-CN" altLang="en-US" sz="2000"/>
              <a:t>④ </a:t>
            </a:r>
            <a:r>
              <a:rPr lang="zh-CN" altLang="en-US" sz="2000">
                <a:solidFill>
                  <a:srgbClr val="FF0000"/>
                </a:solidFill>
              </a:rPr>
              <a:t>存储器→存储器传送</a:t>
            </a:r>
            <a:r>
              <a:rPr lang="zh-CN" altLang="en-US" sz="2000"/>
              <a:t>。</a:t>
            </a:r>
            <a:endParaRPr lang="zh-CN" altLang="en-US" sz="2000"/>
          </a:p>
          <a:p>
            <a:pPr latinLnBrk="0">
              <a:lnSpc>
                <a:spcPts val="4000"/>
              </a:lnSpc>
              <a:spcBef>
                <a:spcPts val="0"/>
              </a:spcBef>
            </a:pPr>
            <a:r>
              <a:rPr lang="zh-CN" altLang="en-US" sz="2000"/>
              <a:t>             8237进行存储器之间的数据块传送操作时，由</a:t>
            </a:r>
            <a:r>
              <a:rPr lang="zh-CN" altLang="en-US" sz="2000" b="1">
                <a:solidFill>
                  <a:srgbClr val="FF0000"/>
                </a:solidFill>
              </a:rPr>
              <a:t>通道0</a:t>
            </a:r>
            <a:r>
              <a:rPr lang="zh-CN" altLang="en-US" sz="2000"/>
              <a:t>提供</a:t>
            </a:r>
            <a:r>
              <a:rPr lang="zh-CN" altLang="en-US" sz="2000" b="1">
                <a:solidFill>
                  <a:srgbClr val="FF0000"/>
                </a:solidFill>
              </a:rPr>
              <a:t>源</a:t>
            </a:r>
            <a:r>
              <a:rPr lang="zh-CN" altLang="en-US" sz="2000"/>
              <a:t>地址，</a:t>
            </a:r>
            <a:r>
              <a:rPr lang="zh-CN" altLang="en-US" sz="2000" b="1">
                <a:solidFill>
                  <a:srgbClr val="730372"/>
                </a:solidFill>
              </a:rPr>
              <a:t>通道1</a:t>
            </a:r>
            <a:r>
              <a:rPr lang="zh-CN" altLang="en-US" sz="2000"/>
              <a:t>提供</a:t>
            </a:r>
            <a:r>
              <a:rPr lang="zh-CN" altLang="en-US" sz="2000" b="1">
                <a:solidFill>
                  <a:srgbClr val="730372"/>
                </a:solidFill>
              </a:rPr>
              <a:t>目的地址</a:t>
            </a:r>
            <a:r>
              <a:rPr lang="zh-CN" altLang="en-US" sz="2000"/>
              <a:t>和进行</a:t>
            </a:r>
            <a:r>
              <a:rPr lang="zh-CN" altLang="en-US" sz="2000" b="1">
                <a:solidFill>
                  <a:srgbClr val="730372"/>
                </a:solidFill>
              </a:rPr>
              <a:t>字节计数</a:t>
            </a:r>
            <a:r>
              <a:rPr lang="zh-CN" altLang="en-US" sz="2000"/>
              <a:t>。这种传送需要</a:t>
            </a:r>
            <a:r>
              <a:rPr lang="zh-CN" altLang="en-US" sz="2000">
                <a:solidFill>
                  <a:srgbClr val="FF0000"/>
                </a:solidFill>
              </a:rPr>
              <a:t>两个总线</a:t>
            </a:r>
            <a:r>
              <a:rPr lang="zh-CN" altLang="en-US" sz="2000"/>
              <a:t>周期: 第1个总线周期先将源地址内的数据读入8237的暂存器； 第2个总线周期再将暂存器内容放到数据总线上，然后在写信号的控制下，将数据总线上的数据写入目的地址的存储器单元。</a:t>
            </a:r>
            <a:endParaRPr lang="zh-CN" altLang="en-US" sz="2000"/>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20345" y="1344930"/>
            <a:ext cx="8703945" cy="5186045"/>
          </a:xfrm>
        </p:spPr>
        <p:txBody>
          <a:bodyPr/>
          <a:p>
            <a:pPr latinLnBrk="0">
              <a:lnSpc>
                <a:spcPts val="3700"/>
              </a:lnSpc>
              <a:spcBef>
                <a:spcPts val="0"/>
              </a:spcBef>
            </a:pPr>
            <a:r>
              <a:rPr lang="zh-CN" altLang="en-US" sz="2000"/>
              <a:t>5. 8237的控制字和编程</a:t>
            </a:r>
            <a:endParaRPr lang="zh-CN" altLang="en-US" sz="2000"/>
          </a:p>
          <a:p>
            <a:pPr latinLnBrk="0">
              <a:lnSpc>
                <a:spcPts val="3700"/>
              </a:lnSpc>
              <a:spcBef>
                <a:spcPts val="0"/>
              </a:spcBef>
            </a:pPr>
            <a:r>
              <a:rPr lang="zh-CN" altLang="en-US" sz="2000"/>
              <a:t>⑴ 内部寄存器</a:t>
            </a:r>
            <a:endParaRPr lang="zh-CN" altLang="en-US" sz="2000"/>
          </a:p>
          <a:p>
            <a:pPr latinLnBrk="0">
              <a:lnSpc>
                <a:spcPts val="3700"/>
              </a:lnSpc>
              <a:spcBef>
                <a:spcPts val="0"/>
              </a:spcBef>
            </a:pPr>
            <a:r>
              <a:rPr lang="zh-CN" altLang="en-US" sz="2000"/>
              <a:t>① </a:t>
            </a:r>
            <a:r>
              <a:rPr lang="zh-CN" altLang="en-US" sz="2000">
                <a:solidFill>
                  <a:srgbClr val="FF0000"/>
                </a:solidFill>
              </a:rPr>
              <a:t>当前地址</a:t>
            </a:r>
            <a:r>
              <a:rPr lang="zh-CN" altLang="en-US" sz="2000"/>
              <a:t>寄存器：</a:t>
            </a:r>
            <a:r>
              <a:rPr lang="zh-CN" altLang="en-US" sz="2000">
                <a:solidFill>
                  <a:srgbClr val="FF0000"/>
                </a:solidFill>
              </a:rPr>
              <a:t>每个通道都有一个16位的当前地址寄存器</a:t>
            </a:r>
            <a:r>
              <a:rPr lang="zh-CN" altLang="en-US" sz="2000"/>
              <a:t>。由它提供</a:t>
            </a:r>
            <a:endParaRPr lang="zh-CN" altLang="en-US" sz="2000"/>
          </a:p>
          <a:p>
            <a:pPr latinLnBrk="0">
              <a:lnSpc>
                <a:spcPts val="3700"/>
              </a:lnSpc>
              <a:spcBef>
                <a:spcPts val="0"/>
              </a:spcBef>
            </a:pPr>
            <a:r>
              <a:rPr lang="zh-CN" altLang="en-US" sz="2000"/>
              <a:t>                访问存储器的地址。在每次数据传送之后，地址值自动增1或减1。</a:t>
            </a:r>
            <a:endParaRPr lang="zh-CN" altLang="en-US" sz="2000"/>
          </a:p>
          <a:p>
            <a:pPr latinLnBrk="0">
              <a:lnSpc>
                <a:spcPts val="3700"/>
              </a:lnSpc>
              <a:spcBef>
                <a:spcPts val="0"/>
              </a:spcBef>
            </a:pPr>
            <a:r>
              <a:rPr lang="zh-CN" altLang="en-US" sz="2000"/>
              <a:t>② </a:t>
            </a:r>
            <a:r>
              <a:rPr lang="zh-CN" altLang="en-US" sz="2000">
                <a:solidFill>
                  <a:srgbClr val="FF0000"/>
                </a:solidFill>
              </a:rPr>
              <a:t>当前字节</a:t>
            </a:r>
            <a:r>
              <a:rPr lang="zh-CN" altLang="en-US" sz="2000"/>
              <a:t>计数寄存器：</a:t>
            </a:r>
            <a:r>
              <a:rPr lang="zh-CN" altLang="en-US" sz="2000">
                <a:solidFill>
                  <a:srgbClr val="FF0000"/>
                </a:solidFill>
              </a:rPr>
              <a:t>每个通道都有一个16位长的当前字节计数寄存器</a:t>
            </a:r>
            <a:r>
              <a:rPr lang="zh-CN" altLang="en-US" sz="2000"/>
              <a:t>，</a:t>
            </a:r>
            <a:endParaRPr lang="zh-CN" altLang="en-US" sz="2000"/>
          </a:p>
          <a:p>
            <a:pPr latinLnBrk="0">
              <a:lnSpc>
                <a:spcPts val="3700"/>
              </a:lnSpc>
              <a:spcBef>
                <a:spcPts val="0"/>
              </a:spcBef>
            </a:pPr>
            <a:r>
              <a:rPr lang="zh-CN" altLang="en-US" sz="2000"/>
              <a:t>                保存当前DMA传送的字节数。实际传送的字节数比编程写入的字</a:t>
            </a:r>
            <a:endParaRPr lang="zh-CN" altLang="en-US" sz="2000"/>
          </a:p>
          <a:p>
            <a:pPr latinLnBrk="0">
              <a:lnSpc>
                <a:spcPts val="3700"/>
              </a:lnSpc>
              <a:spcBef>
                <a:spcPts val="0"/>
              </a:spcBef>
            </a:pPr>
            <a:r>
              <a:rPr lang="zh-CN" altLang="en-US" sz="2000"/>
              <a:t>                节数大1，每次传送以后，字节计数器减1。当其内容从0减1而到</a:t>
            </a:r>
            <a:endParaRPr lang="zh-CN" altLang="en-US" sz="2000"/>
          </a:p>
          <a:p>
            <a:pPr latinLnBrk="0">
              <a:lnSpc>
                <a:spcPts val="3700"/>
              </a:lnSpc>
              <a:spcBef>
                <a:spcPts val="0"/>
              </a:spcBef>
            </a:pPr>
            <a:r>
              <a:rPr lang="zh-CN" altLang="en-US" sz="2000"/>
              <a:t>                达FFFFH时，产生终止计数TC脉冲输出。</a:t>
            </a:r>
            <a:endParaRPr lang="zh-CN" altLang="en-US" sz="2000"/>
          </a:p>
          <a:p>
            <a:pPr latinLnBrk="0">
              <a:lnSpc>
                <a:spcPts val="3700"/>
              </a:lnSpc>
              <a:spcBef>
                <a:spcPts val="0"/>
              </a:spcBef>
            </a:pPr>
            <a:r>
              <a:rPr lang="zh-CN" altLang="en-US" sz="2000"/>
              <a:t>③ </a:t>
            </a:r>
            <a:r>
              <a:rPr lang="zh-CN" altLang="en-US" sz="2000">
                <a:solidFill>
                  <a:srgbClr val="FF0000"/>
                </a:solidFill>
              </a:rPr>
              <a:t>基地址</a:t>
            </a:r>
            <a:r>
              <a:rPr lang="zh-CN" altLang="en-US" sz="2000"/>
              <a:t>寄存器和</a:t>
            </a:r>
            <a:r>
              <a:rPr lang="zh-CN" altLang="en-US" sz="2000">
                <a:solidFill>
                  <a:srgbClr val="FF0000"/>
                </a:solidFill>
              </a:rPr>
              <a:t>基字节计数</a:t>
            </a:r>
            <a:r>
              <a:rPr lang="zh-CN" altLang="en-US" sz="2000"/>
              <a:t>寄存器：</a:t>
            </a:r>
            <a:r>
              <a:rPr lang="zh-CN" altLang="en-US" sz="2000">
                <a:solidFill>
                  <a:srgbClr val="FF0000"/>
                </a:solidFill>
              </a:rPr>
              <a:t>每个通道均有一个16位的基地址寄存</a:t>
            </a:r>
            <a:endParaRPr lang="zh-CN" altLang="en-US" sz="2000">
              <a:solidFill>
                <a:srgbClr val="FF0000"/>
              </a:solidFill>
            </a:endParaRPr>
          </a:p>
          <a:p>
            <a:pPr latinLnBrk="0">
              <a:lnSpc>
                <a:spcPts val="3700"/>
              </a:lnSpc>
              <a:spcBef>
                <a:spcPts val="0"/>
              </a:spcBef>
            </a:pPr>
            <a:r>
              <a:rPr lang="zh-CN" altLang="en-US" sz="2000">
                <a:solidFill>
                  <a:srgbClr val="FF0000"/>
                </a:solidFill>
              </a:rPr>
              <a:t>                器和一个16位的基字节计数寄存器</a:t>
            </a:r>
            <a:r>
              <a:rPr lang="zh-CN" altLang="en-US" sz="2000"/>
              <a:t>。它们用来存放所对应的地址</a:t>
            </a:r>
            <a:endParaRPr lang="zh-CN" altLang="en-US" sz="2000"/>
          </a:p>
          <a:p>
            <a:pPr latinLnBrk="0">
              <a:lnSpc>
                <a:spcPts val="3700"/>
              </a:lnSpc>
              <a:spcBef>
                <a:spcPts val="0"/>
              </a:spcBef>
            </a:pPr>
            <a:r>
              <a:rPr lang="zh-CN" altLang="en-US" sz="2000"/>
              <a:t>                寄存器和字节计数器的初始值。</a:t>
            </a:r>
            <a:endParaRPr lang="zh-CN" altLang="en-US" sz="2000"/>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20345" y="1322705"/>
            <a:ext cx="8703945" cy="2157095"/>
          </a:xfrm>
        </p:spPr>
        <p:txBody>
          <a:bodyPr/>
          <a:p>
            <a:pPr latinLnBrk="0">
              <a:lnSpc>
                <a:spcPts val="3700"/>
              </a:lnSpc>
              <a:spcBef>
                <a:spcPts val="0"/>
              </a:spcBef>
            </a:pPr>
            <a:r>
              <a:rPr lang="zh-CN" altLang="en-US" sz="2000"/>
              <a:t>④ </a:t>
            </a:r>
            <a:r>
              <a:rPr lang="zh-CN" altLang="en-US" sz="2000">
                <a:solidFill>
                  <a:srgbClr val="FF0000"/>
                </a:solidFill>
              </a:rPr>
              <a:t>命令</a:t>
            </a:r>
            <a:r>
              <a:rPr lang="zh-CN" altLang="en-US" sz="2000"/>
              <a:t>寄存器：是DMAC 4个通道</a:t>
            </a:r>
            <a:r>
              <a:rPr lang="zh-CN" altLang="en-US" sz="2000">
                <a:solidFill>
                  <a:srgbClr val="FF0000"/>
                </a:solidFill>
              </a:rPr>
              <a:t>公用的一个8位寄存器</a:t>
            </a:r>
            <a:r>
              <a:rPr lang="zh-CN" altLang="en-US" sz="2000"/>
              <a:t>。编程时，由CPU</a:t>
            </a:r>
            <a:endParaRPr lang="zh-CN" altLang="en-US" sz="2000"/>
          </a:p>
          <a:p>
            <a:pPr latinLnBrk="0">
              <a:lnSpc>
                <a:spcPts val="3700"/>
              </a:lnSpc>
              <a:spcBef>
                <a:spcPts val="0"/>
              </a:spcBef>
            </a:pPr>
            <a:r>
              <a:rPr lang="zh-CN" altLang="en-US" sz="2000"/>
              <a:t>                        对它写入命令字，而由复位信号(RESET)和软件清除命令来</a:t>
            </a:r>
            <a:endParaRPr lang="zh-CN" altLang="en-US" sz="2000"/>
          </a:p>
          <a:p>
            <a:pPr latinLnBrk="0">
              <a:lnSpc>
                <a:spcPts val="3700"/>
              </a:lnSpc>
              <a:spcBef>
                <a:spcPts val="0"/>
              </a:spcBef>
            </a:pPr>
            <a:r>
              <a:rPr lang="zh-CN" altLang="en-US" sz="2000"/>
              <a:t>                        清除它。其命令格式如图7.23所示。</a:t>
            </a:r>
            <a:endParaRPr lang="zh-CN" altLang="en-US" sz="2000"/>
          </a:p>
        </p:txBody>
      </p:sp>
      <p:sp>
        <p:nvSpPr>
          <p:cNvPr id="5" name="标题 4"/>
          <p:cNvSpPr>
            <a:spLocks noGrp="1"/>
          </p:cNvSpPr>
          <p:nvPr>
            <p:ph type="title"/>
          </p:nvPr>
        </p:nvSpPr>
        <p:spPr/>
        <p:txBody>
          <a:bodyPr/>
          <a:p>
            <a:endParaRPr lang="zh-CN" altLang="en-US"/>
          </a:p>
        </p:txBody>
      </p:sp>
      <p:pic>
        <p:nvPicPr>
          <p:cNvPr id="2" name="图片 16" descr="6t24"/>
          <p:cNvPicPr>
            <a:picLocks noChangeAspect="1"/>
          </p:cNvPicPr>
          <p:nvPr/>
        </p:nvPicPr>
        <p:blipFill>
          <a:blip r:embed="rId1"/>
          <a:stretch>
            <a:fillRect/>
          </a:stretch>
        </p:blipFill>
        <p:spPr>
          <a:xfrm>
            <a:off x="1532255" y="2867025"/>
            <a:ext cx="7105650" cy="3331845"/>
          </a:xfrm>
          <a:prstGeom prst="rect">
            <a:avLst/>
          </a:prstGeom>
          <a:noFill/>
          <a:ln w="9525">
            <a:noFill/>
          </a:ln>
        </p:spPr>
      </p:pic>
      <p:sp>
        <p:nvSpPr>
          <p:cNvPr id="100" name="文本框 99"/>
          <p:cNvSpPr txBox="1"/>
          <p:nvPr/>
        </p:nvSpPr>
        <p:spPr>
          <a:xfrm>
            <a:off x="3050540" y="6342380"/>
            <a:ext cx="3133090" cy="337185"/>
          </a:xfrm>
          <a:prstGeom prst="rect">
            <a:avLst/>
          </a:prstGeom>
          <a:noFill/>
          <a:ln w="9525">
            <a:noFill/>
          </a:ln>
        </p:spPr>
        <p:txBody>
          <a:bodyPr wrap="square">
            <a:spAutoFit/>
          </a:bodyPr>
          <a:p>
            <a:pPr marL="0" indent="0" algn="ctr"/>
            <a:r>
              <a:rPr lang="zh-CN" sz="1600" b="1">
                <a:latin typeface="Times New Roman" panose="02020603050405020304" charset="0"/>
                <a:ea typeface="宋体" panose="02010600030101010101" pitchFamily="2" charset="-122"/>
              </a:rPr>
              <a:t>图</a:t>
            </a:r>
            <a:r>
              <a:rPr lang="en-US" sz="1600" b="1">
                <a:latin typeface="Times New Roman" panose="02020603050405020304" charset="0"/>
                <a:ea typeface="宋体" panose="02010600030101010101" pitchFamily="2" charset="-122"/>
              </a:rPr>
              <a:t>7.23</a:t>
            </a:r>
            <a:r>
              <a:rPr lang="zh-CN" sz="1600" b="1">
                <a:latin typeface="Times New Roman" panose="02020603050405020304" charset="0"/>
                <a:ea typeface="宋体" panose="02010600030101010101" pitchFamily="2" charset="-122"/>
              </a:rPr>
              <a:t>命令寄存器格式</a:t>
            </a:r>
            <a:endParaRPr lang="zh-CN" altLang="en-US" sz="1600"/>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446530"/>
            <a:ext cx="8703945" cy="1651635"/>
          </a:xfrm>
        </p:spPr>
        <p:txBody>
          <a:bodyPr/>
          <a:p>
            <a:pPr latinLnBrk="0">
              <a:lnSpc>
                <a:spcPts val="4000"/>
              </a:lnSpc>
              <a:spcBef>
                <a:spcPts val="0"/>
              </a:spcBef>
            </a:pPr>
            <a:r>
              <a:rPr lang="zh-CN" altLang="en-US" sz="2000"/>
              <a:t>⑤ </a:t>
            </a:r>
            <a:r>
              <a:rPr lang="zh-CN" altLang="en-US" sz="2000">
                <a:solidFill>
                  <a:srgbClr val="FF0000"/>
                </a:solidFill>
              </a:rPr>
              <a:t>工作方式</a:t>
            </a:r>
            <a:r>
              <a:rPr lang="zh-CN" altLang="en-US" sz="2000"/>
              <a:t>寄存器：每个通道都有一个8位的工作方式寄存器，用于指定</a:t>
            </a:r>
            <a:endParaRPr lang="zh-CN" altLang="en-US" sz="2000"/>
          </a:p>
          <a:p>
            <a:pPr latinLnBrk="0">
              <a:lnSpc>
                <a:spcPts val="4000"/>
              </a:lnSpc>
              <a:spcBef>
                <a:spcPts val="0"/>
              </a:spcBef>
            </a:pPr>
            <a:r>
              <a:rPr lang="zh-CN" altLang="en-US" sz="2000"/>
              <a:t>                  DMA的操作类型、传送方式、是否自动预置和传送1B数据后地</a:t>
            </a:r>
            <a:endParaRPr lang="zh-CN" altLang="en-US" sz="2000"/>
          </a:p>
          <a:p>
            <a:pPr latinLnBrk="0">
              <a:lnSpc>
                <a:spcPts val="4000"/>
              </a:lnSpc>
              <a:spcBef>
                <a:spcPts val="0"/>
              </a:spcBef>
            </a:pPr>
            <a:r>
              <a:rPr lang="zh-CN" altLang="en-US" sz="2000"/>
              <a:t>                  址是按增1还是减1规律修改。格式如图7.24所示。</a:t>
            </a:r>
            <a:endParaRPr lang="zh-CN" altLang="en-US" sz="2000"/>
          </a:p>
        </p:txBody>
      </p:sp>
      <p:sp>
        <p:nvSpPr>
          <p:cNvPr id="5" name="标题 4"/>
          <p:cNvSpPr>
            <a:spLocks noGrp="1"/>
          </p:cNvSpPr>
          <p:nvPr>
            <p:ph type="title"/>
          </p:nvPr>
        </p:nvSpPr>
        <p:spPr/>
        <p:txBody>
          <a:bodyPr/>
          <a:p>
            <a:endParaRPr lang="zh-CN" altLang="en-US"/>
          </a:p>
        </p:txBody>
      </p:sp>
      <p:pic>
        <p:nvPicPr>
          <p:cNvPr id="2" name="图片 17" descr="6t25"/>
          <p:cNvPicPr>
            <a:picLocks noChangeAspect="1"/>
          </p:cNvPicPr>
          <p:nvPr/>
        </p:nvPicPr>
        <p:blipFill>
          <a:blip r:embed="rId1"/>
          <a:stretch>
            <a:fillRect/>
          </a:stretch>
        </p:blipFill>
        <p:spPr>
          <a:xfrm>
            <a:off x="1064260" y="3098165"/>
            <a:ext cx="7016115" cy="3086735"/>
          </a:xfrm>
          <a:prstGeom prst="rect">
            <a:avLst/>
          </a:prstGeom>
          <a:noFill/>
          <a:ln w="9525">
            <a:noFill/>
          </a:ln>
        </p:spPr>
      </p:pic>
      <p:sp>
        <p:nvSpPr>
          <p:cNvPr id="100" name="文本框 99"/>
          <p:cNvSpPr txBox="1"/>
          <p:nvPr/>
        </p:nvSpPr>
        <p:spPr>
          <a:xfrm>
            <a:off x="2560955" y="6287135"/>
            <a:ext cx="3549015" cy="337185"/>
          </a:xfrm>
          <a:prstGeom prst="rect">
            <a:avLst/>
          </a:prstGeom>
          <a:noFill/>
          <a:ln w="9525">
            <a:noFill/>
          </a:ln>
        </p:spPr>
        <p:txBody>
          <a:bodyPr wrap="square">
            <a:spAutoFit/>
          </a:bodyPr>
          <a:p>
            <a:pPr marL="0" indent="0" algn="ctr"/>
            <a:r>
              <a:rPr lang="zh-CN" sz="1600" b="1">
                <a:latin typeface="Times New Roman" panose="02020603050405020304" charset="0"/>
                <a:ea typeface="宋体" panose="02010600030101010101" pitchFamily="2" charset="-122"/>
              </a:rPr>
              <a:t>图</a:t>
            </a:r>
            <a:r>
              <a:rPr lang="en-US" sz="1600" b="1">
                <a:latin typeface="Times New Roman" panose="02020603050405020304" charset="0"/>
                <a:ea typeface="宋体" panose="02010600030101010101" pitchFamily="2" charset="-122"/>
              </a:rPr>
              <a:t>7.24</a:t>
            </a:r>
            <a:r>
              <a:rPr lang="zh-CN" sz="1600" b="1">
                <a:latin typeface="Times New Roman" panose="02020603050405020304" charset="0"/>
                <a:ea typeface="宋体" panose="02010600030101010101" pitchFamily="2" charset="-122"/>
              </a:rPr>
              <a:t>工作方式寄存器格式</a:t>
            </a:r>
            <a:endParaRPr lang="zh-CN" altLang="en-US" sz="1600"/>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446530"/>
            <a:ext cx="8703945" cy="1673860"/>
          </a:xfrm>
        </p:spPr>
        <p:txBody>
          <a:bodyPr/>
          <a:p>
            <a:pPr latinLnBrk="0">
              <a:lnSpc>
                <a:spcPts val="4000"/>
              </a:lnSpc>
              <a:spcBef>
                <a:spcPts val="0"/>
              </a:spcBef>
            </a:pPr>
            <a:r>
              <a:rPr lang="zh-CN" altLang="en-US" sz="2000"/>
              <a:t>⑥ </a:t>
            </a:r>
            <a:r>
              <a:rPr lang="zh-CN" altLang="en-US" sz="2000">
                <a:solidFill>
                  <a:srgbClr val="FF0000"/>
                </a:solidFill>
              </a:rPr>
              <a:t>请求</a:t>
            </a:r>
            <a:r>
              <a:rPr lang="zh-CN" altLang="en-US" sz="2000"/>
              <a:t>寄存器：是用于由</a:t>
            </a:r>
            <a:r>
              <a:rPr lang="zh-CN" altLang="en-US" sz="2000">
                <a:solidFill>
                  <a:srgbClr val="FF0000"/>
                </a:solidFill>
              </a:rPr>
              <a:t>软件来启动DMA请求</a:t>
            </a:r>
            <a:r>
              <a:rPr lang="zh-CN" altLang="en-US" sz="2000"/>
              <a:t>的设备。存储器到存储器传</a:t>
            </a:r>
            <a:endParaRPr lang="zh-CN" altLang="en-US" sz="2000"/>
          </a:p>
          <a:p>
            <a:pPr latinLnBrk="0">
              <a:lnSpc>
                <a:spcPts val="4000"/>
              </a:lnSpc>
              <a:spcBef>
                <a:spcPts val="0"/>
              </a:spcBef>
            </a:pPr>
            <a:r>
              <a:rPr lang="zh-CN" altLang="en-US" sz="2000"/>
              <a:t>                         送必须利用软件产生DMA请求，且传送操作必须是数据块</a:t>
            </a:r>
            <a:endParaRPr lang="zh-CN" altLang="en-US" sz="2000"/>
          </a:p>
          <a:p>
            <a:pPr latinLnBrk="0">
              <a:lnSpc>
                <a:spcPts val="4000"/>
              </a:lnSpc>
              <a:spcBef>
                <a:spcPts val="0"/>
              </a:spcBef>
            </a:pPr>
            <a:r>
              <a:rPr lang="zh-CN" altLang="en-US" sz="2000"/>
              <a:t>                        传送方式。命令字格式如图7.25所示</a:t>
            </a:r>
            <a:endParaRPr lang="zh-CN" altLang="en-US" sz="2000"/>
          </a:p>
        </p:txBody>
      </p:sp>
      <p:sp>
        <p:nvSpPr>
          <p:cNvPr id="5" name="标题 4"/>
          <p:cNvSpPr>
            <a:spLocks noGrp="1"/>
          </p:cNvSpPr>
          <p:nvPr>
            <p:ph type="title"/>
          </p:nvPr>
        </p:nvSpPr>
        <p:spPr/>
        <p:txBody>
          <a:bodyPr/>
          <a:p>
            <a:endParaRPr lang="zh-CN" altLang="en-US"/>
          </a:p>
        </p:txBody>
      </p:sp>
      <p:pic>
        <p:nvPicPr>
          <p:cNvPr id="2" name="图片 18" descr="6t26"/>
          <p:cNvPicPr>
            <a:picLocks noChangeAspect="1"/>
          </p:cNvPicPr>
          <p:nvPr/>
        </p:nvPicPr>
        <p:blipFill>
          <a:blip r:embed="rId1"/>
          <a:stretch>
            <a:fillRect/>
          </a:stretch>
        </p:blipFill>
        <p:spPr>
          <a:xfrm>
            <a:off x="1158240" y="3291840"/>
            <a:ext cx="7323455" cy="2285365"/>
          </a:xfrm>
          <a:prstGeom prst="rect">
            <a:avLst/>
          </a:prstGeom>
          <a:noFill/>
          <a:ln w="9525">
            <a:noFill/>
          </a:ln>
        </p:spPr>
      </p:pic>
      <p:sp>
        <p:nvSpPr>
          <p:cNvPr id="100" name="文本框 99"/>
          <p:cNvSpPr txBox="1"/>
          <p:nvPr/>
        </p:nvSpPr>
        <p:spPr>
          <a:xfrm>
            <a:off x="3215640" y="5577205"/>
            <a:ext cx="2558415" cy="306705"/>
          </a:xfrm>
          <a:prstGeom prst="rect">
            <a:avLst/>
          </a:prstGeom>
          <a:noFill/>
          <a:ln w="9525">
            <a:noFill/>
          </a:ln>
        </p:spPr>
        <p:txBody>
          <a:bodyPr wrap="square">
            <a:spAutoFit/>
          </a:bodyPr>
          <a:p>
            <a:pPr marL="0" indent="0" algn="ctr"/>
            <a:r>
              <a:rPr lang="zh-CN" sz="1400" b="1">
                <a:latin typeface="Times New Roman" panose="02020603050405020304" charset="0"/>
                <a:ea typeface="宋体" panose="02010600030101010101" pitchFamily="2" charset="-122"/>
              </a:rPr>
              <a:t>图</a:t>
            </a:r>
            <a:r>
              <a:rPr lang="en-US" sz="1400" b="1">
                <a:latin typeface="Times New Roman" panose="02020603050405020304" charset="0"/>
                <a:ea typeface="宋体" panose="02010600030101010101" pitchFamily="2" charset="-122"/>
              </a:rPr>
              <a:t>7.25</a:t>
            </a:r>
            <a:r>
              <a:rPr lang="zh-CN" sz="1400" b="1">
                <a:latin typeface="Times New Roman" panose="02020603050405020304" charset="0"/>
                <a:ea typeface="宋体" panose="02010600030101010101" pitchFamily="2" charset="-122"/>
              </a:rPr>
              <a:t>请求寄存器格式</a:t>
            </a:r>
            <a:endParaRPr lang="zh-CN" altLang="en-US" sz="1400"/>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457325"/>
            <a:ext cx="8703945" cy="1257935"/>
          </a:xfrm>
        </p:spPr>
        <p:txBody>
          <a:bodyPr/>
          <a:p>
            <a:pPr latinLnBrk="0">
              <a:lnSpc>
                <a:spcPts val="3200"/>
              </a:lnSpc>
              <a:spcBef>
                <a:spcPts val="0"/>
              </a:spcBef>
            </a:pPr>
            <a:r>
              <a:rPr lang="zh-CN" altLang="en-US" sz="2000"/>
              <a:t>⑦ </a:t>
            </a:r>
            <a:r>
              <a:rPr lang="zh-CN" altLang="en-US" sz="2000">
                <a:solidFill>
                  <a:srgbClr val="FF0000"/>
                </a:solidFill>
              </a:rPr>
              <a:t>屏蔽</a:t>
            </a:r>
            <a:r>
              <a:rPr lang="zh-CN" altLang="en-US" sz="2000">
                <a:solidFill>
                  <a:srgbClr val="00349E"/>
                </a:solidFill>
              </a:rPr>
              <a:t>寄存器</a:t>
            </a:r>
            <a:r>
              <a:rPr lang="zh-CN" altLang="en-US" sz="2000"/>
              <a:t>：每个通道均有一位屏蔽标志位，其命令字有两种格式。</a:t>
            </a:r>
            <a:endParaRPr lang="zh-CN" altLang="en-US" sz="2000"/>
          </a:p>
          <a:p>
            <a:pPr latinLnBrk="0">
              <a:lnSpc>
                <a:spcPts val="3200"/>
              </a:lnSpc>
              <a:spcBef>
                <a:spcPts val="0"/>
              </a:spcBef>
            </a:pPr>
            <a:r>
              <a:rPr lang="zh-CN" altLang="en-US" sz="2000"/>
              <a:t>                       第一种格式用来单独为每个通道的屏蔽位进行置位或复位；</a:t>
            </a:r>
            <a:endParaRPr lang="zh-CN" altLang="en-US" sz="2000"/>
          </a:p>
          <a:p>
            <a:pPr latinLnBrk="0">
              <a:lnSpc>
                <a:spcPts val="3200"/>
              </a:lnSpc>
              <a:spcBef>
                <a:spcPts val="0"/>
              </a:spcBef>
            </a:pPr>
            <a:r>
              <a:rPr lang="zh-CN" altLang="en-US" sz="2000"/>
              <a:t>                       第二种格式同时设定4个通道的屏蔽标志。格式如图7.26所示。</a:t>
            </a:r>
            <a:endParaRPr lang="zh-CN" altLang="en-US" sz="2000"/>
          </a:p>
        </p:txBody>
      </p:sp>
      <p:sp>
        <p:nvSpPr>
          <p:cNvPr id="5" name="标题 4"/>
          <p:cNvSpPr>
            <a:spLocks noGrp="1"/>
          </p:cNvSpPr>
          <p:nvPr>
            <p:ph type="title"/>
          </p:nvPr>
        </p:nvSpPr>
        <p:spPr/>
        <p:txBody>
          <a:bodyPr/>
          <a:p>
            <a:endParaRPr lang="zh-CN" altLang="en-US"/>
          </a:p>
        </p:txBody>
      </p:sp>
      <p:pic>
        <p:nvPicPr>
          <p:cNvPr id="2" name="图片 1" descr="图片1"/>
          <p:cNvPicPr>
            <a:picLocks noChangeAspect="1"/>
          </p:cNvPicPr>
          <p:nvPr/>
        </p:nvPicPr>
        <p:blipFill>
          <a:blip r:embed="rId1"/>
          <a:srcRect b="5576"/>
          <a:stretch>
            <a:fillRect/>
          </a:stretch>
        </p:blipFill>
        <p:spPr>
          <a:xfrm>
            <a:off x="1169670" y="2715260"/>
            <a:ext cx="6939915" cy="3879215"/>
          </a:xfrm>
          <a:prstGeom prst="rect">
            <a:avLst/>
          </a:prstGeom>
        </p:spPr>
      </p:pic>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503045"/>
            <a:ext cx="8703945" cy="4848860"/>
          </a:xfrm>
        </p:spPr>
        <p:txBody>
          <a:bodyPr/>
          <a:p>
            <a:pPr latinLnBrk="0">
              <a:lnSpc>
                <a:spcPts val="3700"/>
              </a:lnSpc>
              <a:spcBef>
                <a:spcPts val="0"/>
              </a:spcBef>
            </a:pPr>
            <a:r>
              <a:rPr lang="zh-CN" altLang="en-US" sz="1800" b="1">
                <a:solidFill>
                  <a:srgbClr val="FF0000"/>
                </a:solidFill>
              </a:rPr>
              <a:t>注意： </a:t>
            </a:r>
            <a:r>
              <a:rPr lang="zh-CN" altLang="en-US" sz="1800" b="1">
                <a:solidFill>
                  <a:srgbClr val="730372"/>
                </a:solidFill>
              </a:rPr>
              <a:t>这两种不同格式的命令字写入DMAC时，有不同的口地址。写单个通道屏蔽</a:t>
            </a:r>
            <a:endParaRPr lang="zh-CN" altLang="en-US" sz="1800" b="1">
              <a:solidFill>
                <a:srgbClr val="730372"/>
              </a:solidFill>
            </a:endParaRPr>
          </a:p>
          <a:p>
            <a:pPr latinLnBrk="0">
              <a:lnSpc>
                <a:spcPts val="3700"/>
              </a:lnSpc>
              <a:spcBef>
                <a:spcPts val="0"/>
              </a:spcBef>
            </a:pPr>
            <a:r>
              <a:rPr lang="zh-CN" altLang="en-US" sz="1800" b="1">
                <a:solidFill>
                  <a:srgbClr val="730372"/>
                </a:solidFill>
              </a:rPr>
              <a:t>            寄存器的口地址为</a:t>
            </a:r>
            <a:r>
              <a:rPr lang="zh-CN" altLang="en-US" sz="1800" b="1">
                <a:solidFill>
                  <a:srgbClr val="FF0000"/>
                </a:solidFill>
              </a:rPr>
              <a:t>0AH</a:t>
            </a:r>
            <a:r>
              <a:rPr lang="zh-CN" altLang="en-US" sz="1800" b="1">
                <a:solidFill>
                  <a:srgbClr val="730372"/>
                </a:solidFill>
              </a:rPr>
              <a:t>，同时写4个通道的屏蔽位的口地址为</a:t>
            </a:r>
            <a:r>
              <a:rPr lang="zh-CN" altLang="en-US" sz="1800" b="1">
                <a:solidFill>
                  <a:srgbClr val="FF0000"/>
                </a:solidFill>
              </a:rPr>
              <a:t>0FH</a:t>
            </a:r>
            <a:r>
              <a:rPr lang="zh-CN" altLang="en-US" sz="2000">
                <a:solidFill>
                  <a:srgbClr val="730372"/>
                </a:solidFill>
              </a:rPr>
              <a:t>。</a:t>
            </a:r>
            <a:endParaRPr lang="zh-CN" altLang="en-US" sz="2000">
              <a:solidFill>
                <a:srgbClr val="730372"/>
              </a:solidFill>
            </a:endParaRPr>
          </a:p>
          <a:p>
            <a:pPr latinLnBrk="0">
              <a:lnSpc>
                <a:spcPts val="3700"/>
              </a:lnSpc>
              <a:spcBef>
                <a:spcPts val="0"/>
              </a:spcBef>
            </a:pPr>
            <a:r>
              <a:rPr lang="zh-CN" altLang="en-US" sz="2000"/>
              <a:t>例如，解除通道2的屏蔽，以便响应硬件的DMA请求。采取下述两种方法之</a:t>
            </a:r>
            <a:endParaRPr lang="zh-CN" altLang="en-US" sz="2000"/>
          </a:p>
          <a:p>
            <a:pPr latinLnBrk="0">
              <a:lnSpc>
                <a:spcPts val="3700"/>
              </a:lnSpc>
              <a:spcBef>
                <a:spcPts val="0"/>
              </a:spcBef>
            </a:pPr>
            <a:r>
              <a:rPr lang="zh-CN" altLang="en-US" sz="2000"/>
              <a:t>          一清除屏蔽寄存器。</a:t>
            </a:r>
            <a:endParaRPr lang="zh-CN" altLang="en-US" sz="2000"/>
          </a:p>
          <a:p>
            <a:pPr latinLnBrk="0">
              <a:lnSpc>
                <a:spcPts val="3700"/>
              </a:lnSpc>
              <a:spcBef>
                <a:spcPts val="0"/>
              </a:spcBef>
            </a:pPr>
            <a:r>
              <a:rPr lang="zh-CN" altLang="en-US" sz="2000"/>
              <a:t>方法一： 使用单一通道屏蔽命令。</a:t>
            </a:r>
            <a:endParaRPr lang="zh-CN" altLang="en-US" sz="2000"/>
          </a:p>
          <a:p>
            <a:pPr marL="1800225" latinLnBrk="0">
              <a:lnSpc>
                <a:spcPts val="3700"/>
              </a:lnSpc>
              <a:spcBef>
                <a:spcPts val="0"/>
              </a:spcBef>
            </a:pPr>
            <a:r>
              <a:rPr lang="zh-CN" altLang="en-US" sz="2000"/>
              <a:t>MOV     AL，00000010B       ; 开放通道2</a:t>
            </a:r>
            <a:endParaRPr lang="zh-CN" altLang="en-US" sz="2000"/>
          </a:p>
          <a:p>
            <a:pPr marL="1800225" latinLnBrk="0">
              <a:lnSpc>
                <a:spcPts val="3700"/>
              </a:lnSpc>
              <a:spcBef>
                <a:spcPts val="0"/>
              </a:spcBef>
            </a:pPr>
            <a:r>
              <a:rPr lang="zh-CN" altLang="en-US" sz="2000"/>
              <a:t>OUT     DMA+0AH，AL         ; 写单一屏蔽寄存器</a:t>
            </a:r>
            <a:endParaRPr lang="zh-CN" altLang="en-US" sz="2000"/>
          </a:p>
          <a:p>
            <a:pPr latinLnBrk="0">
              <a:lnSpc>
                <a:spcPts val="3700"/>
              </a:lnSpc>
              <a:spcBef>
                <a:spcPts val="0"/>
              </a:spcBef>
            </a:pPr>
            <a:r>
              <a:rPr lang="zh-CN" altLang="en-US" sz="2000"/>
              <a:t>方法二： 使用4位屏蔽命令。</a:t>
            </a:r>
            <a:endParaRPr lang="zh-CN" altLang="en-US" sz="2000"/>
          </a:p>
          <a:p>
            <a:pPr marL="1800225" algn="l" latinLnBrk="0">
              <a:lnSpc>
                <a:spcPts val="3700"/>
              </a:lnSpc>
              <a:spcBef>
                <a:spcPts val="0"/>
              </a:spcBef>
            </a:pPr>
            <a:r>
              <a:rPr lang="zh-CN" altLang="en-US" sz="2000"/>
              <a:t>MOV    AL，00001011B       ; 仅开放通道2</a:t>
            </a:r>
            <a:endParaRPr lang="zh-CN" altLang="en-US" sz="2000"/>
          </a:p>
          <a:p>
            <a:pPr marL="1800225" algn="l" latinLnBrk="0">
              <a:lnSpc>
                <a:spcPts val="3700"/>
              </a:lnSpc>
              <a:spcBef>
                <a:spcPts val="0"/>
              </a:spcBef>
            </a:pPr>
            <a:r>
              <a:rPr lang="zh-CN" altLang="en-US" sz="2000"/>
              <a:t>OUT    DMA+0FH，AL         ; 写入4位屏蔽命令</a:t>
            </a:r>
            <a:endParaRPr lang="zh-CN" altLang="en-US" sz="2000"/>
          </a:p>
        </p:txBody>
      </p:sp>
      <p:sp>
        <p:nvSpPr>
          <p:cNvPr id="5" name="标题 4"/>
          <p:cNvSpPr>
            <a:spLocks noGrp="1"/>
          </p:cNvSpPr>
          <p:nvPr>
            <p:ph type="title"/>
          </p:nvPr>
        </p:nvSpPr>
        <p:spPr/>
        <p:txBody>
          <a:bodyPr/>
          <a:p>
            <a:endParaRPr lang="zh-CN" altLang="en-US"/>
          </a:p>
        </p:txBody>
      </p:sp>
      <p:sp>
        <p:nvSpPr>
          <p:cNvPr id="14" name="文本占位符 13"/>
          <p:cNvSpPr>
            <a:spLocks noGrp="1"/>
          </p:cNvSpPr>
          <p:nvPr>
            <p:ph type="body" sz="quarter" idx="10"/>
          </p:nvPr>
        </p:nvSpPr>
        <p:spPr>
          <a:xfrm>
            <a:off x="448310" y="990600"/>
            <a:ext cx="3891280" cy="576580"/>
          </a:xfrm>
        </p:spPr>
        <p:txBody>
          <a:bodyPr/>
          <a:p>
            <a:r>
              <a:t>7.</a:t>
            </a:r>
            <a:r>
              <a:rPr lang="en-US"/>
              <a:t>4</a:t>
            </a:r>
            <a:r>
              <a:t>  </a:t>
            </a:r>
            <a:r>
              <a:rPr lang="zh-CN"/>
              <a:t>直接存储器存取</a:t>
            </a:r>
            <a:endParaRPr lang="zh-CN"/>
          </a:p>
        </p:txBody>
      </p:sp>
    </p:spTree>
  </p:cSld>
  <p:clrMapOvr>
    <a:masterClrMapping/>
  </p:clrMapOvr>
</p:sld>
</file>

<file path=ppt/theme/theme1.xml><?xml version="1.0" encoding="utf-8"?>
<a:theme xmlns:a="http://schemas.openxmlformats.org/drawingml/2006/main" name="cdb2004c012l">
  <a:themeElements>
    <a:clrScheme name="自定义 2">
      <a:dk1>
        <a:srgbClr val="00349E"/>
      </a:dk1>
      <a:lt1>
        <a:sysClr val="window" lastClr="FFFFFF"/>
      </a:lt1>
      <a:dk2>
        <a:srgbClr val="002676"/>
      </a:dk2>
      <a:lt2>
        <a:srgbClr val="D2D2D2"/>
      </a:lt2>
      <a:accent1>
        <a:srgbClr val="002676"/>
      </a:accent1>
      <a:accent2>
        <a:srgbClr val="005BD3"/>
      </a:accent2>
      <a:accent3>
        <a:srgbClr val="00B050"/>
      </a:accent3>
      <a:accent4>
        <a:srgbClr val="92D050"/>
      </a:accent4>
      <a:accent5>
        <a:srgbClr val="17BBFD"/>
      </a:accent5>
      <a:accent6>
        <a:srgbClr val="FFFFFF"/>
      </a:accent6>
      <a:hlink>
        <a:srgbClr val="17BBFD"/>
      </a:hlink>
      <a:folHlink>
        <a:srgbClr val="4E005F"/>
      </a:folHlink>
    </a:clrScheme>
    <a:fontScheme name="sample">
      <a:majorFont>
        <a:latin typeface="Verdana"/>
        <a:ea typeface=""/>
        <a:cs typeface=""/>
      </a:majorFont>
      <a:minorFont>
        <a:latin typeface="Verdana"/>
        <a:ea typeface=""/>
        <a:cs typeface=""/>
      </a:minorFont>
    </a:fontScheme>
    <a:fmtScheme name="行云流水">
      <a:fillStyleLst>
        <a:solidFill>
          <a:schemeClr val="phClr"/>
        </a:solidFill>
        <a:gradFill rotWithShape="1">
          <a:gsLst>
            <a:gs pos="0">
              <a:schemeClr val="phClr">
                <a:tint val="90000"/>
                <a:satMod val="130000"/>
              </a:schemeClr>
            </a:gs>
            <a:gs pos="50000">
              <a:schemeClr val="phClr">
                <a:tint val="45000"/>
                <a:satMod val="220000"/>
              </a:schemeClr>
            </a:gs>
            <a:gs pos="100000">
              <a:schemeClr val="phClr">
                <a:tint val="90000"/>
                <a:satMod val="130000"/>
              </a:schemeClr>
            </a:gs>
          </a:gsLst>
          <a:lin ang="5400000" scaled="1"/>
        </a:gradFill>
        <a:gradFill rotWithShape="1">
          <a:gsLst>
            <a:gs pos="0">
              <a:schemeClr val="phClr">
                <a:tint val="100000"/>
                <a:shade val="90000"/>
                <a:hueMod val="100000"/>
                <a:satMod val="200000"/>
              </a:schemeClr>
            </a:gs>
            <a:gs pos="50000">
              <a:schemeClr val="phClr">
                <a:tint val="100000"/>
                <a:shade val="60000"/>
                <a:hueMod val="100000"/>
                <a:satMod val="180000"/>
              </a:schemeClr>
            </a:gs>
            <a:gs pos="100000">
              <a:schemeClr val="phClr">
                <a:tint val="100000"/>
                <a:shade val="90000"/>
                <a:hueMod val="100000"/>
                <a:satMod val="200000"/>
              </a:schemeClr>
            </a:gs>
          </a:gsLst>
          <a:lin ang="540000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50600">
              <a:schemeClr val="phClr">
                <a:alpha val="40000"/>
              </a:schemeClr>
            </a:glow>
          </a:effectLst>
        </a:effectStyle>
        <a:effectStyle>
          <a:effectLst>
            <a:glow rad="101600">
              <a:schemeClr val="phClr">
                <a:alpha val="60000"/>
              </a:schemeClr>
            </a:glow>
          </a:effectLst>
          <a:scene3d>
            <a:camera prst="isometricLeftDown" fov="0">
              <a:rot lat="0" lon="0" rev="0"/>
            </a:camera>
            <a:lightRig rig="harsh" dir="tl">
              <a:rot lat="0" lon="0" rev="14280000"/>
            </a:lightRig>
          </a:scene3d>
          <a:sp3d prstMaterial="flat">
            <a:bevelT w="38100" h="50800" prst="softRound"/>
          </a:sp3d>
        </a:effectStyle>
        <a:effectStyle>
          <a:effectLst>
            <a:glow>
              <a:schemeClr val="phClr"/>
            </a:glow>
          </a:effectLst>
          <a:scene3d>
            <a:camera prst="isometricLeftDown">
              <a:rot lat="0" lon="0" rev="0"/>
            </a:camera>
            <a:lightRig rig="harsh" dir="tl">
              <a:rot lat="0" lon="0" rev="14280000"/>
            </a:lightRig>
          </a:scene3d>
          <a:sp3d extrusionH="63500" contourW="38100" prstMaterial="flat">
            <a:bevelT w="50800" h="63500" prst="softRound"/>
            <a:contourClr>
              <a:schemeClr val="phClr">
                <a:tint val="5"/>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sample 1">
        <a:dk1>
          <a:srgbClr val="2B166E"/>
        </a:dk1>
        <a:lt1>
          <a:srgbClr val="FFFFFF"/>
        </a:lt1>
        <a:dk2>
          <a:srgbClr val="336699"/>
        </a:dk2>
        <a:lt2>
          <a:srgbClr val="C0C0C0"/>
        </a:lt2>
        <a:accent1>
          <a:srgbClr val="458F8F"/>
        </a:accent1>
        <a:accent2>
          <a:srgbClr val="CCCC00"/>
        </a:accent2>
        <a:accent3>
          <a:srgbClr val="FFFFFF"/>
        </a:accent3>
        <a:accent4>
          <a:srgbClr val="23115D"/>
        </a:accent4>
        <a:accent5>
          <a:srgbClr val="B0C6C6"/>
        </a:accent5>
        <a:accent6>
          <a:srgbClr val="B9B900"/>
        </a:accent6>
        <a:hlink>
          <a:srgbClr val="9999FF"/>
        </a:hlink>
        <a:folHlink>
          <a:srgbClr val="6C9BBE"/>
        </a:folHlink>
      </a:clrScheme>
      <a:clrMap bg1="lt1" tx1="dk1" bg2="lt2" tx2="dk2" accent1="accent1" accent2="accent2" accent3="accent3" accent4="accent4" accent5="accent5" accent6="accent6" hlink="hlink" folHlink="folHlink"/>
    </a:extraClrScheme>
    <a:extraClrScheme>
      <a:clrScheme name="sample 2">
        <a:dk1>
          <a:srgbClr val="1D528D"/>
        </a:dk1>
        <a:lt1>
          <a:srgbClr val="FFFFFF"/>
        </a:lt1>
        <a:dk2>
          <a:srgbClr val="000000"/>
        </a:dk2>
        <a:lt2>
          <a:srgbClr val="C0C0C0"/>
        </a:lt2>
        <a:accent1>
          <a:srgbClr val="2CA3C8"/>
        </a:accent1>
        <a:accent2>
          <a:srgbClr val="FF9900"/>
        </a:accent2>
        <a:accent3>
          <a:srgbClr val="FFFFFF"/>
        </a:accent3>
        <a:accent4>
          <a:srgbClr val="174578"/>
        </a:accent4>
        <a:accent5>
          <a:srgbClr val="ACCEE0"/>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sample 3">
        <a:dk1>
          <a:srgbClr val="666633"/>
        </a:dk1>
        <a:lt1>
          <a:srgbClr val="FFFFFF"/>
        </a:lt1>
        <a:dk2>
          <a:srgbClr val="000000"/>
        </a:dk2>
        <a:lt2>
          <a:srgbClr val="D1C68D"/>
        </a:lt2>
        <a:accent1>
          <a:srgbClr val="C86C62"/>
        </a:accent1>
        <a:accent2>
          <a:srgbClr val="C78DD7"/>
        </a:accent2>
        <a:accent3>
          <a:srgbClr val="FFFFFF"/>
        </a:accent3>
        <a:accent4>
          <a:srgbClr val="56562A"/>
        </a:accent4>
        <a:accent5>
          <a:srgbClr val="E0BAB7"/>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Opulent</Template>
  <TotalTime>0</TotalTime>
  <Words>31145</Words>
  <Application>WPS 演示</Application>
  <PresentationFormat>全屏显示(4:3)</PresentationFormat>
  <Paragraphs>1496</Paragraphs>
  <Slides>116</Slides>
  <Notes>15</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35</vt:i4>
      </vt:variant>
      <vt:variant>
        <vt:lpstr>幻灯片标题</vt:lpstr>
      </vt:variant>
      <vt:variant>
        <vt:i4>116</vt:i4>
      </vt:variant>
    </vt:vector>
  </HeadingPairs>
  <TitlesOfParts>
    <vt:vector size="166" baseType="lpstr">
      <vt:lpstr>Arial</vt:lpstr>
      <vt:lpstr>宋体</vt:lpstr>
      <vt:lpstr>Wingdings</vt:lpstr>
      <vt:lpstr>微软雅黑</vt:lpstr>
      <vt:lpstr>幼圆</vt:lpstr>
      <vt:lpstr>Verdana</vt:lpstr>
      <vt:lpstr>Wingdings</vt:lpstr>
      <vt:lpstr>Times New Roman</vt:lpstr>
      <vt:lpstr>Arial Unicode MS</vt:lpstr>
      <vt:lpstr>Calibri</vt:lpstr>
      <vt:lpstr>Symbol</vt:lpstr>
      <vt:lpstr>楷体</vt:lpstr>
      <vt:lpstr>黑体</vt:lpstr>
      <vt:lpstr>仿宋</vt:lpstr>
      <vt:lpstr>cdb2004c012l</vt:lpstr>
      <vt:lpstr>Paint.Picture</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PowerPoint 演示文稿</vt:lpstr>
      <vt:lpstr>微机原理与接口技术（第3版）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SONY</dc:creator>
  <cp:lastModifiedBy>回眸一笑1407076342</cp:lastModifiedBy>
  <cp:revision>782</cp:revision>
  <dcterms:created xsi:type="dcterms:W3CDTF">2010-12-06T14:45:00Z</dcterms:created>
  <dcterms:modified xsi:type="dcterms:W3CDTF">2018-11-26T05:58:14Z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